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44" r:id="rId6"/>
    <p:sldId id="34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0D38B3"/>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00440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87468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8599490" y="3500437"/>
            <a:ext cx="3091383" cy="2085975"/>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2"/>
          <p:cNvSpPr txBox="1">
            <a:spLocks noChangeArrowheads="1"/>
          </p:cNvSpPr>
          <p:nvPr/>
        </p:nvSpPr>
        <p:spPr bwMode="auto">
          <a:xfrm>
            <a:off x="443385" y="658277"/>
            <a:ext cx="8078716" cy="5262979"/>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13.05.2020  </a:t>
            </a:r>
            <a:r>
              <a:rPr lang="en-US" b="1" dirty="0">
                <a:solidFill>
                  <a:srgbClr val="333399"/>
                </a:solidFill>
                <a:latin typeface="Tahoma" pitchFamily="34" charset="0"/>
              </a:rPr>
              <a:t>Incident title: HiPo#32</a:t>
            </a:r>
          </a:p>
          <a:p>
            <a:pPr marL="114300" indent="-114300">
              <a:defRPr/>
            </a:pPr>
            <a:endParaRPr lang="en-US" sz="1400" b="1" dirty="0">
              <a:solidFill>
                <a:srgbClr val="333399"/>
              </a:solidFill>
              <a:latin typeface="Tahoma" pitchFamily="34" charset="0"/>
            </a:endParaRPr>
          </a:p>
          <a:p>
            <a:pPr marL="114300" indent="-114300">
              <a:defRPr/>
            </a:pPr>
            <a:r>
              <a:rPr lang="en-US" b="1" dirty="0">
                <a:solidFill>
                  <a:srgbClr val="FF0000"/>
                </a:solidFill>
                <a:latin typeface="Tahoma" pitchFamily="34" charset="0"/>
              </a:rPr>
              <a:t>What happened?</a:t>
            </a:r>
          </a:p>
          <a:p>
            <a:r>
              <a:rPr lang="en-GB" dirty="0" smtClean="0">
                <a:ea typeface="Times New Roman" panose="02020603050405020304" pitchFamily="18" charset="0"/>
                <a:cs typeface="Times New Roman" panose="02020603050405020304" pitchFamily="18" charset="0"/>
              </a:rPr>
              <a:t>A </a:t>
            </a:r>
            <a:r>
              <a:rPr lang="en-GB" dirty="0">
                <a:ea typeface="Times New Roman" panose="02020603050405020304" pitchFamily="18" charset="0"/>
                <a:cs typeface="Times New Roman" panose="02020603050405020304" pitchFamily="18" charset="0"/>
              </a:rPr>
              <a:t>cargo vehicle on route to Fahud loaded with 22t of chemical bags was involved in a motor vehicle incident while travelling on the main carriage way. Another contractor tipper truck joined</a:t>
            </a:r>
            <a:r>
              <a:rPr lang="en-GB" strike="sngStrike" dirty="0">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from a junction on the left, crossed the hatched markings, then merged onto the main highway into the path of the cargo vehicle. The cargo driver tried to avoid a collision by manoeuvring to the left but the front passenger side of the cab struck the rear driver side of the tipper truck. This resulted in minor damage to the tipper truck and severe damage to the cargo truck prime mover cab. There were no injuries sustained. </a:t>
            </a:r>
          </a:p>
          <a:p>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b="1" dirty="0" smtClean="0">
              <a:solidFill>
                <a:srgbClr val="FF0000"/>
              </a:solidFill>
              <a:latin typeface="Tahoma" pitchFamily="34" charset="0"/>
            </a:endParaRPr>
          </a:p>
          <a:p>
            <a:pPr lvl="0"/>
            <a:r>
              <a:rPr lang="en-US" sz="1600" b="1" dirty="0" smtClean="0">
                <a:solidFill>
                  <a:srgbClr val="2710B0"/>
                </a:solidFill>
                <a:latin typeface="Tahoma" pitchFamily="34" charset="0"/>
              </a:rPr>
              <a:t>Your </a:t>
            </a:r>
            <a:r>
              <a:rPr lang="en-US" sz="1600" b="1" dirty="0">
                <a:solidFill>
                  <a:srgbClr val="2710B0"/>
                </a:solidFill>
                <a:latin typeface="Tahoma" pitchFamily="34" charset="0"/>
              </a:rPr>
              <a:t>learning from this </a:t>
            </a:r>
            <a:r>
              <a:rPr lang="en-US" sz="1600" b="1" dirty="0" smtClean="0">
                <a:solidFill>
                  <a:srgbClr val="2710B0"/>
                </a:solidFill>
                <a:latin typeface="Tahoma" pitchFamily="34" charset="0"/>
              </a:rPr>
              <a:t>incident..</a:t>
            </a:r>
            <a:endParaRPr lang="en-US" sz="1600" b="1" dirty="0">
              <a:solidFill>
                <a:srgbClr val="2710B0"/>
              </a:solidFill>
            </a:endParaRPr>
          </a:p>
          <a:p>
            <a:pPr lvl="0" eaLnBrk="1" hangingPunct="1">
              <a:buFont typeface="Arial" pitchFamily="34" charset="0"/>
              <a:buChar char="•"/>
              <a:defRPr/>
            </a:pPr>
            <a:r>
              <a:rPr lang="en-GB" sz="1600" dirty="0">
                <a:solidFill>
                  <a:srgbClr val="000000"/>
                </a:solidFill>
                <a:cs typeface="Times New Roman"/>
              </a:rPr>
              <a:t>Always ensure the road is clear before exiting </a:t>
            </a:r>
            <a:r>
              <a:rPr lang="en-GB" sz="1600" dirty="0" smtClean="0">
                <a:solidFill>
                  <a:srgbClr val="000000"/>
                </a:solidFill>
                <a:cs typeface="Times New Roman"/>
              </a:rPr>
              <a:t>junctions. </a:t>
            </a:r>
            <a:endParaRPr lang="en-GB" sz="1600" dirty="0">
              <a:solidFill>
                <a:srgbClr val="000000"/>
              </a:solidFill>
              <a:cs typeface="Times New Roman"/>
            </a:endParaRPr>
          </a:p>
          <a:p>
            <a:pPr marL="60325" indent="-60325">
              <a:buFont typeface="Arial" pitchFamily="34" charset="0"/>
              <a:buChar char="•"/>
              <a:defRPr/>
            </a:pPr>
            <a:r>
              <a:rPr lang="en-US" sz="1600" dirty="0">
                <a:ea typeface="Times New Roman"/>
                <a:cs typeface="Times New Roman"/>
              </a:rPr>
              <a:t>Always ensure you do not leave acceleration / slip roads unless you have reached the required speed and it is clear to do </a:t>
            </a:r>
            <a:r>
              <a:rPr lang="en-US" sz="1600" dirty="0" smtClean="0">
                <a:ea typeface="Times New Roman"/>
                <a:cs typeface="Times New Roman"/>
              </a:rPr>
              <a:t>so.</a:t>
            </a:r>
            <a:endParaRPr lang="en-US" sz="1600" dirty="0">
              <a:ea typeface="Times New Roman"/>
              <a:cs typeface="Times New Roman"/>
            </a:endParaRPr>
          </a:p>
          <a:p>
            <a:pPr marL="60325" indent="-60325">
              <a:buFont typeface="Arial" pitchFamily="34" charset="0"/>
              <a:buChar char="•"/>
              <a:defRPr/>
            </a:pPr>
            <a:r>
              <a:rPr lang="en-US" sz="1600" dirty="0">
                <a:solidFill>
                  <a:srgbClr val="000000"/>
                </a:solidFill>
                <a:ea typeface="Times New Roman"/>
                <a:cs typeface="Times New Roman"/>
              </a:rPr>
              <a:t>Always ensure you adjust your speed when faced with a </a:t>
            </a:r>
            <a:r>
              <a:rPr lang="en-US" sz="1600" dirty="0" smtClean="0">
                <a:solidFill>
                  <a:srgbClr val="000000"/>
                </a:solidFill>
                <a:ea typeface="Times New Roman"/>
                <a:cs typeface="Times New Roman"/>
              </a:rPr>
              <a:t>hazard.</a:t>
            </a:r>
            <a:endParaRPr lang="en-US" sz="1600" dirty="0">
              <a:solidFill>
                <a:srgbClr val="000000"/>
              </a:solidFill>
              <a:ea typeface="Times New Roman"/>
              <a:cs typeface="Times New Roman"/>
            </a:endParaRPr>
          </a:p>
          <a:p>
            <a:pPr marL="60325" indent="-60325">
              <a:buFont typeface="Arial" pitchFamily="34" charset="0"/>
              <a:buChar char="•"/>
              <a:defRPr/>
            </a:pPr>
            <a:r>
              <a:rPr lang="en-GB" sz="1600" dirty="0">
                <a:solidFill>
                  <a:srgbClr val="000000"/>
                </a:solidFill>
                <a:cs typeface="Times New Roman"/>
              </a:rPr>
              <a:t>Always ensure you apply defensive driving techniques and read the road ahead Always ensure you are cautious of other 3</a:t>
            </a:r>
            <a:r>
              <a:rPr lang="en-GB" sz="1600" baseline="30000" dirty="0">
                <a:solidFill>
                  <a:srgbClr val="000000"/>
                </a:solidFill>
                <a:cs typeface="Times New Roman"/>
              </a:rPr>
              <a:t>rd</a:t>
            </a:r>
            <a:r>
              <a:rPr lang="en-GB" sz="1600" dirty="0">
                <a:solidFill>
                  <a:srgbClr val="000000"/>
                </a:solidFill>
                <a:cs typeface="Times New Roman"/>
              </a:rPr>
              <a:t> party road </a:t>
            </a:r>
            <a:r>
              <a:rPr lang="en-GB" sz="1600" dirty="0" smtClean="0">
                <a:solidFill>
                  <a:srgbClr val="000000"/>
                </a:solidFill>
                <a:cs typeface="Times New Roman"/>
              </a:rPr>
              <a:t>users.</a:t>
            </a:r>
            <a:endParaRPr lang="en-GB" sz="1600" dirty="0">
              <a:solidFill>
                <a:srgbClr val="000000"/>
              </a:solidFill>
              <a:cs typeface="Times New Roman"/>
            </a:endParaRPr>
          </a:p>
          <a:p>
            <a:pPr lvl="0" eaLnBrk="1" hangingPunct="1">
              <a:buFont typeface="Arial" pitchFamily="34" charset="0"/>
              <a:buChar char="•"/>
              <a:defRPr/>
            </a:pPr>
            <a:r>
              <a:rPr lang="en-GB" sz="1600" dirty="0">
                <a:solidFill>
                  <a:srgbClr val="000000"/>
                </a:solidFill>
                <a:cs typeface="Times New Roman"/>
              </a:rPr>
              <a:t>Always ensure you stop at stop signs / </a:t>
            </a:r>
            <a:r>
              <a:rPr lang="en-GB" sz="1600" dirty="0" smtClean="0">
                <a:solidFill>
                  <a:srgbClr val="000000"/>
                </a:solidFill>
                <a:cs typeface="Times New Roman"/>
              </a:rPr>
              <a:t>lines.</a:t>
            </a:r>
            <a:endParaRPr lang="en-GB" sz="1600" dirty="0">
              <a:solidFill>
                <a:srgbClr val="000000"/>
              </a:solidFill>
              <a:cs typeface="Times New Roman"/>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1</a:t>
            </a:fld>
            <a:endParaRPr lang="en-US" dirty="0"/>
          </a:p>
        </p:txBody>
      </p:sp>
      <p:sp>
        <p:nvSpPr>
          <p:cNvPr id="17" name="TextBox 16"/>
          <p:cNvSpPr txBox="1">
            <a:spLocks noChangeArrowheads="1"/>
          </p:cNvSpPr>
          <p:nvPr/>
        </p:nvSpPr>
        <p:spPr bwMode="auto">
          <a:xfrm>
            <a:off x="510060" y="5964543"/>
            <a:ext cx="3871440" cy="338554"/>
          </a:xfrm>
          <a:prstGeom prst="rect">
            <a:avLst/>
          </a:prstGeom>
          <a:solidFill>
            <a:srgbClr val="0070C0"/>
          </a:solidFill>
          <a:ln w="9525">
            <a:noFill/>
            <a:miter lim="800000"/>
            <a:headEnd/>
            <a:tailEnd/>
          </a:ln>
        </p:spPr>
        <p:txBody>
          <a:bodyPr wrap="square">
            <a:spAutoFit/>
          </a:bodyPr>
          <a:lstStyle/>
          <a:p>
            <a:pPr algn="ctr" eaLnBrk="1" hangingPunct="1"/>
            <a:r>
              <a:rPr lang="en-GB" sz="1600" b="1" dirty="0">
                <a:solidFill>
                  <a:srgbClr val="FFFF00"/>
                </a:solidFill>
                <a:latin typeface="Tahoma" pitchFamily="34" charset="0"/>
              </a:rPr>
              <a:t>Leave space be safe</a:t>
            </a:r>
            <a:endParaRPr lang="en-US" sz="1600" b="1" dirty="0">
              <a:solidFill>
                <a:srgbClr val="FFFF00"/>
              </a:solidFill>
              <a:latin typeface="Tahoma" pitchFamily="34" charset="0"/>
            </a:endParaRPr>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9490" y="1162363"/>
            <a:ext cx="3091383" cy="2280444"/>
          </a:xfrm>
          <a:prstGeom prst="rect">
            <a:avLst/>
          </a:prstGeom>
        </p:spPr>
      </p:pic>
      <p:grpSp>
        <p:nvGrpSpPr>
          <p:cNvPr id="27" name="Group 131"/>
          <p:cNvGrpSpPr>
            <a:grpSpLocks/>
          </p:cNvGrpSpPr>
          <p:nvPr/>
        </p:nvGrpSpPr>
        <p:grpSpPr bwMode="auto">
          <a:xfrm>
            <a:off x="11156880" y="2852947"/>
            <a:ext cx="445494" cy="514739"/>
            <a:chOff x="14995" y="1189"/>
            <a:chExt cx="2287" cy="1855"/>
          </a:xfrm>
        </p:grpSpPr>
        <p:sp>
          <p:nvSpPr>
            <p:cNvPr id="28" name="Line 129"/>
            <p:cNvSpPr>
              <a:spLocks noChangeShapeType="1"/>
            </p:cNvSpPr>
            <p:nvPr/>
          </p:nvSpPr>
          <p:spPr bwMode="auto">
            <a:xfrm>
              <a:off x="14995" y="1213"/>
              <a:ext cx="2287" cy="1831"/>
            </a:xfrm>
            <a:prstGeom prst="line">
              <a:avLst/>
            </a:prstGeom>
            <a:noFill/>
            <a:ln w="133350">
              <a:solidFill>
                <a:srgbClr val="FF0000"/>
              </a:solidFill>
              <a:round/>
              <a:headEnd/>
              <a:tailEnd/>
            </a:ln>
          </p:spPr>
          <p:txBody>
            <a:bodyPr/>
            <a:lstStyle/>
            <a:p>
              <a:endParaRPr lang="en-US"/>
            </a:p>
          </p:txBody>
        </p:sp>
        <p:sp>
          <p:nvSpPr>
            <p:cNvPr id="29" name="Line 130"/>
            <p:cNvSpPr>
              <a:spLocks noChangeShapeType="1"/>
            </p:cNvSpPr>
            <p:nvPr/>
          </p:nvSpPr>
          <p:spPr bwMode="auto">
            <a:xfrm flipV="1">
              <a:off x="15019" y="1189"/>
              <a:ext cx="2144" cy="1807"/>
            </a:xfrm>
            <a:prstGeom prst="line">
              <a:avLst/>
            </a:prstGeom>
            <a:noFill/>
            <a:ln w="133350">
              <a:solidFill>
                <a:srgbClr val="FF0000"/>
              </a:solidFill>
              <a:round/>
              <a:headEnd/>
              <a:tailEnd/>
            </a:ln>
          </p:spPr>
          <p:txBody>
            <a:bodyPr/>
            <a:lstStyle/>
            <a:p>
              <a:endParaRPr lang="en-US"/>
            </a:p>
          </p:txBody>
        </p:sp>
      </p:grpSp>
      <p:sp>
        <p:nvSpPr>
          <p:cNvPr id="20" name="Freeform 132"/>
          <p:cNvSpPr>
            <a:spLocks/>
          </p:cNvSpPr>
          <p:nvPr/>
        </p:nvSpPr>
        <p:spPr bwMode="auto">
          <a:xfrm>
            <a:off x="11134968" y="3615698"/>
            <a:ext cx="470815"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7" name="Rectangle 6"/>
          <p:cNvSpPr/>
          <p:nvPr/>
        </p:nvSpPr>
        <p:spPr bwMode="auto">
          <a:xfrm>
            <a:off x="9038506" y="5171632"/>
            <a:ext cx="419630" cy="29118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3" name="TextBox 2"/>
          <p:cNvSpPr txBox="1"/>
          <p:nvPr/>
        </p:nvSpPr>
        <p:spPr>
          <a:xfrm>
            <a:off x="10377922" y="4830538"/>
            <a:ext cx="855196" cy="307777"/>
          </a:xfrm>
          <a:prstGeom prst="rect">
            <a:avLst/>
          </a:prstGeom>
          <a:noFill/>
        </p:spPr>
        <p:txBody>
          <a:bodyPr wrap="square" rtlCol="0">
            <a:spAutoFit/>
          </a:bodyPr>
          <a:lstStyle/>
          <a:p>
            <a:r>
              <a:rPr lang="en-GB" sz="1400" dirty="0">
                <a:solidFill>
                  <a:srgbClr val="FF0000"/>
                </a:solidFill>
                <a:latin typeface="+mj-lt"/>
              </a:rPr>
              <a:t>seconds</a:t>
            </a:r>
            <a:endParaRPr lang="en-US" sz="1400" dirty="0">
              <a:solidFill>
                <a:srgbClr val="FF0000"/>
              </a:solidFill>
              <a:latin typeface="+mj-lt"/>
            </a:endParaRPr>
          </a:p>
        </p:txBody>
      </p:sp>
      <p:sp>
        <p:nvSpPr>
          <p:cNvPr id="18" name="TextBox 17"/>
          <p:cNvSpPr txBox="1"/>
          <p:nvPr/>
        </p:nvSpPr>
        <p:spPr>
          <a:xfrm>
            <a:off x="9973951" y="4810074"/>
            <a:ext cx="251068" cy="369332"/>
          </a:xfrm>
          <a:prstGeom prst="rect">
            <a:avLst/>
          </a:prstGeom>
          <a:noFill/>
        </p:spPr>
        <p:txBody>
          <a:bodyPr wrap="square" rtlCol="0">
            <a:spAutoFit/>
          </a:bodyPr>
          <a:lstStyle/>
          <a:p>
            <a:r>
              <a:rPr lang="en-GB" dirty="0">
                <a:solidFill>
                  <a:srgbClr val="FF0000"/>
                </a:solidFill>
                <a:latin typeface="+mj-lt"/>
              </a:rPr>
              <a:t>4</a:t>
            </a:r>
            <a:endParaRPr lang="en-US" dirty="0">
              <a:solidFill>
                <a:srgbClr val="FF0000"/>
              </a:solidFill>
              <a:latin typeface="+mj-lt"/>
            </a:endParaRPr>
          </a:p>
        </p:txBody>
      </p:sp>
      <p:sp>
        <p:nvSpPr>
          <p:cNvPr id="19" name="Striped Right Arrow 18"/>
          <p:cNvSpPr/>
          <p:nvPr/>
        </p:nvSpPr>
        <p:spPr bwMode="auto">
          <a:xfrm rot="16200000">
            <a:off x="10006976" y="4716237"/>
            <a:ext cx="459995" cy="2286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21" name="Rectangle 20"/>
          <p:cNvSpPr>
            <a:spLocks noChangeArrowheads="1"/>
          </p:cNvSpPr>
          <p:nvPr/>
        </p:nvSpPr>
        <p:spPr bwMode="auto">
          <a:xfrm>
            <a:off x="443385" y="6346384"/>
            <a:ext cx="8078716"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Exploration,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228032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13270" y="1270765"/>
            <a:ext cx="8351838" cy="4031873"/>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Clr>
                <a:srgbClr val="0033CC"/>
              </a:buClr>
              <a:buSzPct val="100000"/>
              <a:buFont typeface="+mj-lt"/>
              <a:buAutoNum type="arabicPeriod"/>
              <a:defRPr sz="1800"/>
            </a:pPr>
            <a:r>
              <a:rPr lang="en-GB" dirty="0">
                <a:solidFill>
                  <a:srgbClr val="0D38B3"/>
                </a:solidFill>
                <a:latin typeface="+mj-lt"/>
                <a:cs typeface="Arial"/>
                <a:sym typeface="Arial"/>
              </a:rPr>
              <a:t>Do you ensure hazards presented by 3</a:t>
            </a:r>
            <a:r>
              <a:rPr lang="en-GB" baseline="30000" dirty="0">
                <a:solidFill>
                  <a:srgbClr val="0D38B3"/>
                </a:solidFill>
                <a:latin typeface="+mj-lt"/>
                <a:cs typeface="Arial"/>
                <a:sym typeface="Arial"/>
              </a:rPr>
              <a:t>rd</a:t>
            </a:r>
            <a:r>
              <a:rPr lang="en-GB" dirty="0">
                <a:solidFill>
                  <a:srgbClr val="0D38B3"/>
                </a:solidFill>
                <a:latin typeface="+mj-lt"/>
                <a:cs typeface="Arial"/>
                <a:sym typeface="Arial"/>
              </a:rPr>
              <a:t> party vehicles are communicated to drivers on a regular basis?</a:t>
            </a:r>
          </a:p>
          <a:p>
            <a:pPr marL="342900" indent="-342900">
              <a:buClr>
                <a:srgbClr val="0033CC"/>
              </a:buClr>
              <a:buSzPct val="100000"/>
              <a:buFont typeface="+mj-lt"/>
              <a:buAutoNum type="arabicPeriod"/>
              <a:defRPr sz="1800"/>
            </a:pPr>
            <a:r>
              <a:rPr lang="en-GB" dirty="0">
                <a:solidFill>
                  <a:srgbClr val="0D38B3"/>
                </a:solidFill>
                <a:latin typeface="+mj-lt"/>
                <a:cs typeface="Arial"/>
                <a:sym typeface="Arial"/>
              </a:rPr>
              <a:t>Do you ensure drivers understand road sign compliance?</a:t>
            </a:r>
          </a:p>
          <a:p>
            <a:pPr marL="342900" indent="-342900">
              <a:buClr>
                <a:srgbClr val="0033CC"/>
              </a:buClr>
              <a:buSzPct val="100000"/>
              <a:buFont typeface="+mj-lt"/>
              <a:buAutoNum type="arabicPeriod"/>
              <a:defRPr sz="1800"/>
            </a:pPr>
            <a:r>
              <a:rPr lang="en-GB" dirty="0">
                <a:solidFill>
                  <a:srgbClr val="0D38B3"/>
                </a:solidFill>
                <a:latin typeface="+mj-lt"/>
                <a:cs typeface="Arial"/>
                <a:sym typeface="Arial"/>
              </a:rPr>
              <a:t>Do you ensure journey management process and procedures are implemented and followed?</a:t>
            </a:r>
          </a:p>
          <a:p>
            <a:pPr marL="342900" indent="-342900">
              <a:buClr>
                <a:srgbClr val="0033CC"/>
              </a:buClr>
              <a:buSzPct val="100000"/>
              <a:buFont typeface="+mj-lt"/>
              <a:buAutoNum type="arabicPeriod"/>
              <a:defRPr sz="1800"/>
            </a:pPr>
            <a:r>
              <a:rPr lang="en-GB" dirty="0">
                <a:solidFill>
                  <a:srgbClr val="0D38B3"/>
                </a:solidFill>
                <a:latin typeface="+mj-lt"/>
                <a:cs typeface="Arial"/>
                <a:sym typeface="Arial"/>
              </a:rPr>
              <a:t>Do you ensure drivers do not exceed driving hours without the required rest break?</a:t>
            </a:r>
          </a:p>
          <a:p>
            <a:pPr marL="342900" indent="-342900">
              <a:buClr>
                <a:srgbClr val="0033CC"/>
              </a:buClr>
              <a:buSzPct val="100000"/>
              <a:buFont typeface="+mj-lt"/>
              <a:buAutoNum type="arabicPeriod"/>
              <a:defRPr sz="1800"/>
            </a:pPr>
            <a:r>
              <a:rPr lang="en-GB" dirty="0">
                <a:solidFill>
                  <a:srgbClr val="0D38B3"/>
                </a:solidFill>
                <a:latin typeface="+mj-lt"/>
                <a:cs typeface="Arial"/>
                <a:sym typeface="Arial"/>
              </a:rPr>
              <a:t>Do you ensure sub contractors follow PDO specifications and standards?</a:t>
            </a:r>
          </a:p>
          <a:p>
            <a:pPr marL="342900" indent="-342900">
              <a:defRPr/>
            </a:pPr>
            <a:endParaRPr lang="en-US" sz="1000" i="1" dirty="0" smtClean="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13270" y="901185"/>
            <a:ext cx="5028941" cy="369332"/>
          </a:xfrm>
          <a:prstGeom prst="rect">
            <a:avLst/>
          </a:prstGeom>
          <a:noFill/>
          <a:ln w="9525">
            <a:noFill/>
            <a:miter lim="800000"/>
            <a:headEnd/>
            <a:tailEnd/>
          </a:ln>
        </p:spPr>
        <p:txBody>
          <a:bodyPr wrap="non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13.05.2020  Incident title: HiPo#32</a:t>
            </a:r>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2</a:t>
            </a:fld>
            <a:endParaRPr lang="en-US"/>
          </a:p>
        </p:txBody>
      </p:sp>
    </p:spTree>
    <p:extLst>
      <p:ext uri="{BB962C8B-B14F-4D97-AF65-F5344CB8AC3E}">
        <p14:creationId xmlns:p14="http://schemas.microsoft.com/office/powerpoint/2010/main" val="383623034"/>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92431</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6673A-ED1A-4B48-856A-F036E752AEF7}"/>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589</TotalTime>
  <Words>442</Words>
  <Application>Microsoft Office PowerPoint</Application>
  <PresentationFormat>Widescreen</PresentationFormat>
  <Paragraphs>45</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Times New Roman</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99</cp:revision>
  <dcterms:created xsi:type="dcterms:W3CDTF">2018-09-24T07:27:56Z</dcterms:created>
  <dcterms:modified xsi:type="dcterms:W3CDTF">2020-11-03T10:28:27Z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