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47" r:id="rId6"/>
    <p:sldId id="34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276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-68796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7" name="Picture 16" descr="A picture containing sitting, table, laying, man&#10;&#10;Description automatically generated">
            <a:extLst>
              <a:ext uri="{FF2B5EF4-FFF2-40B4-BE49-F238E27FC236}">
                <a16:creationId xmlns:a16="http://schemas.microsoft.com/office/drawing/2014/main" id="{E20F1579-D481-4307-B4E7-29DD8A863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193" y="3316258"/>
            <a:ext cx="3429000" cy="2267865"/>
          </a:xfrm>
          <a:prstGeom prst="rect">
            <a:avLst/>
          </a:prstGeom>
        </p:spPr>
      </p:pic>
      <p:pic>
        <p:nvPicPr>
          <p:cNvPr id="18" name="Picture 17" descr="A picture containing fence, chair, table, sitting&#10;&#10;Description automatically generated">
            <a:extLst>
              <a:ext uri="{FF2B5EF4-FFF2-40B4-BE49-F238E27FC236}">
                <a16:creationId xmlns:a16="http://schemas.microsoft.com/office/drawing/2014/main" id="{91D89970-3F39-4B07-B389-52612CD324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900" y="756664"/>
            <a:ext cx="3429000" cy="2277594"/>
          </a:xfrm>
          <a:prstGeom prst="rect">
            <a:avLst/>
          </a:prstGeom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id="{ADAD9303-EB3E-42FE-9405-04BFE3A95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05" y="552438"/>
            <a:ext cx="7412793" cy="52552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16.05.2020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HiPo#33</a:t>
            </a: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marL="342900" indent="-342900" algn="just">
              <a:defRPr/>
            </a:pPr>
            <a:r>
              <a:rPr lang="en-US" dirty="0" smtClean="0">
                <a:cs typeface="Tahoma" pitchFamily="34" charset="0"/>
              </a:rPr>
              <a:t>At </a:t>
            </a:r>
            <a:r>
              <a:rPr lang="en-US" dirty="0">
                <a:cs typeface="Tahoma" pitchFamily="34" charset="0"/>
              </a:rPr>
              <a:t>approximately 14:00 </a:t>
            </a:r>
            <a:r>
              <a:rPr lang="en-US" dirty="0" err="1">
                <a:cs typeface="Tahoma" pitchFamily="34" charset="0"/>
              </a:rPr>
              <a:t>hrs</a:t>
            </a:r>
            <a:r>
              <a:rPr lang="en-US" dirty="0">
                <a:cs typeface="Tahoma" pitchFamily="34" charset="0"/>
              </a:rPr>
              <a:t> on 16th of May 2020 Hoist 18 was in </a:t>
            </a:r>
            <a:r>
              <a:rPr lang="en-US" dirty="0" smtClean="0">
                <a:cs typeface="Tahoma" pitchFamily="34" charset="0"/>
              </a:rPr>
              <a:t>preparation</a:t>
            </a:r>
          </a:p>
          <a:p>
            <a:pPr marL="342900" indent="-342900" algn="just">
              <a:defRPr/>
            </a:pPr>
            <a:r>
              <a:rPr lang="en-US" dirty="0" smtClean="0">
                <a:cs typeface="Tahoma" pitchFamily="34" charset="0"/>
              </a:rPr>
              <a:t>for </a:t>
            </a:r>
            <a:r>
              <a:rPr lang="en-US" dirty="0">
                <a:cs typeface="Tahoma" pitchFamily="34" charset="0"/>
              </a:rPr>
              <a:t>Rig down and a Floorman and Roustabout  came to the Rig floor </a:t>
            </a:r>
            <a:r>
              <a:rPr lang="en-US" dirty="0" smtClean="0">
                <a:cs typeface="Tahoma" pitchFamily="34" charset="0"/>
              </a:rPr>
              <a:t>for</a:t>
            </a:r>
          </a:p>
          <a:p>
            <a:pPr marL="342900" indent="-342900" algn="just">
              <a:defRPr/>
            </a:pPr>
            <a:r>
              <a:rPr lang="en-US" dirty="0" smtClean="0">
                <a:cs typeface="Tahoma" pitchFamily="34" charset="0"/>
              </a:rPr>
              <a:t>moving </a:t>
            </a:r>
            <a:r>
              <a:rPr lang="en-US" dirty="0">
                <a:cs typeface="Tahoma" pitchFamily="34" charset="0"/>
              </a:rPr>
              <a:t>out the handling tools. Whilst they were close to the center of </a:t>
            </a:r>
            <a:r>
              <a:rPr lang="en-US" dirty="0" smtClean="0">
                <a:cs typeface="Tahoma" pitchFamily="34" charset="0"/>
              </a:rPr>
              <a:t>the</a:t>
            </a:r>
          </a:p>
          <a:p>
            <a:pPr marL="342900" indent="-342900" algn="just">
              <a:defRPr/>
            </a:pPr>
            <a:r>
              <a:rPr lang="en-US" dirty="0" smtClean="0">
                <a:cs typeface="Tahoma" pitchFamily="34" charset="0"/>
              </a:rPr>
              <a:t>floor</a:t>
            </a:r>
            <a:r>
              <a:rPr lang="en-US" dirty="0">
                <a:cs typeface="Tahoma" pitchFamily="34" charset="0"/>
              </a:rPr>
              <a:t>, the travelling block started Slowly coming down and the </a:t>
            </a:r>
            <a:r>
              <a:rPr lang="en-US" dirty="0" smtClean="0">
                <a:cs typeface="Tahoma" pitchFamily="34" charset="0"/>
              </a:rPr>
              <a:t>elevator</a:t>
            </a:r>
          </a:p>
          <a:p>
            <a:pPr marL="342900" indent="-342900" algn="just">
              <a:defRPr/>
            </a:pPr>
            <a:r>
              <a:rPr lang="en-US" dirty="0" smtClean="0">
                <a:cs typeface="Tahoma" pitchFamily="34" charset="0"/>
              </a:rPr>
              <a:t>touched </a:t>
            </a:r>
            <a:r>
              <a:rPr lang="en-US" dirty="0">
                <a:cs typeface="Tahoma" pitchFamily="34" charset="0"/>
              </a:rPr>
              <a:t>on the back side of Roustabout.  They immediately moved </a:t>
            </a:r>
            <a:r>
              <a:rPr lang="en-US" dirty="0" smtClean="0">
                <a:cs typeface="Tahoma" pitchFamily="34" charset="0"/>
              </a:rPr>
              <a:t>away</a:t>
            </a:r>
          </a:p>
          <a:p>
            <a:pPr marL="342900" indent="-342900" algn="just">
              <a:defRPr/>
            </a:pPr>
            <a:r>
              <a:rPr lang="en-US" dirty="0" smtClean="0">
                <a:cs typeface="Tahoma" pitchFamily="34" charset="0"/>
              </a:rPr>
              <a:t>from </a:t>
            </a:r>
            <a:r>
              <a:rPr lang="en-US" dirty="0">
                <a:cs typeface="Tahoma" pitchFamily="34" charset="0"/>
              </a:rPr>
              <a:t>the vicinity and the travelling block continued to descent and </a:t>
            </a:r>
            <a:r>
              <a:rPr lang="en-US" dirty="0" smtClean="0">
                <a:cs typeface="Tahoma" pitchFamily="34" charset="0"/>
              </a:rPr>
              <a:t>finally</a:t>
            </a:r>
          </a:p>
          <a:p>
            <a:pPr marL="342900" indent="-342900" algn="just">
              <a:defRPr/>
            </a:pPr>
            <a:r>
              <a:rPr lang="en-US" dirty="0" smtClean="0">
                <a:cs typeface="Tahoma" pitchFamily="34" charset="0"/>
              </a:rPr>
              <a:t>rested </a:t>
            </a:r>
            <a:r>
              <a:rPr lang="en-US" dirty="0">
                <a:cs typeface="Tahoma" pitchFamily="34" charset="0"/>
              </a:rPr>
              <a:t>at the off drillers ide of the Rig floor damaging a handrail.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learning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from this incident..</a:t>
            </a:r>
          </a:p>
          <a:p>
            <a:pPr marL="114300" indent="-114300" algn="just">
              <a:defRPr/>
            </a:pPr>
            <a:endParaRPr lang="en-US" sz="600" dirty="0"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cs typeface="Tahoma" pitchFamily="34" charset="0"/>
              </a:rPr>
              <a:t> </a:t>
            </a:r>
            <a:r>
              <a:rPr lang="en-US" sz="1600" dirty="0"/>
              <a:t>Always ensure the brake handle is secured with chain whilst Driller and AD away from the brake.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Always ensure not to disconnect collision prevention systems during Rig down before the mast is fully lowered.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Always ensure the Assistant Driller is not left alone at the Drillers cabin.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Always ensure floor activities are performed under supervision.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Always ensure adequate communication and </a:t>
            </a:r>
            <a:r>
              <a:rPr lang="en-US" sz="1600" dirty="0" smtClean="0"/>
              <a:t>intervention.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Always ensure the Rig down commencement is approved by </a:t>
            </a:r>
            <a:r>
              <a:rPr lang="en-US" sz="1600" dirty="0" smtClean="0"/>
              <a:t>HSV.</a:t>
            </a:r>
            <a:endParaRPr lang="en-US" sz="1600" dirty="0"/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1C64F3F0-1144-4CD4-85B2-A72CC549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5" y="934556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F33ED6BD-E891-4F2E-B83E-D55DBCAD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05" y="5876089"/>
            <a:ext cx="5305425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Always ensure brake handle is secured with chain</a:t>
            </a:r>
          </a:p>
        </p:txBody>
      </p:sp>
      <p:grpSp>
        <p:nvGrpSpPr>
          <p:cNvPr id="22" name="Group 131">
            <a:extLst>
              <a:ext uri="{FF2B5EF4-FFF2-40B4-BE49-F238E27FC236}">
                <a16:creationId xmlns:a16="http://schemas.microsoft.com/office/drawing/2014/main" id="{6E9B6BF4-6206-4731-A906-CAB9518BD719}"/>
              </a:ext>
            </a:extLst>
          </p:cNvPr>
          <p:cNvGrpSpPr>
            <a:grpSpLocks/>
          </p:cNvGrpSpPr>
          <p:nvPr/>
        </p:nvGrpSpPr>
        <p:grpSpPr bwMode="auto">
          <a:xfrm>
            <a:off x="11315700" y="2458556"/>
            <a:ext cx="336550" cy="544513"/>
            <a:chOff x="3504" y="544"/>
            <a:chExt cx="2287" cy="1855"/>
          </a:xfrm>
        </p:grpSpPr>
        <p:sp>
          <p:nvSpPr>
            <p:cNvPr id="23" name="Line 129">
              <a:extLst>
                <a:ext uri="{FF2B5EF4-FFF2-40B4-BE49-F238E27FC236}">
                  <a16:creationId xmlns:a16="http://schemas.microsoft.com/office/drawing/2014/main" id="{16FDDBAA-BFBE-456C-B8D9-D9D7FC922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30">
              <a:extLst>
                <a:ext uri="{FF2B5EF4-FFF2-40B4-BE49-F238E27FC236}">
                  <a16:creationId xmlns:a16="http://schemas.microsoft.com/office/drawing/2014/main" id="{758382A7-201F-48EE-8508-00AC1A6E8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132">
            <a:extLst>
              <a:ext uri="{FF2B5EF4-FFF2-40B4-BE49-F238E27FC236}">
                <a16:creationId xmlns:a16="http://schemas.microsoft.com/office/drawing/2014/main" id="{68674384-176B-4F7D-B327-DDA4A15156C5}"/>
              </a:ext>
            </a:extLst>
          </p:cNvPr>
          <p:cNvSpPr>
            <a:spLocks/>
          </p:cNvSpPr>
          <p:nvPr/>
        </p:nvSpPr>
        <p:spPr bwMode="auto">
          <a:xfrm>
            <a:off x="11298993" y="5060949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25" descr="A picture containing indoor, sitting, computer, room&#10;&#10;Description automatically generated">
            <a:extLst>
              <a:ext uri="{FF2B5EF4-FFF2-40B4-BE49-F238E27FC236}">
                <a16:creationId xmlns:a16="http://schemas.microsoft.com/office/drawing/2014/main" id="{1B1A5F85-0D75-49EE-A0D7-825A829C79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6350" y="782156"/>
            <a:ext cx="919843" cy="9440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4305" y="6315475"/>
            <a:ext cx="6508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 smtClean="0"/>
              <a:t>Drilling, Logistics &amp; 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99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56281" y="1215790"/>
            <a:ext cx="8351838" cy="40626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brake arm is always secure with chain?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Assistant Driller is not left alone on the brake?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nobody stepping on brake linkage to take shortcuts?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floor saver is disconnected after lowering the mast?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SOP adequately addresses the connection / disconnection sequence of safety critical equipment?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HSV gives approval for the critical activities like Rig down</a:t>
            </a:r>
            <a:r>
              <a:rPr lang="en-US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sym typeface="Wingdings" pitchFamily="2" charset="2"/>
            </a:endParaRPr>
          </a:p>
          <a:p>
            <a:pPr>
              <a:defRPr/>
            </a:pPr>
            <a:endParaRPr lang="en-US" sz="1400" dirty="0">
              <a:solidFill>
                <a:srgbClr val="0033CC"/>
              </a:solidFill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956281" y="838248"/>
            <a:ext cx="50289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16.05.2020  Incident title: HiPo#33</a:t>
            </a:r>
          </a:p>
          <a:p>
            <a:pPr marL="114300" indent="-114300">
              <a:defRPr/>
            </a:pP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3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92432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9BE584-7A39-49D8-8822-EE4347C5F5D4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560</Words>
  <Application>Microsoft Office PowerPoint</Application>
  <PresentationFormat>Widescreen</PresentationFormat>
  <Paragraphs>58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98</cp:revision>
  <dcterms:created xsi:type="dcterms:W3CDTF">2018-09-24T07:27:56Z</dcterms:created>
  <dcterms:modified xsi:type="dcterms:W3CDTF">2020-11-03T10:32:06Z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