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Lst>
  <p:notesMasterIdLst>
    <p:notesMasterId r:id="rId8"/>
  </p:notesMasterIdLst>
  <p:sldIdLst>
    <p:sldId id="350" r:id="rId6"/>
    <p:sldId id="351"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D38B3"/>
    <a:srgbClr val="2710B0"/>
    <a:srgbClr val="CC3300"/>
    <a:srgbClr val="16942A"/>
    <a:srgbClr val="24A316"/>
    <a:srgbClr val="FDD600"/>
    <a:srgbClr val="FFFC00"/>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843" autoAdjust="0"/>
    <p:restoredTop sz="94674"/>
  </p:normalViewPr>
  <p:slideViewPr>
    <p:cSldViewPr snapToGrid="0" snapToObjects="1">
      <p:cViewPr varScale="1">
        <p:scale>
          <a:sx n="100" d="100"/>
          <a:sy n="100" d="100"/>
        </p:scale>
        <p:origin x="108" y="1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theme" Target="theme/theme1.xml"/><Relationship Id="rId5" Type="http://schemas.openxmlformats.org/officeDocument/2006/relationships/slideMaster" Target="slideMasters/slideMaster2.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6CC15C-7088-4C08-B145-E35BDB57786C}" type="datetimeFigureOut">
              <a:rPr lang="en-US" smtClean="0"/>
              <a:t>03/11/2020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906F0F-6AA3-414C-870B-3468ED710CFE}" type="slidenum">
              <a:rPr lang="en-US" smtClean="0"/>
              <a:t>‹#›</a:t>
            </a:fld>
            <a:endParaRPr lang="en-US"/>
          </a:p>
        </p:txBody>
      </p:sp>
    </p:spTree>
    <p:extLst>
      <p:ext uri="{BB962C8B-B14F-4D97-AF65-F5344CB8AC3E}">
        <p14:creationId xmlns:p14="http://schemas.microsoft.com/office/powerpoint/2010/main" val="39654191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r>
              <a:rPr lang="en-US" dirty="0"/>
              <a:t>Ensure all dates and titles are input </a:t>
            </a:r>
          </a:p>
          <a:p>
            <a:endParaRPr lang="en-US" dirty="0"/>
          </a:p>
          <a:p>
            <a:r>
              <a:rPr lang="en-US" dirty="0"/>
              <a:t>A short description should be provided without mentioning names of contractors or</a:t>
            </a:r>
            <a:r>
              <a:rPr lang="en-US" baseline="0" dirty="0"/>
              <a:t> individuals.  You should include, what happened, to who (by job title) and what injuries this resulted in.  Nothing more!</a:t>
            </a:r>
          </a:p>
          <a:p>
            <a:endParaRPr lang="en-US" baseline="0" dirty="0"/>
          </a:p>
          <a:p>
            <a:r>
              <a:rPr lang="en-US" baseline="0" dirty="0"/>
              <a:t>Four to five bullet points highlighting the main findings from the investigation.  Remember the target audience is the front line staff so this should be written in simple terms in a way that everyone can understand.</a:t>
            </a:r>
          </a:p>
          <a:p>
            <a:endParaRPr lang="en-US" baseline="0" dirty="0"/>
          </a:p>
          <a:p>
            <a:r>
              <a:rPr lang="en-US" baseline="0" dirty="0"/>
              <a:t>The strap line should be the main point you want to get across</a:t>
            </a:r>
          </a:p>
          <a:p>
            <a:endParaRPr lang="en-US" baseline="0" dirty="0"/>
          </a:p>
          <a:p>
            <a:r>
              <a:rPr lang="en-US" baseline="0" dirty="0"/>
              <a:t>The images should be self explanatory, what went wrong (if you create a reconstruction please ensure you do not put people at risk) and below how it should be done.   </a:t>
            </a:r>
            <a:endParaRPr lang="en-US" dirty="0"/>
          </a:p>
        </p:txBody>
      </p:sp>
      <p:sp>
        <p:nvSpPr>
          <p:cNvPr id="51204" name="Slide Number Placeholder 3"/>
          <p:cNvSpPr>
            <a:spLocks noGrp="1"/>
          </p:cNvSpPr>
          <p:nvPr>
            <p:ph type="sldNum" sz="quarter" idx="5"/>
          </p:nvPr>
        </p:nvSpPr>
        <p:spPr>
          <a:noFill/>
        </p:spPr>
        <p:txBody>
          <a:bodyPr/>
          <a:lstStyle/>
          <a:p>
            <a:fld id="{D5138CA7-92E6-41FD-A1B7-5ABDE6F17714}" type="slidenum">
              <a:rPr lang="en-US" smtClean="0"/>
              <a:pPr/>
              <a:t>1</a:t>
            </a:fld>
            <a:endParaRPr lang="en-US"/>
          </a:p>
        </p:txBody>
      </p:sp>
    </p:spTree>
    <p:extLst>
      <p:ext uri="{BB962C8B-B14F-4D97-AF65-F5344CB8AC3E}">
        <p14:creationId xmlns:p14="http://schemas.microsoft.com/office/powerpoint/2010/main" val="15425082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Ensure all dates and titles are input </a:t>
            </a:r>
          </a:p>
          <a:p>
            <a:endParaRPr lang="en-US" dirty="0">
              <a:solidFill>
                <a:srgbClr val="0033CC"/>
              </a:solidFill>
              <a:latin typeface="Arial" charset="0"/>
              <a:cs typeface="Arial" charset="0"/>
              <a:sym typeface="Wingdings" pitchFamily="2" charset="2"/>
            </a:endParaRPr>
          </a:p>
          <a:p>
            <a:r>
              <a:rPr lang="en-US" dirty="0">
                <a:solidFill>
                  <a:srgbClr val="0033CC"/>
                </a:solidFill>
                <a:latin typeface="Arial" charset="0"/>
                <a:cs typeface="Arial" charset="0"/>
                <a:sym typeface="Wingdings" pitchFamily="2" charset="2"/>
              </a:rPr>
              <a:t>Make a list of closed questions (only ‘yes’ or ‘no’ as an answer) to ask others if they have the same issues based on the management or HSE-MS failings or shortfalls identified in the investigation. </a:t>
            </a:r>
          </a:p>
          <a:p>
            <a:endParaRPr lang="en-US" dirty="0">
              <a:solidFill>
                <a:srgbClr val="0033CC"/>
              </a:solidFill>
              <a:latin typeface="Arial" charset="0"/>
              <a:cs typeface="Arial" charset="0"/>
              <a:sym typeface="Wingdings" pitchFamily="2" charset="2"/>
            </a:endParaRPr>
          </a:p>
          <a:p>
            <a:r>
              <a:rPr lang="en-US" dirty="0">
                <a:solidFill>
                  <a:srgbClr val="0033CC"/>
                </a:solidFill>
                <a:latin typeface="Arial" charset="0"/>
                <a:cs typeface="Arial" charset="0"/>
                <a:sym typeface="Wingdings" pitchFamily="2" charset="2"/>
              </a:rPr>
              <a:t>Imagine you have to audit other companies to see if they could have the same issues.</a:t>
            </a:r>
          </a:p>
          <a:p>
            <a:endParaRPr lang="en-US" dirty="0">
              <a:solidFill>
                <a:srgbClr val="0033CC"/>
              </a:solidFill>
              <a:latin typeface="Arial" charset="0"/>
              <a:cs typeface="Arial" charset="0"/>
              <a:sym typeface="Wingdings" pitchFamily="2" charset="2"/>
            </a:endParaRPr>
          </a:p>
          <a:p>
            <a:r>
              <a:rPr lang="en-US" dirty="0">
                <a:solidFill>
                  <a:srgbClr val="0033CC"/>
                </a:solidFill>
                <a:latin typeface="Arial" charset="0"/>
                <a:cs typeface="Arial" charset="0"/>
                <a:sym typeface="Wingdings" pitchFamily="2" charset="2"/>
              </a:rPr>
              <a:t>These questions should start</a:t>
            </a:r>
            <a:r>
              <a:rPr lang="en-US" baseline="0" dirty="0">
                <a:solidFill>
                  <a:srgbClr val="0033CC"/>
                </a:solidFill>
                <a:latin typeface="Arial" charset="0"/>
                <a:cs typeface="Arial" charset="0"/>
                <a:sym typeface="Wingdings" pitchFamily="2" charset="2"/>
              </a:rPr>
              <a:t> with: Do you ensure…………………?</a:t>
            </a:r>
            <a:endParaRPr lang="en-US" dirty="0">
              <a:latin typeface="Arial" charset="0"/>
              <a:cs typeface="Arial" charset="0"/>
            </a:endParaRPr>
          </a:p>
        </p:txBody>
      </p:sp>
      <p:sp>
        <p:nvSpPr>
          <p:cNvPr id="52228" name="Slide Number Placeholder 3"/>
          <p:cNvSpPr>
            <a:spLocks noGrp="1"/>
          </p:cNvSpPr>
          <p:nvPr>
            <p:ph type="sldNum" sz="quarter" idx="5"/>
          </p:nvPr>
        </p:nvSpPr>
        <p:spPr>
          <a:noFill/>
        </p:spPr>
        <p:txBody>
          <a:bodyPr/>
          <a:lstStyle/>
          <a:p>
            <a:fld id="{E6B2BACC-5893-4478-93DA-688A131F8366}" type="slidenum">
              <a:rPr lang="en-US" smtClean="0"/>
              <a:pPr/>
              <a:t>2</a:t>
            </a:fld>
            <a:endParaRPr lang="en-US"/>
          </a:p>
        </p:txBody>
      </p:sp>
    </p:spTree>
    <p:extLst>
      <p:ext uri="{BB962C8B-B14F-4D97-AF65-F5344CB8AC3E}">
        <p14:creationId xmlns:p14="http://schemas.microsoft.com/office/powerpoint/2010/main" val="42892733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00A81E8-6622-4A49-9FF2-EB24B86713DF}" type="datetime1">
              <a:rPr lang="en-US" smtClean="0"/>
              <a:t>03/11/2020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970364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6146D2-AFA6-4972-98EA-669A7C4EF4C1}" type="datetime1">
              <a:rPr lang="en-US" smtClean="0"/>
              <a:t>03/11/2020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578270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44A6E8-E675-402B-A2BD-D7D9A0B28C11}" type="datetime1">
              <a:rPr lang="en-US" smtClean="0"/>
              <a:t>03/11/2020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821178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FCB20E9-F1D7-4215-B0B8-9261F74C594C}" type="datetime1">
              <a:rPr lang="en-US" smtClean="0"/>
              <a:t>03/11/2020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4580629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1570DC-E9CE-47B7-914B-CCCB34812D12}" type="datetime1">
              <a:rPr lang="en-US" smtClean="0"/>
              <a:t>03/11/2020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35511047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BA37381-7ED1-4560-9CFE-229A02541128}" type="datetime1">
              <a:rPr lang="en-US" smtClean="0"/>
              <a:t>03/11/2020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9727118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E8E3E44-24F4-4A1C-800C-6D9ECAE7974B}" type="datetime1">
              <a:rPr lang="en-US" smtClean="0"/>
              <a:t>03/11/2020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3074431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47FE653-A0E0-4FB0-90DA-8480B4419788}" type="datetime1">
              <a:rPr lang="en-US" smtClean="0"/>
              <a:t>03/11/2020</a:t>
            </a:fld>
            <a:endParaRPr lang="en-US"/>
          </a:p>
        </p:txBody>
      </p:sp>
      <p:sp>
        <p:nvSpPr>
          <p:cNvPr id="8" name="Footer Placeholder 7"/>
          <p:cNvSpPr>
            <a:spLocks noGrp="1"/>
          </p:cNvSpPr>
          <p:nvPr>
            <p:ph type="ftr" sz="quarter" idx="11"/>
          </p:nvPr>
        </p:nvSpPr>
        <p:spPr/>
        <p:txBody>
          <a:bodyPr/>
          <a:lstStyle/>
          <a:p>
            <a:r>
              <a:rPr lang="en-US" smtClean="0"/>
              <a:t>V 1 (2020)</a:t>
            </a:r>
            <a:endParaRPr lang="en-US"/>
          </a:p>
        </p:txBody>
      </p:sp>
      <p:sp>
        <p:nvSpPr>
          <p:cNvPr id="9" name="Slide Number Placeholder 8"/>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759071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447A19-653E-48BE-A95B-6C8310E78F3C}" type="datetime1">
              <a:rPr lang="en-US" smtClean="0"/>
              <a:t>03/11/2020</a:t>
            </a:fld>
            <a:endParaRPr lang="en-US"/>
          </a:p>
        </p:txBody>
      </p:sp>
      <p:sp>
        <p:nvSpPr>
          <p:cNvPr id="4" name="Footer Placeholder 3"/>
          <p:cNvSpPr>
            <a:spLocks noGrp="1"/>
          </p:cNvSpPr>
          <p:nvPr>
            <p:ph type="ftr" sz="quarter" idx="11"/>
          </p:nvPr>
        </p:nvSpPr>
        <p:spPr/>
        <p:txBody>
          <a:bodyPr/>
          <a:lstStyle/>
          <a:p>
            <a:r>
              <a:rPr lang="en-US" smtClean="0"/>
              <a:t>V 1 (2020)</a:t>
            </a:r>
            <a:endParaRPr lang="en-US"/>
          </a:p>
        </p:txBody>
      </p:sp>
      <p:sp>
        <p:nvSpPr>
          <p:cNvPr id="5" name="Slide Number Placeholder 4"/>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0517016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DD3962-B721-4373-9C98-9475965557BA}" type="datetime1">
              <a:rPr lang="en-US" smtClean="0"/>
              <a:t>03/11/2020</a:t>
            </a:fld>
            <a:endParaRPr lang="en-US"/>
          </a:p>
        </p:txBody>
      </p:sp>
      <p:sp>
        <p:nvSpPr>
          <p:cNvPr id="3" name="Footer Placeholder 2"/>
          <p:cNvSpPr>
            <a:spLocks noGrp="1"/>
          </p:cNvSpPr>
          <p:nvPr>
            <p:ph type="ftr" sz="quarter" idx="11"/>
          </p:nvPr>
        </p:nvSpPr>
        <p:spPr/>
        <p:txBody>
          <a:bodyPr/>
          <a:lstStyle/>
          <a:p>
            <a:r>
              <a:rPr lang="en-US" smtClean="0"/>
              <a:t>V 1 (2020)</a:t>
            </a:r>
            <a:endParaRPr lang="en-US"/>
          </a:p>
        </p:txBody>
      </p:sp>
      <p:sp>
        <p:nvSpPr>
          <p:cNvPr id="4" name="Slide Number Placeholder 3"/>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35582499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10BEC87-D7C3-4B74-BBDD-829DC775F8F0}" type="datetime1">
              <a:rPr lang="en-US" smtClean="0"/>
              <a:t>03/11/2020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082451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2D58F9-0DED-40AE-A7F2-D2F56296859A}" type="datetime1">
              <a:rPr lang="en-US" smtClean="0"/>
              <a:t>03/11/2020</a:t>
            </a:fld>
            <a:endParaRPr lang="en-US"/>
          </a:p>
        </p:txBody>
      </p:sp>
      <p:sp>
        <p:nvSpPr>
          <p:cNvPr id="5" name="Footer Placeholder 4"/>
          <p:cNvSpPr>
            <a:spLocks noGrp="1"/>
          </p:cNvSpPr>
          <p:nvPr>
            <p:ph type="ftr" sz="quarter" idx="11"/>
          </p:nvPr>
        </p:nvSpPr>
        <p:spPr/>
        <p:txBody>
          <a:bodyPr/>
          <a:lstStyle/>
          <a:p>
            <a:r>
              <a:rPr lang="en-US" smtClean="0"/>
              <a:t>V 1 (2020)</a:t>
            </a:r>
            <a:endParaRPr lang="en-US" dirty="0"/>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7179113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468802C-26DD-484F-B80D-C1016ACAF724}" type="datetime1">
              <a:rPr lang="en-US" smtClean="0"/>
              <a:t>03/11/2020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4919617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119217-FA8F-484B-A6C3-2FD273B1E69E}" type="datetime1">
              <a:rPr lang="en-US" smtClean="0"/>
              <a:t>03/11/2020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9585658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6E998F-5273-455B-8DC4-444548608F7A}" type="datetime1">
              <a:rPr lang="en-US" smtClean="0"/>
              <a:t>03/11/2020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02901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F2CA95-DD1B-4F67-8C36-13F320194810}" type="datetime1">
              <a:rPr lang="en-US" smtClean="0"/>
              <a:t>03/11/2020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9131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68C7674-DBA0-440A-8265-C49A3552B907}" type="datetime1">
              <a:rPr lang="en-US" smtClean="0"/>
              <a:t>03/11/2020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566863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9AF15A-1620-45AF-A5BF-538FE3A47A7A}" type="datetime1">
              <a:rPr lang="en-US" smtClean="0"/>
              <a:t>03/11/2020</a:t>
            </a:fld>
            <a:endParaRPr lang="en-US"/>
          </a:p>
        </p:txBody>
      </p:sp>
      <p:sp>
        <p:nvSpPr>
          <p:cNvPr id="8" name="Footer Placeholder 7"/>
          <p:cNvSpPr>
            <a:spLocks noGrp="1"/>
          </p:cNvSpPr>
          <p:nvPr>
            <p:ph type="ftr" sz="quarter" idx="11"/>
          </p:nvPr>
        </p:nvSpPr>
        <p:spPr/>
        <p:txBody>
          <a:bodyPr/>
          <a:lstStyle/>
          <a:p>
            <a:r>
              <a:rPr lang="en-US" smtClean="0"/>
              <a:t>V 1 (2020)</a:t>
            </a:r>
            <a:endParaRPr lang="en-US"/>
          </a:p>
        </p:txBody>
      </p:sp>
      <p:sp>
        <p:nvSpPr>
          <p:cNvPr id="9" name="Slide Number Placeholder 8"/>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835407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424A1C8-634E-467E-BB69-93B0A13CDE3C}" type="datetime1">
              <a:rPr lang="en-US" smtClean="0"/>
              <a:t>03/11/2020</a:t>
            </a:fld>
            <a:endParaRPr lang="en-US"/>
          </a:p>
        </p:txBody>
      </p:sp>
      <p:sp>
        <p:nvSpPr>
          <p:cNvPr id="4" name="Footer Placeholder 3"/>
          <p:cNvSpPr>
            <a:spLocks noGrp="1"/>
          </p:cNvSpPr>
          <p:nvPr>
            <p:ph type="ftr" sz="quarter" idx="11"/>
          </p:nvPr>
        </p:nvSpPr>
        <p:spPr/>
        <p:txBody>
          <a:bodyPr/>
          <a:lstStyle/>
          <a:p>
            <a:r>
              <a:rPr lang="en-US" smtClean="0"/>
              <a:t>V 1 (2020)</a:t>
            </a:r>
            <a:endParaRPr lang="en-US"/>
          </a:p>
        </p:txBody>
      </p:sp>
      <p:sp>
        <p:nvSpPr>
          <p:cNvPr id="5" name="Slide Number Placeholder 4"/>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231788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5EAE86-4E98-45D3-976A-F4279866EDBF}" type="datetime1">
              <a:rPr lang="en-US" smtClean="0"/>
              <a:t>03/11/2020</a:t>
            </a:fld>
            <a:endParaRPr lang="en-US"/>
          </a:p>
        </p:txBody>
      </p:sp>
      <p:sp>
        <p:nvSpPr>
          <p:cNvPr id="3" name="Footer Placeholder 2"/>
          <p:cNvSpPr>
            <a:spLocks noGrp="1"/>
          </p:cNvSpPr>
          <p:nvPr>
            <p:ph type="ftr" sz="quarter" idx="11"/>
          </p:nvPr>
        </p:nvSpPr>
        <p:spPr/>
        <p:txBody>
          <a:bodyPr/>
          <a:lstStyle/>
          <a:p>
            <a:r>
              <a:rPr lang="en-US" smtClean="0"/>
              <a:t>V 1 (2020)</a:t>
            </a:r>
            <a:endParaRPr lang="en-US"/>
          </a:p>
        </p:txBody>
      </p:sp>
      <p:sp>
        <p:nvSpPr>
          <p:cNvPr id="4" name="Slide Number Placeholder 3"/>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933584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CD8C93D-2470-45CB-B76C-8928E4B4B22A}" type="datetime1">
              <a:rPr lang="en-US" smtClean="0"/>
              <a:t>03/11/2020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237116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5EDC80C-0517-4D4D-B5C2-CBC9DB2DDDD2}" type="datetime1">
              <a:rPr lang="en-US" smtClean="0"/>
              <a:t>03/11/2020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73017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D87E80-01D6-44AC-917B-580F775AE8DF}" type="datetime1">
              <a:rPr lang="en-US" smtClean="0"/>
              <a:t>03/11/2020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V 1 (2020)</a:t>
            </a: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6F64E4-CF39-E842-A871-400C57C21E39}" type="slidenum">
              <a:rPr lang="en-US" smtClean="0"/>
              <a:t>‹#›</a:t>
            </a:fld>
            <a:endParaRPr lang="en-US"/>
          </a:p>
        </p:txBody>
      </p:sp>
      <p:pic>
        <p:nvPicPr>
          <p:cNvPr id="7" name="Picture 6">
            <a:extLst>
              <a:ext uri="{FF2B5EF4-FFF2-40B4-BE49-F238E27FC236}">
                <a16:creationId xmlns:a16="http://schemas.microsoft.com/office/drawing/2014/main" id="{2F5837F4-0EF0-4EB8-A16D-265E78EE0C93}"/>
              </a:ext>
            </a:extLst>
          </p:cNvPr>
          <p:cNvPicPr>
            <a:picLocks noChangeAspect="1"/>
          </p:cNvPicPr>
          <p:nvPr userDrawn="1"/>
        </p:nvPicPr>
        <p:blipFill>
          <a:blip r:embed="rId13"/>
          <a:stretch>
            <a:fillRect/>
          </a:stretch>
        </p:blipFill>
        <p:spPr>
          <a:xfrm>
            <a:off x="0" y="0"/>
            <a:ext cx="386366" cy="6858000"/>
          </a:xfrm>
          <a:prstGeom prst="rect">
            <a:avLst/>
          </a:prstGeom>
        </p:spPr>
      </p:pic>
      <p:grpSp>
        <p:nvGrpSpPr>
          <p:cNvPr id="8" name="Group 7">
            <a:extLst>
              <a:ext uri="{FF2B5EF4-FFF2-40B4-BE49-F238E27FC236}">
                <a16:creationId xmlns:a16="http://schemas.microsoft.com/office/drawing/2014/main" id="{E9B523F6-A9A3-46FE-B2B7-E53C7D2853E4}"/>
              </a:ext>
            </a:extLst>
          </p:cNvPr>
          <p:cNvGrpSpPr/>
          <p:nvPr userDrawn="1"/>
        </p:nvGrpSpPr>
        <p:grpSpPr>
          <a:xfrm>
            <a:off x="9289915" y="6117536"/>
            <a:ext cx="2340722" cy="740868"/>
            <a:chOff x="9289915" y="6117536"/>
            <a:chExt cx="2340722" cy="740868"/>
          </a:xfrm>
        </p:grpSpPr>
        <p:pic>
          <p:nvPicPr>
            <p:cNvPr id="9" name="Picture 8">
              <a:extLst>
                <a:ext uri="{FF2B5EF4-FFF2-40B4-BE49-F238E27FC236}">
                  <a16:creationId xmlns:a16="http://schemas.microsoft.com/office/drawing/2014/main" id="{95D186BF-73E8-40E9-BF74-18F83D802152}"/>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89915" y="6117536"/>
              <a:ext cx="2340722" cy="381553"/>
            </a:xfrm>
            <a:prstGeom prst="rect">
              <a:avLst/>
            </a:prstGeom>
          </p:spPr>
        </p:pic>
        <p:pic>
          <p:nvPicPr>
            <p:cNvPr id="10" name="Picture 9">
              <a:extLst>
                <a:ext uri="{FF2B5EF4-FFF2-40B4-BE49-F238E27FC236}">
                  <a16:creationId xmlns:a16="http://schemas.microsoft.com/office/drawing/2014/main" id="{A68DA85E-4B77-46C1-A974-11D1BE5A68EF}"/>
                </a:ext>
              </a:extLst>
            </p:cNvPr>
            <p:cNvPicPr>
              <a:picLocks noChangeAspect="1"/>
            </p:cNvPicPr>
            <p:nvPr/>
          </p:nvPicPr>
          <p:blipFill>
            <a:blip r:embed="rId15"/>
            <a:stretch>
              <a:fillRect/>
            </a:stretch>
          </p:blipFill>
          <p:spPr>
            <a:xfrm>
              <a:off x="9289915" y="6671146"/>
              <a:ext cx="2340722" cy="187258"/>
            </a:xfrm>
            <a:prstGeom prst="rect">
              <a:avLst/>
            </a:prstGeom>
          </p:spPr>
        </p:pic>
      </p:grpSp>
    </p:spTree>
    <p:extLst>
      <p:ext uri="{BB962C8B-B14F-4D97-AF65-F5344CB8AC3E}">
        <p14:creationId xmlns:p14="http://schemas.microsoft.com/office/powerpoint/2010/main" val="4675114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Gill Sans"/>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Gill Sans Ligh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Gill Sans Ligh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Gill Sans Ligh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Gill Sans Ligh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Gill Sans Ligh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6F3A31-3D00-4E8B-A67B-CA580072632E}" type="datetime1">
              <a:rPr lang="en-US" smtClean="0"/>
              <a:t>03/11/2020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V 1 (2020)</a:t>
            </a: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892A39-D243-415A-9FE5-C98C567C9402}" type="slidenum">
              <a:rPr lang="en-US" smtClean="0"/>
              <a:t>‹#›</a:t>
            </a:fld>
            <a:endParaRPr lang="en-US"/>
          </a:p>
        </p:txBody>
      </p:sp>
    </p:spTree>
    <p:extLst>
      <p:ext uri="{BB962C8B-B14F-4D97-AF65-F5344CB8AC3E}">
        <p14:creationId xmlns:p14="http://schemas.microsoft.com/office/powerpoint/2010/main" val="22742035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Box 2"/>
          <p:cNvSpPr txBox="1">
            <a:spLocks noChangeArrowheads="1"/>
          </p:cNvSpPr>
          <p:nvPr/>
        </p:nvSpPr>
        <p:spPr bwMode="auto">
          <a:xfrm>
            <a:off x="440795" y="813184"/>
            <a:ext cx="7252953" cy="5355312"/>
          </a:xfrm>
          <a:prstGeom prst="rect">
            <a:avLst/>
          </a:prstGeom>
          <a:noFill/>
          <a:ln w="19050">
            <a:noFill/>
            <a:miter lim="800000"/>
            <a:headEnd/>
            <a:tailEnd/>
          </a:ln>
        </p:spPr>
        <p:txBody>
          <a:bodyPr wrap="square">
            <a:spAutoFit/>
          </a:bodyPr>
          <a:lstStyle/>
          <a:p>
            <a:pPr marL="114300" indent="-114300" algn="just">
              <a:defRPr/>
            </a:pPr>
            <a:r>
              <a:rPr lang="en-GB" b="1" dirty="0" smtClean="0">
                <a:solidFill>
                  <a:srgbClr val="333399"/>
                </a:solidFill>
                <a:latin typeface="Tahoma" pitchFamily="34" charset="0"/>
              </a:rPr>
              <a:t>Date: 16.05.2020</a:t>
            </a:r>
            <a:r>
              <a:rPr lang="en-US" b="1" dirty="0" smtClean="0">
                <a:solidFill>
                  <a:srgbClr val="333399"/>
                </a:solidFill>
                <a:latin typeface="Tahoma" pitchFamily="34" charset="0"/>
              </a:rPr>
              <a:t>   Incident </a:t>
            </a:r>
            <a:r>
              <a:rPr lang="en-US" b="1" dirty="0">
                <a:solidFill>
                  <a:srgbClr val="333399"/>
                </a:solidFill>
                <a:latin typeface="Tahoma" pitchFamily="34" charset="0"/>
              </a:rPr>
              <a:t>title: HiPo#34</a:t>
            </a:r>
            <a:endParaRPr lang="en-US" b="1" dirty="0">
              <a:solidFill>
                <a:srgbClr val="FF0000"/>
              </a:solidFill>
              <a:latin typeface="Tahoma" pitchFamily="34" charset="0"/>
            </a:endParaRPr>
          </a:p>
          <a:p>
            <a:pPr marL="114300" indent="-114300" algn="just">
              <a:defRPr/>
            </a:pPr>
            <a:endParaRPr lang="en-US" sz="1600" b="1" dirty="0" smtClean="0">
              <a:solidFill>
                <a:srgbClr val="FF0000"/>
              </a:solidFill>
              <a:latin typeface="Tahoma" pitchFamily="34" charset="0"/>
            </a:endParaRPr>
          </a:p>
          <a:p>
            <a:pPr marL="114300" indent="-114300" algn="just">
              <a:defRPr/>
            </a:pPr>
            <a:r>
              <a:rPr lang="en-US" sz="1600" b="1" dirty="0" smtClean="0">
                <a:solidFill>
                  <a:srgbClr val="FF0000"/>
                </a:solidFill>
                <a:latin typeface="Tahoma" pitchFamily="34" charset="0"/>
              </a:rPr>
              <a:t>What happened?</a:t>
            </a:r>
            <a:endParaRPr lang="en-US" sz="1600" dirty="0">
              <a:solidFill>
                <a:srgbClr val="FF0000"/>
              </a:solidFill>
              <a:latin typeface="Tahoma" pitchFamily="34" charset="0"/>
            </a:endParaRPr>
          </a:p>
          <a:p>
            <a:pPr marL="114300" indent="-114300" algn="just">
              <a:defRPr/>
            </a:pPr>
            <a:r>
              <a:rPr lang="en-US" sz="1600" dirty="0">
                <a:solidFill>
                  <a:srgbClr val="FF0000"/>
                </a:solidFill>
                <a:latin typeface="Tahoma" pitchFamily="34" charset="0"/>
                <a:cs typeface="Tahoma" pitchFamily="34" charset="0"/>
              </a:rPr>
              <a:t> </a:t>
            </a:r>
            <a:r>
              <a:rPr lang="en-US" sz="1600" dirty="0" smtClean="0">
                <a:solidFill>
                  <a:srgbClr val="FF0000"/>
                </a:solidFill>
                <a:latin typeface="Tahoma" pitchFamily="34" charset="0"/>
                <a:cs typeface="Tahoma" pitchFamily="34" charset="0"/>
              </a:rPr>
              <a:t> </a:t>
            </a:r>
            <a:r>
              <a:rPr lang="en-US" dirty="0" smtClean="0">
                <a:cs typeface="Tahoma" pitchFamily="34" charset="0"/>
              </a:rPr>
              <a:t>Rig </a:t>
            </a:r>
            <a:r>
              <a:rPr lang="en-US" dirty="0">
                <a:cs typeface="Tahoma" pitchFamily="34" charset="0"/>
              </a:rPr>
              <a:t>crew (AD, Floormen (3), Crane Operator) were working on the installation of the counterweight assembly on the mast. After having attached the bottom part of the assembly with the bolts, a Floorman moved to the right and positioned himself under the center of the counterweight assembly while it still was suspended. While attempting to adjust the assembly to fixing points, the assembly unexpectedly shifted towards the Floorman striking him. </a:t>
            </a:r>
          </a:p>
          <a:p>
            <a:pPr>
              <a:spcBef>
                <a:spcPct val="50000"/>
              </a:spcBef>
              <a:defRPr/>
            </a:pPr>
            <a:r>
              <a:rPr lang="en-US" sz="1600" b="1" dirty="0" smtClean="0">
                <a:solidFill>
                  <a:srgbClr val="333399"/>
                </a:solidFill>
                <a:latin typeface="Tahoma" panose="020B0604030504040204" pitchFamily="34" charset="0"/>
                <a:ea typeface="Tahoma" panose="020B0604030504040204" pitchFamily="34" charset="0"/>
                <a:cs typeface="Tahoma" panose="020B0604030504040204" pitchFamily="34" charset="0"/>
              </a:rPr>
              <a:t>Your learning from this incident..</a:t>
            </a:r>
            <a:endParaRPr lang="en-US" sz="600" dirty="0">
              <a:solidFill>
                <a:srgbClr val="000000"/>
              </a:solidFill>
              <a:latin typeface="Arial" charset="0"/>
            </a:endParaRPr>
          </a:p>
          <a:p>
            <a:pPr eaLnBrk="1" hangingPunct="1">
              <a:buFont typeface="Arial" pitchFamily="34" charset="0"/>
              <a:buChar char="•"/>
              <a:defRPr/>
            </a:pPr>
            <a:r>
              <a:rPr lang="en-US" sz="1600" dirty="0">
                <a:latin typeface="Calibri" panose="020F0502020204030204" pitchFamily="34" charset="0"/>
                <a:cs typeface="Tahoma" pitchFamily="34" charset="0"/>
              </a:rPr>
              <a:t>Always exercise STOP Work Authority when safety is </a:t>
            </a:r>
            <a:r>
              <a:rPr lang="en-US" sz="1600" dirty="0" smtClean="0">
                <a:latin typeface="Calibri" panose="020F0502020204030204" pitchFamily="34" charset="0"/>
                <a:cs typeface="Tahoma" pitchFamily="34" charset="0"/>
              </a:rPr>
              <a:t>concerned. </a:t>
            </a:r>
            <a:endParaRPr lang="en-US" sz="1600" dirty="0">
              <a:latin typeface="Calibri" panose="020F0502020204030204" pitchFamily="34" charset="0"/>
              <a:cs typeface="Tahoma" pitchFamily="34" charset="0"/>
            </a:endParaRPr>
          </a:p>
          <a:p>
            <a:pPr eaLnBrk="1" hangingPunct="1">
              <a:buFont typeface="Arial" pitchFamily="34" charset="0"/>
              <a:buChar char="•"/>
              <a:defRPr/>
            </a:pPr>
            <a:r>
              <a:rPr lang="en-US" sz="1600" dirty="0">
                <a:latin typeface="Calibri" panose="020F0502020204030204" pitchFamily="34" charset="0"/>
                <a:cs typeface="Tahoma" pitchFamily="34" charset="0"/>
              </a:rPr>
              <a:t>Always use approved safe work practices &amp; follow work </a:t>
            </a:r>
            <a:r>
              <a:rPr lang="en-US" sz="1600" dirty="0" smtClean="0">
                <a:latin typeface="Calibri" panose="020F0502020204030204" pitchFamily="34" charset="0"/>
                <a:cs typeface="Tahoma" pitchFamily="34" charset="0"/>
              </a:rPr>
              <a:t>instructions.</a:t>
            </a:r>
            <a:endParaRPr lang="en-US" sz="1600" dirty="0">
              <a:latin typeface="Calibri" panose="020F0502020204030204" pitchFamily="34" charset="0"/>
              <a:cs typeface="Tahoma" pitchFamily="34" charset="0"/>
            </a:endParaRPr>
          </a:p>
          <a:p>
            <a:pPr eaLnBrk="1" hangingPunct="1">
              <a:buFont typeface="Arial" pitchFamily="34" charset="0"/>
              <a:buChar char="•"/>
              <a:defRPr/>
            </a:pPr>
            <a:r>
              <a:rPr lang="en-US" sz="1600" dirty="0">
                <a:latin typeface="Calibri" panose="020F0502020204030204" pitchFamily="34" charset="0"/>
                <a:cs typeface="Tahoma" pitchFamily="34" charset="0"/>
              </a:rPr>
              <a:t>Always ensure adequate supervision of non-routine </a:t>
            </a:r>
            <a:r>
              <a:rPr lang="en-US" sz="1600" dirty="0" smtClean="0">
                <a:latin typeface="Calibri" panose="020F0502020204030204" pitchFamily="34" charset="0"/>
                <a:cs typeface="Tahoma" pitchFamily="34" charset="0"/>
              </a:rPr>
              <a:t>lifts.</a:t>
            </a:r>
            <a:endParaRPr lang="en-US" sz="1600" dirty="0">
              <a:latin typeface="Calibri" panose="020F0502020204030204" pitchFamily="34" charset="0"/>
              <a:cs typeface="Tahoma" pitchFamily="34" charset="0"/>
            </a:endParaRPr>
          </a:p>
          <a:p>
            <a:pPr eaLnBrk="1" hangingPunct="1">
              <a:buFont typeface="Arial" pitchFamily="34" charset="0"/>
              <a:buChar char="•"/>
              <a:defRPr/>
            </a:pPr>
            <a:r>
              <a:rPr lang="en-US" sz="1600" dirty="0">
                <a:latin typeface="Calibri" panose="020F0502020204030204" pitchFamily="34" charset="0"/>
                <a:cs typeface="Tahoma" pitchFamily="34" charset="0"/>
              </a:rPr>
              <a:t>Always perform risk assessment even for routine and simple </a:t>
            </a:r>
            <a:r>
              <a:rPr lang="en-US" sz="1600" dirty="0" smtClean="0">
                <a:latin typeface="Calibri" panose="020F0502020204030204" pitchFamily="34" charset="0"/>
                <a:cs typeface="Tahoma" pitchFamily="34" charset="0"/>
              </a:rPr>
              <a:t>tasks.</a:t>
            </a:r>
            <a:endParaRPr lang="en-US" sz="1600" dirty="0">
              <a:latin typeface="Calibri" panose="020F0502020204030204" pitchFamily="34" charset="0"/>
              <a:cs typeface="Tahoma" pitchFamily="34" charset="0"/>
            </a:endParaRPr>
          </a:p>
          <a:p>
            <a:pPr eaLnBrk="1" hangingPunct="1">
              <a:buFont typeface="Arial" pitchFamily="34" charset="0"/>
              <a:buChar char="•"/>
              <a:defRPr/>
            </a:pPr>
            <a:r>
              <a:rPr lang="en-US" sz="1600" dirty="0">
                <a:latin typeface="Calibri" panose="020F0502020204030204" pitchFamily="34" charset="0"/>
                <a:cs typeface="Tahoma" pitchFamily="34" charset="0"/>
              </a:rPr>
              <a:t>Always address 10 questions for a safe </a:t>
            </a:r>
            <a:r>
              <a:rPr lang="en-US" sz="1600" dirty="0" smtClean="0">
                <a:latin typeface="Calibri" panose="020F0502020204030204" pitchFamily="34" charset="0"/>
                <a:cs typeface="Tahoma" pitchFamily="34" charset="0"/>
              </a:rPr>
              <a:t>lift.</a:t>
            </a:r>
            <a:endParaRPr lang="en-US" sz="1600" dirty="0">
              <a:latin typeface="Calibri" panose="020F0502020204030204" pitchFamily="34" charset="0"/>
              <a:cs typeface="Tahoma" pitchFamily="34" charset="0"/>
            </a:endParaRPr>
          </a:p>
          <a:p>
            <a:pPr eaLnBrk="1" hangingPunct="1">
              <a:buFont typeface="Arial" pitchFamily="34" charset="0"/>
              <a:buChar char="•"/>
              <a:defRPr/>
            </a:pPr>
            <a:r>
              <a:rPr lang="en-US" sz="1600" dirty="0">
                <a:latin typeface="Calibri" panose="020F0502020204030204" pitchFamily="34" charset="0"/>
                <a:cs typeface="Tahoma" pitchFamily="34" charset="0"/>
              </a:rPr>
              <a:t>Always have an approved lift plan in place prior to a </a:t>
            </a:r>
            <a:r>
              <a:rPr lang="en-US" sz="1600" dirty="0" smtClean="0">
                <a:latin typeface="Calibri" panose="020F0502020204030204" pitchFamily="34" charset="0"/>
                <a:cs typeface="Tahoma" pitchFamily="34" charset="0"/>
              </a:rPr>
              <a:t>lift. </a:t>
            </a:r>
            <a:endParaRPr lang="en-US" sz="1600" dirty="0">
              <a:latin typeface="Calibri" panose="020F0502020204030204" pitchFamily="34" charset="0"/>
              <a:cs typeface="Tahoma" pitchFamily="34" charset="0"/>
            </a:endParaRPr>
          </a:p>
          <a:p>
            <a:pPr eaLnBrk="1" hangingPunct="1">
              <a:buFont typeface="Arial" pitchFamily="34" charset="0"/>
              <a:buChar char="•"/>
              <a:defRPr/>
            </a:pPr>
            <a:r>
              <a:rPr lang="en-US" sz="1600" dirty="0">
                <a:latin typeface="Calibri" panose="020F0502020204030204" pitchFamily="34" charset="0"/>
                <a:cs typeface="Tahoma" pitchFamily="34" charset="0"/>
              </a:rPr>
              <a:t>Always verify safety precautions prior to authorizing </a:t>
            </a:r>
            <a:r>
              <a:rPr lang="en-US" sz="1600" dirty="0" smtClean="0">
                <a:latin typeface="Calibri" panose="020F0502020204030204" pitchFamily="34" charset="0"/>
                <a:cs typeface="Tahoma" pitchFamily="34" charset="0"/>
              </a:rPr>
              <a:t>PTW.</a:t>
            </a:r>
            <a:endParaRPr lang="en-US" sz="1600" dirty="0">
              <a:latin typeface="Calibri" panose="020F0502020204030204" pitchFamily="34" charset="0"/>
              <a:cs typeface="Tahoma" pitchFamily="34" charset="0"/>
            </a:endParaRPr>
          </a:p>
          <a:p>
            <a:pPr eaLnBrk="1" hangingPunct="1">
              <a:buFont typeface="Arial" pitchFamily="34" charset="0"/>
              <a:buChar char="•"/>
              <a:defRPr/>
            </a:pPr>
            <a:r>
              <a:rPr lang="en-US" sz="1600" dirty="0">
                <a:latin typeface="Calibri" panose="020F0502020204030204" pitchFamily="34" charset="0"/>
                <a:cs typeface="Tahoma" pitchFamily="34" charset="0"/>
              </a:rPr>
              <a:t>Always ensure competency of task participants prior to performing the </a:t>
            </a:r>
            <a:r>
              <a:rPr lang="en-US" sz="1600" dirty="0" smtClean="0">
                <a:latin typeface="Calibri" panose="020F0502020204030204" pitchFamily="34" charset="0"/>
                <a:cs typeface="Tahoma" pitchFamily="34" charset="0"/>
              </a:rPr>
              <a:t>job.</a:t>
            </a:r>
            <a:endParaRPr lang="en-US" sz="1600" dirty="0">
              <a:latin typeface="Calibri" panose="020F0502020204030204" pitchFamily="34" charset="0"/>
              <a:cs typeface="Tahoma" pitchFamily="34" charset="0"/>
            </a:endParaRPr>
          </a:p>
          <a:p>
            <a:pPr marL="119063" indent="-119063">
              <a:defRPr/>
            </a:pPr>
            <a:endParaRPr lang="en-US" sz="1400" dirty="0">
              <a:solidFill>
                <a:srgbClr val="000000"/>
              </a:solidFill>
              <a:latin typeface="Arial" charset="0"/>
            </a:endParaRPr>
          </a:p>
        </p:txBody>
      </p:sp>
      <p:sp>
        <p:nvSpPr>
          <p:cNvPr id="26627" name="Text Box 5"/>
          <p:cNvSpPr txBox="1">
            <a:spLocks noChangeArrowheads="1"/>
          </p:cNvSpPr>
          <p:nvPr/>
        </p:nvSpPr>
        <p:spPr bwMode="auto">
          <a:xfrm>
            <a:off x="7362825" y="1219201"/>
            <a:ext cx="1676400" cy="1006475"/>
          </a:xfrm>
          <a:prstGeom prst="rect">
            <a:avLst/>
          </a:prstGeom>
          <a:noFill/>
          <a:ln w="9525">
            <a:noFill/>
            <a:miter lim="800000"/>
            <a:headEnd/>
            <a:tailEnd/>
          </a:ln>
        </p:spPr>
        <p:txBody>
          <a:bodyPr>
            <a:spAutoFit/>
          </a:bodyPr>
          <a:lstStyle/>
          <a:p>
            <a:pPr>
              <a:spcBef>
                <a:spcPct val="50000"/>
              </a:spcBef>
            </a:pPr>
            <a:endParaRPr lang="en-GB" sz="6000">
              <a:solidFill>
                <a:srgbClr val="FF0000"/>
              </a:solidFill>
              <a:sym typeface="Webdings" pitchFamily="18" charset="2"/>
            </a:endParaRPr>
          </a:p>
        </p:txBody>
      </p:sp>
      <p:sp>
        <p:nvSpPr>
          <p:cNvPr id="26628" name="TextBox 16"/>
          <p:cNvSpPr txBox="1">
            <a:spLocks noChangeArrowheads="1"/>
          </p:cNvSpPr>
          <p:nvPr/>
        </p:nvSpPr>
        <p:spPr bwMode="auto">
          <a:xfrm>
            <a:off x="519642" y="5945359"/>
            <a:ext cx="5181600" cy="338554"/>
          </a:xfrm>
          <a:prstGeom prst="rect">
            <a:avLst/>
          </a:prstGeom>
          <a:solidFill>
            <a:srgbClr val="0070C0"/>
          </a:solidFill>
          <a:ln w="9525">
            <a:noFill/>
            <a:miter lim="800000"/>
            <a:headEnd/>
            <a:tailEnd/>
          </a:ln>
        </p:spPr>
        <p:txBody>
          <a:bodyPr>
            <a:spAutoFit/>
          </a:bodyPr>
          <a:lstStyle/>
          <a:p>
            <a:pPr algn="ctr" eaLnBrk="1" hangingPunct="1"/>
            <a:r>
              <a:rPr lang="en-US" sz="1600" b="1" dirty="0">
                <a:solidFill>
                  <a:srgbClr val="FFFF00"/>
                </a:solidFill>
                <a:latin typeface="Tahoma" pitchFamily="34" charset="0"/>
              </a:rPr>
              <a:t>Always stay away from LOF (suspended load)</a:t>
            </a:r>
          </a:p>
        </p:txBody>
      </p:sp>
      <p:sp>
        <p:nvSpPr>
          <p:cNvPr id="16" name="Text Box 12"/>
          <p:cNvSpPr txBox="1">
            <a:spLocks noChangeArrowheads="1"/>
          </p:cNvSpPr>
          <p:nvPr/>
        </p:nvSpPr>
        <p:spPr bwMode="auto">
          <a:xfrm>
            <a:off x="2743200" y="1"/>
            <a:ext cx="7056438" cy="646113"/>
          </a:xfrm>
          <a:prstGeom prst="rect">
            <a:avLst/>
          </a:prstGeom>
          <a:noFill/>
          <a:ln w="9525">
            <a:noFill/>
            <a:miter lim="800000"/>
            <a:headEnd/>
            <a:tailEnd/>
          </a:ln>
        </p:spPr>
        <p:txBody>
          <a:bodyPr>
            <a:spAutoFit/>
          </a:bodyPr>
          <a:lstStyle/>
          <a:p>
            <a:pPr algn="ctr">
              <a:defRPr/>
            </a:pPr>
            <a:r>
              <a:rPr lang="en-GB" sz="3600" b="1" dirty="0">
                <a:latin typeface="+mj-lt"/>
              </a:rPr>
              <a:t>PDO Second Alert</a:t>
            </a:r>
          </a:p>
        </p:txBody>
      </p:sp>
      <p:pic>
        <p:nvPicPr>
          <p:cNvPr id="2" name="Picture 1">
            <a:extLst>
              <a:ext uri="{FF2B5EF4-FFF2-40B4-BE49-F238E27FC236}">
                <a16:creationId xmlns:a16="http://schemas.microsoft.com/office/drawing/2014/main" id="{2C152D2F-D125-4861-BDB1-CDA4697640C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376991" y="3594567"/>
            <a:ext cx="2857497" cy="2187107"/>
          </a:xfrm>
          <a:prstGeom prst="rect">
            <a:avLst/>
          </a:prstGeom>
        </p:spPr>
      </p:pic>
      <p:sp>
        <p:nvSpPr>
          <p:cNvPr id="26634" name="Freeform 132"/>
          <p:cNvSpPr>
            <a:spLocks/>
          </p:cNvSpPr>
          <p:nvPr/>
        </p:nvSpPr>
        <p:spPr bwMode="auto">
          <a:xfrm>
            <a:off x="10919723" y="5001178"/>
            <a:ext cx="457200" cy="457200"/>
          </a:xfrm>
          <a:custGeom>
            <a:avLst/>
            <a:gdLst>
              <a:gd name="T0" fmla="*/ 0 w 1336"/>
              <a:gd name="T1" fmla="*/ 2147483647 h 888"/>
              <a:gd name="T2" fmla="*/ 2147483647 w 1336"/>
              <a:gd name="T3" fmla="*/ 2147483647 h 888"/>
              <a:gd name="T4" fmla="*/ 2147483647 w 1336"/>
              <a:gd name="T5" fmla="*/ 0 h 888"/>
              <a:gd name="T6" fmla="*/ 0 60000 65536"/>
              <a:gd name="T7" fmla="*/ 0 60000 65536"/>
              <a:gd name="T8" fmla="*/ 0 60000 65536"/>
              <a:gd name="T9" fmla="*/ 0 w 1336"/>
              <a:gd name="T10" fmla="*/ 0 h 888"/>
              <a:gd name="T11" fmla="*/ 1336 w 1336"/>
              <a:gd name="T12" fmla="*/ 888 h 888"/>
            </a:gdLst>
            <a:ahLst/>
            <a:cxnLst>
              <a:cxn ang="T6">
                <a:pos x="T0" y="T1"/>
              </a:cxn>
              <a:cxn ang="T7">
                <a:pos x="T2" y="T3"/>
              </a:cxn>
              <a:cxn ang="T8">
                <a:pos x="T4" y="T5"/>
              </a:cxn>
            </a:cxnLst>
            <a:rect l="T9" t="T10" r="T11" b="T12"/>
            <a:pathLst>
              <a:path w="1336" h="888">
                <a:moveTo>
                  <a:pt x="0" y="600"/>
                </a:moveTo>
                <a:lnTo>
                  <a:pt x="312" y="888"/>
                </a:lnTo>
                <a:lnTo>
                  <a:pt x="1336" y="0"/>
                </a:lnTo>
              </a:path>
            </a:pathLst>
          </a:custGeom>
          <a:noFill/>
          <a:ln w="133350">
            <a:solidFill>
              <a:srgbClr val="00FF00"/>
            </a:solidFill>
            <a:round/>
            <a:headEnd/>
            <a:tailEnd/>
          </a:ln>
        </p:spPr>
        <p:txBody>
          <a:bodyPr/>
          <a:lstStyle/>
          <a:p>
            <a:endParaRPr lang="en-US"/>
          </a:p>
        </p:txBody>
      </p:sp>
      <p:pic>
        <p:nvPicPr>
          <p:cNvPr id="20" name="Picture 19">
            <a:extLst>
              <a:ext uri="{FF2B5EF4-FFF2-40B4-BE49-F238E27FC236}">
                <a16:creationId xmlns:a16="http://schemas.microsoft.com/office/drawing/2014/main" id="{51769FB1-500D-48DD-A4DF-140E09C7966A}"/>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t="-4306"/>
          <a:stretch/>
        </p:blipFill>
        <p:spPr>
          <a:xfrm>
            <a:off x="7972425" y="706472"/>
            <a:ext cx="3505200" cy="2315009"/>
          </a:xfrm>
          <a:prstGeom prst="rect">
            <a:avLst/>
          </a:prstGeom>
        </p:spPr>
      </p:pic>
      <p:sp>
        <p:nvSpPr>
          <p:cNvPr id="21" name="Isosceles Triangle 20">
            <a:extLst>
              <a:ext uri="{FF2B5EF4-FFF2-40B4-BE49-F238E27FC236}">
                <a16:creationId xmlns:a16="http://schemas.microsoft.com/office/drawing/2014/main" id="{B65D07ED-F96F-4083-8288-578C7072831A}"/>
              </a:ext>
            </a:extLst>
          </p:cNvPr>
          <p:cNvSpPr/>
          <p:nvPr/>
        </p:nvSpPr>
        <p:spPr bwMode="auto">
          <a:xfrm>
            <a:off x="8934450" y="2209942"/>
            <a:ext cx="457200" cy="681495"/>
          </a:xfrm>
          <a:prstGeom prst="triangle">
            <a:avLst/>
          </a:prstGeom>
          <a:noFill/>
          <a:ln w="2857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Times New Roman" pitchFamily="18" charset="0"/>
            </a:endParaRPr>
          </a:p>
        </p:txBody>
      </p:sp>
      <p:sp>
        <p:nvSpPr>
          <p:cNvPr id="22" name="TextBox 21">
            <a:extLst>
              <a:ext uri="{FF2B5EF4-FFF2-40B4-BE49-F238E27FC236}">
                <a16:creationId xmlns:a16="http://schemas.microsoft.com/office/drawing/2014/main" id="{911D9550-A200-44BD-9474-7FE70A9A3A08}"/>
              </a:ext>
            </a:extLst>
          </p:cNvPr>
          <p:cNvSpPr txBox="1"/>
          <p:nvPr/>
        </p:nvSpPr>
        <p:spPr>
          <a:xfrm>
            <a:off x="7693749" y="3184557"/>
            <a:ext cx="1422184" cy="400110"/>
          </a:xfrm>
          <a:prstGeom prst="rect">
            <a:avLst/>
          </a:prstGeom>
          <a:noFill/>
        </p:spPr>
        <p:txBody>
          <a:bodyPr wrap="none" rtlCol="0">
            <a:spAutoFit/>
          </a:bodyPr>
          <a:lstStyle/>
          <a:p>
            <a:r>
              <a:rPr lang="en-US" sz="1000" b="1" dirty="0">
                <a:latin typeface="+mj-lt"/>
              </a:rPr>
              <a:t>Suspended </a:t>
            </a:r>
          </a:p>
          <a:p>
            <a:r>
              <a:rPr lang="en-US" sz="1000" b="1" dirty="0">
                <a:latin typeface="+mj-lt"/>
              </a:rPr>
              <a:t>counterweight assembly</a:t>
            </a:r>
          </a:p>
        </p:txBody>
      </p:sp>
      <p:cxnSp>
        <p:nvCxnSpPr>
          <p:cNvPr id="23" name="Straight Arrow Connector 22">
            <a:extLst>
              <a:ext uri="{FF2B5EF4-FFF2-40B4-BE49-F238E27FC236}">
                <a16:creationId xmlns:a16="http://schemas.microsoft.com/office/drawing/2014/main" id="{6F924E3C-6121-468F-9058-FF06CBBE6E46}"/>
              </a:ext>
            </a:extLst>
          </p:cNvPr>
          <p:cNvCxnSpPr>
            <a:cxnSpLocks/>
          </p:cNvCxnSpPr>
          <p:nvPr/>
        </p:nvCxnSpPr>
        <p:spPr bwMode="auto">
          <a:xfrm flipV="1">
            <a:off x="8521953" y="2048381"/>
            <a:ext cx="0" cy="1312838"/>
          </a:xfrm>
          <a:prstGeom prst="straightConnector1">
            <a:avLst/>
          </a:prstGeom>
          <a:solidFill>
            <a:schemeClr val="accent1"/>
          </a:solidFill>
          <a:ln w="28575" cap="flat" cmpd="sng" algn="ctr">
            <a:solidFill>
              <a:srgbClr val="FF0000"/>
            </a:solidFill>
            <a:prstDash val="solid"/>
            <a:round/>
            <a:headEnd type="none" w="med" len="med"/>
            <a:tailEnd type="triangle"/>
          </a:ln>
          <a:effectLst/>
        </p:spPr>
      </p:cxnSp>
      <p:sp>
        <p:nvSpPr>
          <p:cNvPr id="25" name="TextBox 24">
            <a:extLst>
              <a:ext uri="{FF2B5EF4-FFF2-40B4-BE49-F238E27FC236}">
                <a16:creationId xmlns:a16="http://schemas.microsoft.com/office/drawing/2014/main" id="{0CE651EF-EE0B-4C94-88DC-5D1A5A8163DA}"/>
              </a:ext>
            </a:extLst>
          </p:cNvPr>
          <p:cNvSpPr txBox="1"/>
          <p:nvPr/>
        </p:nvSpPr>
        <p:spPr>
          <a:xfrm>
            <a:off x="9200980" y="3042662"/>
            <a:ext cx="2050561" cy="400110"/>
          </a:xfrm>
          <a:prstGeom prst="rect">
            <a:avLst/>
          </a:prstGeom>
          <a:noFill/>
        </p:spPr>
        <p:txBody>
          <a:bodyPr wrap="none" rtlCol="0">
            <a:spAutoFit/>
          </a:bodyPr>
          <a:lstStyle/>
          <a:p>
            <a:r>
              <a:rPr lang="en-US" sz="1000" b="1" dirty="0">
                <a:latin typeface="+mj-lt"/>
              </a:rPr>
              <a:t>Position of the Floorman at the time </a:t>
            </a:r>
          </a:p>
          <a:p>
            <a:r>
              <a:rPr lang="en-US" sz="1000" b="1" dirty="0">
                <a:latin typeface="+mj-lt"/>
              </a:rPr>
              <a:t>of the event</a:t>
            </a:r>
          </a:p>
        </p:txBody>
      </p:sp>
      <p:cxnSp>
        <p:nvCxnSpPr>
          <p:cNvPr id="26" name="Straight Arrow Connector 25">
            <a:extLst>
              <a:ext uri="{FF2B5EF4-FFF2-40B4-BE49-F238E27FC236}">
                <a16:creationId xmlns:a16="http://schemas.microsoft.com/office/drawing/2014/main" id="{3EFE274E-CE93-477F-A318-7D89A6AB68DA}"/>
              </a:ext>
            </a:extLst>
          </p:cNvPr>
          <p:cNvCxnSpPr>
            <a:cxnSpLocks/>
          </p:cNvCxnSpPr>
          <p:nvPr/>
        </p:nvCxnSpPr>
        <p:spPr bwMode="auto">
          <a:xfrm flipV="1">
            <a:off x="9200979" y="2918762"/>
            <a:ext cx="0" cy="291192"/>
          </a:xfrm>
          <a:prstGeom prst="straightConnector1">
            <a:avLst/>
          </a:prstGeom>
          <a:solidFill>
            <a:schemeClr val="accent1"/>
          </a:solidFill>
          <a:ln w="28575" cap="flat" cmpd="sng" algn="ctr">
            <a:solidFill>
              <a:srgbClr val="FF0000"/>
            </a:solidFill>
            <a:prstDash val="solid"/>
            <a:round/>
            <a:headEnd type="none" w="med" len="med"/>
            <a:tailEnd type="triangle"/>
          </a:ln>
          <a:effectLst/>
        </p:spPr>
      </p:cxnSp>
      <p:grpSp>
        <p:nvGrpSpPr>
          <p:cNvPr id="26633" name="Group 131"/>
          <p:cNvGrpSpPr>
            <a:grpSpLocks/>
          </p:cNvGrpSpPr>
          <p:nvPr/>
        </p:nvGrpSpPr>
        <p:grpSpPr bwMode="auto">
          <a:xfrm>
            <a:off x="10987038" y="2360234"/>
            <a:ext cx="336550" cy="544513"/>
            <a:chOff x="3504" y="544"/>
            <a:chExt cx="2287" cy="1855"/>
          </a:xfrm>
        </p:grpSpPr>
        <p:sp>
          <p:nvSpPr>
            <p:cNvPr id="26635" name="Line 129"/>
            <p:cNvSpPr>
              <a:spLocks noChangeShapeType="1"/>
            </p:cNvSpPr>
            <p:nvPr/>
          </p:nvSpPr>
          <p:spPr bwMode="auto">
            <a:xfrm>
              <a:off x="3504" y="568"/>
              <a:ext cx="2287" cy="1831"/>
            </a:xfrm>
            <a:prstGeom prst="line">
              <a:avLst/>
            </a:prstGeom>
            <a:noFill/>
            <a:ln w="133350">
              <a:solidFill>
                <a:srgbClr val="FF0000"/>
              </a:solidFill>
              <a:round/>
              <a:headEnd/>
              <a:tailEnd/>
            </a:ln>
          </p:spPr>
          <p:txBody>
            <a:bodyPr/>
            <a:lstStyle/>
            <a:p>
              <a:endParaRPr lang="en-US"/>
            </a:p>
          </p:txBody>
        </p:sp>
        <p:sp>
          <p:nvSpPr>
            <p:cNvPr id="26636" name="Line 130"/>
            <p:cNvSpPr>
              <a:spLocks noChangeShapeType="1"/>
            </p:cNvSpPr>
            <p:nvPr/>
          </p:nvSpPr>
          <p:spPr bwMode="auto">
            <a:xfrm flipV="1">
              <a:off x="3528" y="544"/>
              <a:ext cx="2144" cy="1807"/>
            </a:xfrm>
            <a:prstGeom prst="line">
              <a:avLst/>
            </a:prstGeom>
            <a:noFill/>
            <a:ln w="133350">
              <a:solidFill>
                <a:srgbClr val="FF0000"/>
              </a:solidFill>
              <a:round/>
              <a:headEnd/>
              <a:tailEnd/>
            </a:ln>
          </p:spPr>
          <p:txBody>
            <a:bodyPr/>
            <a:lstStyle/>
            <a:p>
              <a:endParaRPr lang="en-US"/>
            </a:p>
          </p:txBody>
        </p:sp>
      </p:grpSp>
      <p:sp>
        <p:nvSpPr>
          <p:cNvPr id="17" name="Rectangle 16"/>
          <p:cNvSpPr>
            <a:spLocks noChangeArrowheads="1"/>
          </p:cNvSpPr>
          <p:nvPr/>
        </p:nvSpPr>
        <p:spPr bwMode="auto">
          <a:xfrm>
            <a:off x="395816" y="6399329"/>
            <a:ext cx="7452783" cy="369332"/>
          </a:xfrm>
          <a:prstGeom prst="rect">
            <a:avLst/>
          </a:prstGeom>
          <a:noFill/>
          <a:ln w="9525">
            <a:noFill/>
            <a:miter lim="800000"/>
            <a:headEnd/>
            <a:tailEnd/>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solidFill>
                  <a:srgbClr val="0D38B3"/>
                </a:solidFill>
                <a:latin typeface="Arial" panose="020B0604020202020204" pitchFamily="34" charset="0"/>
                <a:cs typeface="Arial" panose="020B0604020202020204" pitchFamily="34" charset="0"/>
              </a:rPr>
              <a:t>Target</a:t>
            </a:r>
            <a:r>
              <a:rPr lang="en-US" b="1" dirty="0" smtClean="0">
                <a:solidFill>
                  <a:srgbClr val="0D38B3"/>
                </a:solidFill>
                <a:latin typeface="+mj-lt"/>
                <a:cs typeface="Calibri" pitchFamily="34" charset="0"/>
              </a:rPr>
              <a:t> </a:t>
            </a:r>
            <a:r>
              <a:rPr lang="en-US" b="1" dirty="0" smtClean="0">
                <a:solidFill>
                  <a:srgbClr val="0D38B3"/>
                </a:solidFill>
                <a:latin typeface="Arial" panose="020B0604020202020204" pitchFamily="34" charset="0"/>
                <a:cs typeface="Arial" panose="020B0604020202020204" pitchFamily="34" charset="0"/>
              </a:rPr>
              <a:t>Audience: </a:t>
            </a:r>
            <a:r>
              <a:rPr lang="en-US" sz="1600" b="1" dirty="0" smtClean="0"/>
              <a:t>Lifting, </a:t>
            </a:r>
            <a:r>
              <a:rPr lang="en-US" sz="1600" b="1" dirty="0"/>
              <a:t>Operations, </a:t>
            </a:r>
            <a:r>
              <a:rPr lang="en-US" sz="1600" b="1" dirty="0" smtClean="0"/>
              <a:t>Logistics, Engineering </a:t>
            </a:r>
            <a:r>
              <a:rPr lang="en-US" sz="1600" b="1" dirty="0"/>
              <a:t>&amp; </a:t>
            </a:r>
            <a:r>
              <a:rPr lang="en-US" sz="1600" b="1" dirty="0" smtClean="0"/>
              <a:t>Construction</a:t>
            </a:r>
            <a:r>
              <a:rPr lang="en-US" sz="1600" b="1" dirty="0" smtClean="0">
                <a:solidFill>
                  <a:srgbClr val="0D38B3"/>
                </a:solidFill>
                <a:latin typeface="+mj-lt"/>
                <a:cs typeface="Calibri" pitchFamily="34" charset="0"/>
              </a:rPr>
              <a:t> </a:t>
            </a:r>
          </a:p>
        </p:txBody>
      </p:sp>
    </p:spTree>
    <p:extLst>
      <p:ext uri="{BB962C8B-B14F-4D97-AF65-F5344CB8AC3E}">
        <p14:creationId xmlns:p14="http://schemas.microsoft.com/office/powerpoint/2010/main" val="32374170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Box 2"/>
          <p:cNvSpPr txBox="1">
            <a:spLocks noChangeArrowheads="1"/>
          </p:cNvSpPr>
          <p:nvPr/>
        </p:nvSpPr>
        <p:spPr bwMode="auto">
          <a:xfrm>
            <a:off x="1123950" y="1323022"/>
            <a:ext cx="9667875" cy="5632311"/>
          </a:xfrm>
          <a:prstGeom prst="rect">
            <a:avLst/>
          </a:prstGeom>
          <a:noFill/>
          <a:ln w="19050">
            <a:noFill/>
            <a:miter lim="800000"/>
            <a:headEnd/>
            <a:tailEnd/>
          </a:ln>
        </p:spPr>
        <p:txBody>
          <a:bodyPr wrap="square">
            <a:spAutoFit/>
          </a:bodyPr>
          <a:lstStyle/>
          <a:p>
            <a:pPr algn="just" eaLnBrk="1" hangingPunct="1">
              <a:spcBef>
                <a:spcPct val="50000"/>
              </a:spcBef>
              <a:defRPr/>
            </a:pPr>
            <a:endParaRPr lang="en-US" sz="600" dirty="0">
              <a:solidFill>
                <a:srgbClr val="000000"/>
              </a:solidFill>
              <a:latin typeface="Arial" charset="0"/>
            </a:endParaRPr>
          </a:p>
          <a:p>
            <a:pPr marL="173038" indent="-173038">
              <a:defRPr/>
            </a:pPr>
            <a:endParaRPr lang="en-US" sz="600" dirty="0">
              <a:solidFill>
                <a:srgbClr val="000000"/>
              </a:solidFill>
              <a:latin typeface="Arial" charset="0"/>
            </a:endParaRPr>
          </a:p>
          <a:p>
            <a:pPr marL="342900" indent="-342900">
              <a:defRPr/>
            </a:pPr>
            <a:r>
              <a:rPr lang="en-US" sz="1600" b="1" dirty="0">
                <a:solidFill>
                  <a:srgbClr val="FF0000"/>
                </a:solidFill>
                <a:latin typeface="Tahoma" pitchFamily="34" charset="0"/>
              </a:rPr>
              <a:t>As a learning from this incident and ensure continual improvement all contract</a:t>
            </a:r>
          </a:p>
          <a:p>
            <a:pPr marL="342900" indent="-342900">
              <a:defRPr/>
            </a:pPr>
            <a:r>
              <a:rPr lang="en-US" sz="1600" b="1" dirty="0">
                <a:solidFill>
                  <a:srgbClr val="FF0000"/>
                </a:solidFill>
                <a:latin typeface="Tahoma" pitchFamily="34" charset="0"/>
              </a:rPr>
              <a:t>managers must review their HSE HEMP against the questions asked below        </a:t>
            </a:r>
          </a:p>
          <a:p>
            <a:pPr marL="342900" indent="-342900">
              <a:defRPr/>
            </a:pPr>
            <a:endParaRPr lang="en-US" sz="1600" b="1" dirty="0">
              <a:solidFill>
                <a:srgbClr val="FF0000"/>
              </a:solidFill>
              <a:latin typeface="Tahoma" pitchFamily="34" charset="0"/>
            </a:endParaRPr>
          </a:p>
          <a:p>
            <a:pPr marL="342900" indent="-342900">
              <a:defRPr/>
            </a:pPr>
            <a:r>
              <a:rPr lang="en-US" sz="1600" b="1" dirty="0">
                <a:solidFill>
                  <a:srgbClr val="0000FF"/>
                </a:solidFill>
                <a:latin typeface="Tahoma" pitchFamily="34" charset="0"/>
              </a:rPr>
              <a:t>Confirm the following:</a:t>
            </a:r>
            <a:endParaRPr lang="en-US" sz="1600" dirty="0">
              <a:solidFill>
                <a:srgbClr val="0000FF"/>
              </a:solidFill>
              <a:latin typeface="Tahoma" pitchFamily="34" charset="0"/>
            </a:endParaRPr>
          </a:p>
          <a:p>
            <a:pPr marL="342900" indent="-342900">
              <a:defRPr/>
            </a:pPr>
            <a:endParaRPr lang="en-US" dirty="0">
              <a:solidFill>
                <a:srgbClr val="000000"/>
              </a:solidFill>
              <a:latin typeface="Arial" charset="0"/>
            </a:endParaRPr>
          </a:p>
          <a:p>
            <a:pPr marL="342900" indent="-342900">
              <a:buAutoNum type="arabicPeriod"/>
              <a:defRPr/>
            </a:pPr>
            <a:r>
              <a:rPr lang="en-US" dirty="0">
                <a:solidFill>
                  <a:srgbClr val="0033CC"/>
                </a:solidFill>
                <a:latin typeface="+mj-lt"/>
                <a:sym typeface="Wingdings" pitchFamily="2" charset="2"/>
              </a:rPr>
              <a:t>Do you ensure that non-routine tasks are identified and prioritized accordingly? </a:t>
            </a:r>
          </a:p>
          <a:p>
            <a:pPr marL="342900" indent="-342900">
              <a:buAutoNum type="arabicPeriod"/>
              <a:defRPr/>
            </a:pPr>
            <a:r>
              <a:rPr lang="en-US" dirty="0">
                <a:solidFill>
                  <a:srgbClr val="0033CC"/>
                </a:solidFill>
                <a:latin typeface="+mj-lt"/>
                <a:sym typeface="Wingdings" pitchFamily="2" charset="2"/>
              </a:rPr>
              <a:t>Do you ensure that risk assessment is carried prior to non-routine tasks? </a:t>
            </a:r>
          </a:p>
          <a:p>
            <a:pPr marL="342900" indent="-342900">
              <a:buAutoNum type="arabicPeriod"/>
              <a:defRPr/>
            </a:pPr>
            <a:r>
              <a:rPr lang="en-US" dirty="0">
                <a:solidFill>
                  <a:srgbClr val="0033CC"/>
                </a:solidFill>
                <a:latin typeface="+mj-lt"/>
                <a:sym typeface="Wingdings" pitchFamily="2" charset="2"/>
              </a:rPr>
              <a:t>Do you ensure that lift plan is prepared and approved for each lift? </a:t>
            </a:r>
          </a:p>
          <a:p>
            <a:pPr marL="342900" indent="-342900">
              <a:buAutoNum type="arabicPeriod"/>
              <a:defRPr/>
            </a:pPr>
            <a:r>
              <a:rPr lang="en-US" dirty="0">
                <a:solidFill>
                  <a:srgbClr val="0033CC"/>
                </a:solidFill>
                <a:latin typeface="+mj-lt"/>
                <a:sym typeface="Wingdings" pitchFamily="2" charset="2"/>
              </a:rPr>
              <a:t>Do you ensure that PTW system is understood and properly implemented at the site? </a:t>
            </a:r>
          </a:p>
          <a:p>
            <a:pPr marL="342900" indent="-342900">
              <a:buAutoNum type="arabicPeriod"/>
              <a:defRPr/>
            </a:pPr>
            <a:r>
              <a:rPr lang="en-US" dirty="0">
                <a:solidFill>
                  <a:srgbClr val="0033CC"/>
                </a:solidFill>
                <a:latin typeface="+mj-lt"/>
                <a:sym typeface="Wingdings" pitchFamily="2" charset="2"/>
              </a:rPr>
              <a:t>Do you ensure that 10 questions for a safe lift are being addressed prior to each lift? </a:t>
            </a:r>
          </a:p>
          <a:p>
            <a:pPr marL="342900" indent="-342900">
              <a:buAutoNum type="arabicPeriod"/>
              <a:defRPr/>
            </a:pPr>
            <a:r>
              <a:rPr lang="en-US" dirty="0">
                <a:solidFill>
                  <a:srgbClr val="0033CC"/>
                </a:solidFill>
                <a:latin typeface="+mj-lt"/>
                <a:sym typeface="Wingdings" pitchFamily="2" charset="2"/>
              </a:rPr>
              <a:t>Do you ensure that the employees are empowered to use STOP Work Authority? </a:t>
            </a:r>
          </a:p>
          <a:p>
            <a:pPr marL="342900" indent="-342900">
              <a:buAutoNum type="arabicPeriod"/>
              <a:defRPr/>
            </a:pPr>
            <a:r>
              <a:rPr lang="en-US" dirty="0">
                <a:solidFill>
                  <a:srgbClr val="0033CC"/>
                </a:solidFill>
                <a:latin typeface="+mj-lt"/>
                <a:sym typeface="Wingdings" pitchFamily="2" charset="2"/>
              </a:rPr>
              <a:t>Do you ensure there is adequate supervision and leadership in day-to-day operations? </a:t>
            </a:r>
          </a:p>
          <a:p>
            <a:pPr marL="342900" indent="-342900">
              <a:buAutoNum type="arabicPeriod"/>
              <a:defRPr/>
            </a:pPr>
            <a:r>
              <a:rPr lang="en-US" dirty="0">
                <a:solidFill>
                  <a:srgbClr val="0033CC"/>
                </a:solidFill>
                <a:latin typeface="+mj-lt"/>
                <a:sym typeface="Wingdings" pitchFamily="2" charset="2"/>
              </a:rPr>
              <a:t>Do you ensure that staff is competent and adequately trained to perform lifting operations</a:t>
            </a:r>
          </a:p>
          <a:p>
            <a:pPr marL="342900" indent="-342900">
              <a:buAutoNum type="arabicPeriod"/>
              <a:defRPr/>
            </a:pPr>
            <a:r>
              <a:rPr lang="en-US" dirty="0">
                <a:solidFill>
                  <a:srgbClr val="0033CC"/>
                </a:solidFill>
                <a:latin typeface="+mj-lt"/>
                <a:sym typeface="Wingdings" pitchFamily="2" charset="2"/>
              </a:rPr>
              <a:t>Do you ensure that you perform the lift in accordance with SP 2273? </a:t>
            </a:r>
          </a:p>
          <a:p>
            <a:pPr marL="342900" indent="-342900">
              <a:defRPr/>
            </a:pPr>
            <a:endParaRPr lang="en-US" sz="1000" i="1" dirty="0">
              <a:solidFill>
                <a:srgbClr val="0033CC"/>
              </a:solidFill>
              <a:latin typeface="+mj-lt"/>
              <a:sym typeface="Wingdings" pitchFamily="2" charset="2"/>
            </a:endParaRPr>
          </a:p>
          <a:p>
            <a:pPr marL="342900" indent="-342900">
              <a:defRPr/>
            </a:pPr>
            <a:endParaRPr lang="en-US" sz="1000" i="1" dirty="0">
              <a:solidFill>
                <a:srgbClr val="0033CC"/>
              </a:solidFill>
              <a:latin typeface="+mj-lt"/>
              <a:sym typeface="Wingdings" pitchFamily="2" charset="2"/>
            </a:endParaRPr>
          </a:p>
          <a:p>
            <a:pPr marL="342900" indent="-342900">
              <a:defRPr/>
            </a:pPr>
            <a:endParaRPr lang="en-US" sz="1000" i="1" dirty="0">
              <a:solidFill>
                <a:srgbClr val="0033CC"/>
              </a:solidFill>
              <a:latin typeface="+mj-lt"/>
              <a:sym typeface="Wingdings" pitchFamily="2" charset="2"/>
            </a:endParaRPr>
          </a:p>
          <a:p>
            <a:pPr marL="342900" indent="-342900">
              <a:defRPr/>
            </a:pPr>
            <a:r>
              <a:rPr lang="en-US" sz="1000" i="1" dirty="0">
                <a:solidFill>
                  <a:srgbClr val="0033CC"/>
                </a:solidFill>
                <a:latin typeface="+mj-lt"/>
                <a:sym typeface="Wingdings" pitchFamily="2" charset="2"/>
              </a:rPr>
              <a:t>* If the answer is NO to any of the above questions please ensure you take action to correct this finding. </a:t>
            </a:r>
          </a:p>
          <a:p>
            <a:pPr marL="119063" indent="-119063">
              <a:buFontTx/>
              <a:buChar char="•"/>
              <a:defRPr/>
            </a:pPr>
            <a:endParaRPr lang="en-US" sz="1400" dirty="0">
              <a:solidFill>
                <a:srgbClr val="0033CC"/>
              </a:solidFill>
              <a:latin typeface="+mj-lt"/>
              <a:sym typeface="Wingdings" pitchFamily="2" charset="2"/>
            </a:endParaRPr>
          </a:p>
          <a:p>
            <a:pPr marL="119063" indent="-119063">
              <a:defRPr/>
            </a:pPr>
            <a:r>
              <a:rPr lang="en-US" sz="1400" dirty="0">
                <a:solidFill>
                  <a:srgbClr val="0033CC"/>
                </a:solidFill>
                <a:latin typeface="+mj-lt"/>
                <a:sym typeface="Wingdings" pitchFamily="2" charset="2"/>
              </a:rPr>
              <a:t>	</a:t>
            </a:r>
          </a:p>
          <a:p>
            <a:pPr marL="119063" indent="-119063">
              <a:buFontTx/>
              <a:buChar char="•"/>
              <a:defRPr/>
            </a:pPr>
            <a:endParaRPr lang="en-US" sz="1400" dirty="0">
              <a:solidFill>
                <a:srgbClr val="000000"/>
              </a:solidFill>
              <a:latin typeface="Arial" charset="0"/>
            </a:endParaRPr>
          </a:p>
          <a:p>
            <a:pPr marL="119063" indent="-119063">
              <a:defRPr/>
            </a:pPr>
            <a:endParaRPr lang="en-US" sz="1400" dirty="0">
              <a:solidFill>
                <a:srgbClr val="000000"/>
              </a:solidFill>
              <a:latin typeface="Arial" charset="0"/>
            </a:endParaRPr>
          </a:p>
          <a:p>
            <a:pPr marL="173038" indent="-173038">
              <a:buFont typeface="Arial" pitchFamily="34" charset="0"/>
              <a:buChar char="•"/>
              <a:defRPr/>
            </a:pPr>
            <a:endParaRPr lang="en-US" sz="800" dirty="0">
              <a:solidFill>
                <a:srgbClr val="000000"/>
              </a:solidFill>
              <a:latin typeface="Arial" charset="0"/>
            </a:endParaRPr>
          </a:p>
        </p:txBody>
      </p:sp>
      <p:grpSp>
        <p:nvGrpSpPr>
          <p:cNvPr id="27651" name="Group 9"/>
          <p:cNvGrpSpPr>
            <a:grpSpLocks/>
          </p:cNvGrpSpPr>
          <p:nvPr/>
        </p:nvGrpSpPr>
        <p:grpSpPr bwMode="auto">
          <a:xfrm>
            <a:off x="1536701" y="-228600"/>
            <a:ext cx="8920163" cy="990600"/>
            <a:chOff x="9" y="-144"/>
            <a:chExt cx="6087" cy="624"/>
          </a:xfrm>
        </p:grpSpPr>
        <p:sp>
          <p:nvSpPr>
            <p:cNvPr id="27654" name="Rectangle 8"/>
            <p:cNvSpPr>
              <a:spLocks noChangeArrowheads="1"/>
            </p:cNvSpPr>
            <p:nvPr/>
          </p:nvSpPr>
          <p:spPr bwMode="auto">
            <a:xfrm>
              <a:off x="288" y="144"/>
              <a:ext cx="5184" cy="336"/>
            </a:xfrm>
            <a:prstGeom prst="rect">
              <a:avLst/>
            </a:prstGeom>
            <a:noFill/>
            <a:ln w="9525">
              <a:noFill/>
              <a:miter lim="800000"/>
              <a:headEnd/>
              <a:tailEnd/>
            </a:ln>
          </p:spPr>
          <p:txBody>
            <a:bodyPr anchor="ctr"/>
            <a:lstStyle/>
            <a:p>
              <a:pPr algn="ctr" eaLnBrk="1" hangingPunct="1"/>
              <a:endParaRPr lang="en-GB" sz="2000">
                <a:solidFill>
                  <a:srgbClr val="000000"/>
                </a:solidFill>
                <a:latin typeface="Arial" charset="0"/>
              </a:endParaRPr>
            </a:p>
          </p:txBody>
        </p:sp>
        <p:sp>
          <p:nvSpPr>
            <p:cNvPr id="17414" name="Text Box 12"/>
            <p:cNvSpPr txBox="1">
              <a:spLocks noChangeArrowheads="1"/>
            </p:cNvSpPr>
            <p:nvPr/>
          </p:nvSpPr>
          <p:spPr bwMode="auto">
            <a:xfrm>
              <a:off x="676" y="0"/>
              <a:ext cx="4815" cy="407"/>
            </a:xfrm>
            <a:prstGeom prst="rect">
              <a:avLst/>
            </a:prstGeom>
            <a:noFill/>
            <a:ln w="9525">
              <a:noFill/>
              <a:miter lim="800000"/>
              <a:headEnd/>
              <a:tailEnd/>
            </a:ln>
          </p:spPr>
          <p:txBody>
            <a:bodyPr>
              <a:spAutoFit/>
            </a:bodyPr>
            <a:lstStyle/>
            <a:p>
              <a:pPr algn="ctr">
                <a:defRPr/>
              </a:pPr>
              <a:r>
                <a:rPr lang="en-GB" sz="3600" b="1" dirty="0">
                  <a:latin typeface="+mj-lt"/>
                </a:rPr>
                <a:t>Management self audit </a:t>
              </a:r>
            </a:p>
          </p:txBody>
        </p:sp>
        <p:sp>
          <p:nvSpPr>
            <p:cNvPr id="27656" name="Text Box 13"/>
            <p:cNvSpPr txBox="1">
              <a:spLocks noChangeArrowheads="1"/>
            </p:cNvSpPr>
            <p:nvPr/>
          </p:nvSpPr>
          <p:spPr bwMode="auto">
            <a:xfrm>
              <a:off x="9" y="0"/>
              <a:ext cx="1144" cy="174"/>
            </a:xfrm>
            <a:prstGeom prst="rect">
              <a:avLst/>
            </a:prstGeom>
            <a:noFill/>
            <a:ln w="19050">
              <a:noFill/>
              <a:miter lim="800000"/>
              <a:headEnd/>
              <a:tailEnd/>
            </a:ln>
          </p:spPr>
          <p:txBody>
            <a:bodyPr>
              <a:spAutoFit/>
            </a:bodyPr>
            <a:lstStyle/>
            <a:p>
              <a:pPr algn="ctr">
                <a:spcBef>
                  <a:spcPct val="10000"/>
                </a:spcBef>
              </a:pPr>
              <a:endParaRPr lang="en-GB" sz="1200" b="1">
                <a:solidFill>
                  <a:srgbClr val="000000"/>
                </a:solidFill>
                <a:latin typeface="Arial" charset="0"/>
              </a:endParaRPr>
            </a:p>
          </p:txBody>
        </p:sp>
        <p:sp>
          <p:nvSpPr>
            <p:cNvPr id="27657" name="WordArt 14"/>
            <p:cNvSpPr>
              <a:spLocks noChangeArrowheads="1" noChangeShapeType="1" noTextEdit="1"/>
            </p:cNvSpPr>
            <p:nvPr/>
          </p:nvSpPr>
          <p:spPr bwMode="auto">
            <a:xfrm>
              <a:off x="5448" y="-144"/>
              <a:ext cx="648" cy="576"/>
            </a:xfrm>
            <a:prstGeom prst="rect">
              <a:avLst/>
            </a:prstGeom>
          </p:spPr>
          <p:txBody>
            <a:bodyPr spcFirstLastPara="1" wrap="none" fromWordArt="1">
              <a:prstTxWarp prst="textArchDown">
                <a:avLst>
                  <a:gd name="adj" fmla="val 0"/>
                </a:avLst>
              </a:prstTxWarp>
            </a:bodyPr>
            <a:lstStyle/>
            <a:p>
              <a:pPr algn="ctr"/>
              <a:endParaRPr lang="en-US" sz="3600" kern="10">
                <a:ln w="9525">
                  <a:solidFill>
                    <a:srgbClr val="000000"/>
                  </a:solidFill>
                  <a:round/>
                  <a:headEnd/>
                  <a:tailEnd/>
                </a:ln>
                <a:solidFill>
                  <a:srgbClr val="000000"/>
                </a:solidFill>
                <a:latin typeface="Arial"/>
                <a:cs typeface="Arial"/>
              </a:endParaRPr>
            </a:p>
          </p:txBody>
        </p:sp>
      </p:grpSp>
      <p:sp>
        <p:nvSpPr>
          <p:cNvPr id="27653" name="Rectangle 8"/>
          <p:cNvSpPr>
            <a:spLocks noChangeArrowheads="1"/>
          </p:cNvSpPr>
          <p:nvPr/>
        </p:nvSpPr>
        <p:spPr bwMode="auto">
          <a:xfrm>
            <a:off x="1123950" y="966311"/>
            <a:ext cx="5210175" cy="369332"/>
          </a:xfrm>
          <a:prstGeom prst="rect">
            <a:avLst/>
          </a:prstGeom>
          <a:noFill/>
          <a:ln w="9525">
            <a:noFill/>
            <a:miter lim="800000"/>
            <a:headEnd/>
            <a:tailEnd/>
          </a:ln>
        </p:spPr>
        <p:txBody>
          <a:bodyPr wrap="square">
            <a:spAutoFit/>
          </a:bodyPr>
          <a:lstStyle/>
          <a:p>
            <a:pPr marL="114300" indent="-114300" algn="just">
              <a:defRPr/>
            </a:pPr>
            <a:r>
              <a:rPr lang="en-GB" b="1" dirty="0" smtClean="0">
                <a:solidFill>
                  <a:srgbClr val="333399"/>
                </a:solidFill>
                <a:latin typeface="Tahoma" pitchFamily="34" charset="0"/>
              </a:rPr>
              <a:t>Date</a:t>
            </a:r>
            <a:r>
              <a:rPr lang="en-GB" b="1" dirty="0">
                <a:solidFill>
                  <a:srgbClr val="333399"/>
                </a:solidFill>
                <a:latin typeface="Tahoma" pitchFamily="34" charset="0"/>
              </a:rPr>
              <a:t>: 16.05.2020</a:t>
            </a:r>
            <a:r>
              <a:rPr lang="en-US" b="1" dirty="0">
                <a:solidFill>
                  <a:srgbClr val="333399"/>
                </a:solidFill>
                <a:latin typeface="Tahoma" pitchFamily="34" charset="0"/>
              </a:rPr>
              <a:t>   Incident title: HiPo#34</a:t>
            </a:r>
            <a:endParaRPr lang="en-US" b="1" dirty="0">
              <a:solidFill>
                <a:srgbClr val="FF0000"/>
              </a:solidFill>
              <a:latin typeface="Tahoma" pitchFamily="34" charset="0"/>
            </a:endParaRPr>
          </a:p>
        </p:txBody>
      </p:sp>
    </p:spTree>
    <p:extLst>
      <p:ext uri="{BB962C8B-B14F-4D97-AF65-F5344CB8AC3E}">
        <p14:creationId xmlns:p14="http://schemas.microsoft.com/office/powerpoint/2010/main" val="35477325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5568808217e8896a20d35b78a187a54b">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95b9b289a8e8f4d106e4c69b136198e4"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xsd:enumeration value="Arabic"/>
          <xsd:enumeration value="Hindi"/>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anguage xmlns="4880e4f8-4b7d-4bdd-91e3-e10d47036eca">English 1</Language>
    <DocId xmlns="4880e4f8-4b7d-4bdd-91e3-e10d47036eca">92433</DocId>
    <ImageCreateDate xmlns="4880E4F8-4B7D-4BDD-91E3-E10D47036ECA" xsi:nil="true"/>
    <wic_System_Copyright xmlns="http://schemas.microsoft.com/sharepoint/v3/fields" xsi:nil="true"/>
  </documentManagement>
</p:properties>
</file>

<file path=customXml/itemProps1.xml><?xml version="1.0" encoding="utf-8"?>
<ds:datastoreItem xmlns:ds="http://schemas.openxmlformats.org/officeDocument/2006/customXml" ds:itemID="{FAF139A0-9257-491A-ACD5-AC54873032AB}"/>
</file>

<file path=customXml/itemProps2.xml><?xml version="1.0" encoding="utf-8"?>
<ds:datastoreItem xmlns:ds="http://schemas.openxmlformats.org/officeDocument/2006/customXml" ds:itemID="{5643A46C-72B3-4012-8CB2-E0E23D8B71D1}"/>
</file>

<file path=customXml/itemProps3.xml><?xml version="1.0" encoding="utf-8"?>
<ds:datastoreItem xmlns:ds="http://schemas.openxmlformats.org/officeDocument/2006/customXml" ds:itemID="{ECEB1FCF-0E89-482E-A62E-598FF58845D8}"/>
</file>

<file path=docProps/app.xml><?xml version="1.0" encoding="utf-8"?>
<Properties xmlns="http://schemas.openxmlformats.org/officeDocument/2006/extended-properties" xmlns:vt="http://schemas.openxmlformats.org/officeDocument/2006/docPropsVTypes">
  <TotalTime>606</TotalTime>
  <Words>612</Words>
  <Application>Microsoft Office PowerPoint</Application>
  <PresentationFormat>Widescreen</PresentationFormat>
  <Paragraphs>63</Paragraphs>
  <Slides>2</Slides>
  <Notes>2</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vt:i4>
      </vt:variant>
    </vt:vector>
  </HeadingPairs>
  <TitlesOfParts>
    <vt:vector size="13" baseType="lpstr">
      <vt:lpstr>Arial</vt:lpstr>
      <vt:lpstr>Calibri</vt:lpstr>
      <vt:lpstr>Calibri Light</vt:lpstr>
      <vt:lpstr>Gill Sans</vt:lpstr>
      <vt:lpstr>Gill Sans Light</vt:lpstr>
      <vt:lpstr>Tahoma</vt:lpstr>
      <vt:lpstr>Times New Roman</vt:lpstr>
      <vt:lpstr>Webdings</vt:lpstr>
      <vt:lpstr>Wingdings</vt:lpstr>
      <vt:lpstr>Office Theme</vt:lpstr>
      <vt:lpstr>Custom Design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nazar@umsoman.com</dc:creator>
  <cp:lastModifiedBy>Al Qasmi, Ibrahim MSE35</cp:lastModifiedBy>
  <cp:revision>98</cp:revision>
  <dcterms:created xsi:type="dcterms:W3CDTF">2018-09-24T07:27:56Z</dcterms:created>
  <dcterms:modified xsi:type="dcterms:W3CDTF">2020-11-03T10:38:10Z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