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3" r:id="rId6"/>
    <p:sldId id="35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0" autoAdjust="0"/>
    <p:restoredTop sz="94674"/>
  </p:normalViewPr>
  <p:slideViewPr>
    <p:cSldViewPr snapToGrid="0" snapToObjects="1">
      <p:cViewPr varScale="1">
        <p:scale>
          <a:sx n="96" d="100"/>
          <a:sy n="96" d="100"/>
        </p:scale>
        <p:origin x="7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95734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71959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53136" y="903106"/>
            <a:ext cx="6809689" cy="4424288"/>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a:t>
            </a:r>
            <a:r>
              <a:rPr lang="en-GB" b="1" dirty="0" smtClean="0">
                <a:solidFill>
                  <a:srgbClr val="333399"/>
                </a:solidFill>
                <a:latin typeface="Tahoma" pitchFamily="34" charset="0"/>
              </a:rPr>
              <a:t>17.05.2020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HiPo#35</a:t>
            </a:r>
            <a:endParaRPr lang="en-US" b="1" dirty="0">
              <a:solidFill>
                <a:srgbClr val="FF0000"/>
              </a:solidFill>
              <a:latin typeface="Tahoma" pitchFamily="34" charset="0"/>
            </a:endParaRPr>
          </a:p>
          <a:p>
            <a:pPr marL="114300" indent="-114300" algn="just">
              <a:defRPr/>
            </a:pPr>
            <a:endParaRPr lang="en-US" sz="1300" b="1" dirty="0">
              <a:solidFill>
                <a:srgbClr val="FF0000"/>
              </a:solidFill>
              <a:latin typeface="+mj-lt"/>
            </a:endParaRPr>
          </a:p>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 </a:t>
            </a:r>
            <a:endParaRPr lang="en-US" dirty="0">
              <a:solidFill>
                <a:srgbClr val="FF0000"/>
              </a:solidFill>
            </a:endParaRPr>
          </a:p>
          <a:p>
            <a:pPr eaLnBrk="1" hangingPunct="1">
              <a:defRPr/>
            </a:pPr>
            <a:r>
              <a:rPr lang="en-US" dirty="0">
                <a:cs typeface="Arial" panose="020B0604020202020204" pitchFamily="34" charset="0"/>
              </a:rPr>
              <a:t> While conducting a pull test for the coiled tubing connector . The pull test plate was rigged up and the dimple clamp was applied to be pull tested at 30,000lbs against the injector head riser above the CTU BOP stack. While conducting the pull test, the CTU operator pulled to approximately 24,000lbs, when the pull test plate clamp disengaged and the test plate dropped to the rig floor with the connector</a:t>
            </a:r>
            <a:r>
              <a:rPr lang="en-US" sz="1400" dirty="0">
                <a:latin typeface="+mj-lt"/>
                <a:cs typeface="Arial" panose="020B0604020202020204" pitchFamily="34" charset="0"/>
              </a:rPr>
              <a:t>. </a:t>
            </a:r>
          </a:p>
          <a:p>
            <a:pPr eaLnBrk="1" hangingPunct="1">
              <a:defRPr/>
            </a:pPr>
            <a:endParaRPr lang="en-US" sz="1200" dirty="0" smtClean="0">
              <a:latin typeface="+mj-lt"/>
              <a:cs typeface="Arial" panose="020B0604020202020204" pitchFamily="34" charset="0"/>
            </a:endParaRPr>
          </a:p>
          <a:p>
            <a:pPr eaLnBrk="1" hangingPunct="1">
              <a:defRPr/>
            </a:pPr>
            <a:endParaRPr lang="en-US" sz="1200" dirty="0">
              <a:latin typeface="+mj-lt"/>
              <a:cs typeface="Arial" panose="020B0604020202020204" pitchFamily="34" charset="0"/>
            </a:endParaRPr>
          </a:p>
          <a:p>
            <a:pPr marL="114300" indent="-114300" algn="just">
              <a:defRPr/>
            </a:pP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p>
          <a:p>
            <a:pPr marL="114300" indent="-114300">
              <a:defRPr/>
            </a:pPr>
            <a:endParaRPr lang="en-US" sz="1050" dirty="0">
              <a:solidFill>
                <a:srgbClr val="FF0000"/>
              </a:solidFill>
              <a:latin typeface="+mj-lt"/>
              <a:cs typeface="Tahoma" pitchFamily="34" charset="0"/>
            </a:endParaRPr>
          </a:p>
          <a:p>
            <a:pPr marL="285750" indent="-285750">
              <a:buFont typeface="Arial" panose="020B0604020202020204" pitchFamily="34" charset="0"/>
              <a:buChar char="•"/>
              <a:defRPr/>
            </a:pPr>
            <a:r>
              <a:rPr lang="en-US" dirty="0">
                <a:cs typeface="Arial" panose="020B0604020202020204" pitchFamily="34" charset="0"/>
              </a:rPr>
              <a:t>Coiled tubing pull test should always be conducted at 1 meter height. </a:t>
            </a:r>
          </a:p>
          <a:p>
            <a:pPr marL="285750" indent="-285750">
              <a:buFont typeface="Arial" panose="020B0604020202020204" pitchFamily="34" charset="0"/>
              <a:buChar char="•"/>
              <a:defRPr/>
            </a:pPr>
            <a:r>
              <a:rPr lang="en-US" dirty="0">
                <a:cs typeface="Arial" panose="020B0604020202020204" pitchFamily="34" charset="0"/>
              </a:rPr>
              <a:t>Ensure adequate secondary retention for the test plate available and installed</a:t>
            </a:r>
            <a:r>
              <a:rPr lang="en-US" sz="1400" dirty="0">
                <a:latin typeface="+mj-lt"/>
                <a:cs typeface="Arial" panose="020B0604020202020204" pitchFamily="34" charset="0"/>
              </a:rPr>
              <a:t>.</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53136" y="5642389"/>
            <a:ext cx="5085663"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Pull test shall be performed at 01 meter height</a:t>
            </a:r>
            <a:endParaRPr lang="en-US" sz="1600" dirty="0">
              <a:solidFill>
                <a:srgbClr val="FFFF00"/>
              </a:solidFill>
              <a:latin typeface="Tahoma" pitchFamily="34" charset="0"/>
            </a:endParaRPr>
          </a:p>
        </p:txBody>
      </p:sp>
      <p:sp>
        <p:nvSpPr>
          <p:cNvPr id="16" name="Text Box 12"/>
          <p:cNvSpPr txBox="1">
            <a:spLocks noChangeArrowheads="1"/>
          </p:cNvSpPr>
          <p:nvPr/>
        </p:nvSpPr>
        <p:spPr bwMode="auto">
          <a:xfrm>
            <a:off x="2743200" y="-60325"/>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E5227BC1-5921-44D7-86B0-88BCFE749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3355" y="775376"/>
            <a:ext cx="1678811" cy="2283135"/>
          </a:xfrm>
          <a:prstGeom prst="rect">
            <a:avLst/>
          </a:prstGeom>
        </p:spPr>
      </p:pic>
      <p:pic>
        <p:nvPicPr>
          <p:cNvPr id="18" name="Picture 17">
            <a:extLst>
              <a:ext uri="{FF2B5EF4-FFF2-40B4-BE49-F238E27FC236}">
                <a16:creationId xmlns:a16="http://schemas.microsoft.com/office/drawing/2014/main" id="{088A7BC3-46B6-4315-A0C3-E28969355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955" y="785886"/>
            <a:ext cx="1664089" cy="2283135"/>
          </a:xfrm>
          <a:prstGeom prst="rect">
            <a:avLst/>
          </a:prstGeom>
        </p:spPr>
      </p:pic>
      <p:pic>
        <p:nvPicPr>
          <p:cNvPr id="19" name="Picture 18">
            <a:extLst>
              <a:ext uri="{FF2B5EF4-FFF2-40B4-BE49-F238E27FC236}">
                <a16:creationId xmlns:a16="http://schemas.microsoft.com/office/drawing/2014/main" id="{5A72659C-62D4-4A44-AA11-FAE399C048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4824" y="3606515"/>
            <a:ext cx="1828801" cy="1953057"/>
          </a:xfrm>
          <a:prstGeom prst="rect">
            <a:avLst/>
          </a:prstGeom>
        </p:spPr>
      </p:pic>
      <p:pic>
        <p:nvPicPr>
          <p:cNvPr id="20" name="Picture 19">
            <a:extLst>
              <a:ext uri="{FF2B5EF4-FFF2-40B4-BE49-F238E27FC236}">
                <a16:creationId xmlns:a16="http://schemas.microsoft.com/office/drawing/2014/main" id="{E49DDB54-D5F5-47B1-B1AB-41C34789D2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9824" y="3605878"/>
            <a:ext cx="1600201" cy="1949594"/>
          </a:xfrm>
          <a:prstGeom prst="rect">
            <a:avLst/>
          </a:prstGeom>
        </p:spPr>
      </p:pic>
      <p:sp>
        <p:nvSpPr>
          <p:cNvPr id="24" name="Freeform 132">
            <a:extLst>
              <a:ext uri="{FF2B5EF4-FFF2-40B4-BE49-F238E27FC236}">
                <a16:creationId xmlns:a16="http://schemas.microsoft.com/office/drawing/2014/main" id="{815BEF9E-9DAD-46DC-8815-50EB6C1DA626}"/>
              </a:ext>
            </a:extLst>
          </p:cNvPr>
          <p:cNvSpPr>
            <a:spLocks/>
          </p:cNvSpPr>
          <p:nvPr/>
        </p:nvSpPr>
        <p:spPr bwMode="auto">
          <a:xfrm>
            <a:off x="9725023" y="5071590"/>
            <a:ext cx="457200" cy="386307"/>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5" name="TextBox 14"/>
          <p:cNvSpPr txBox="1"/>
          <p:nvPr/>
        </p:nvSpPr>
        <p:spPr>
          <a:xfrm>
            <a:off x="7972423" y="5534098"/>
            <a:ext cx="3733800" cy="292388"/>
          </a:xfrm>
          <a:prstGeom prst="rect">
            <a:avLst/>
          </a:prstGeom>
          <a:noFill/>
          <a:ln>
            <a:solidFill>
              <a:srgbClr val="00B050"/>
            </a:solidFill>
          </a:ln>
        </p:spPr>
        <p:txBody>
          <a:bodyPr wrap="square" rtlCol="0">
            <a:spAutoFit/>
          </a:bodyPr>
          <a:lstStyle/>
          <a:p>
            <a:r>
              <a:rPr lang="en-US" sz="1300" dirty="0">
                <a:latin typeface="+mj-lt"/>
              </a:rPr>
              <a:t>CTU connector and pull test made at lower level</a:t>
            </a:r>
            <a:endParaRPr lang="en-GB" sz="1300" dirty="0">
              <a:latin typeface="+mj-lt"/>
            </a:endParaRPr>
          </a:p>
        </p:txBody>
      </p:sp>
      <p:sp>
        <p:nvSpPr>
          <p:cNvPr id="25" name="TextBox 24"/>
          <p:cNvSpPr txBox="1"/>
          <p:nvPr/>
        </p:nvSpPr>
        <p:spPr>
          <a:xfrm>
            <a:off x="8072844" y="2777596"/>
            <a:ext cx="1524000" cy="276999"/>
          </a:xfrm>
          <a:prstGeom prst="rect">
            <a:avLst/>
          </a:prstGeom>
          <a:noFill/>
          <a:ln>
            <a:solidFill>
              <a:srgbClr val="FF0000"/>
            </a:solidFill>
          </a:ln>
        </p:spPr>
        <p:txBody>
          <a:bodyPr wrap="square" rtlCol="0">
            <a:spAutoFit/>
          </a:bodyPr>
          <a:lstStyle/>
          <a:p>
            <a:r>
              <a:rPr lang="en-US" sz="1200" dirty="0">
                <a:latin typeface="+mj-lt"/>
              </a:rPr>
              <a:t>Dropped connector</a:t>
            </a:r>
            <a:endParaRPr lang="en-GB" sz="1200" dirty="0">
              <a:latin typeface="+mj-lt"/>
            </a:endParaRPr>
          </a:p>
        </p:txBody>
      </p:sp>
      <p:grpSp>
        <p:nvGrpSpPr>
          <p:cNvPr id="26" name="Group 131">
            <a:extLst>
              <a:ext uri="{FF2B5EF4-FFF2-40B4-BE49-F238E27FC236}">
                <a16:creationId xmlns:a16="http://schemas.microsoft.com/office/drawing/2014/main" id="{67506956-BD40-44AC-A8B2-F30C7CFF405D}"/>
              </a:ext>
            </a:extLst>
          </p:cNvPr>
          <p:cNvGrpSpPr>
            <a:grpSpLocks/>
          </p:cNvGrpSpPr>
          <p:nvPr/>
        </p:nvGrpSpPr>
        <p:grpSpPr bwMode="auto">
          <a:xfrm>
            <a:off x="9683554" y="2375576"/>
            <a:ext cx="336550" cy="544513"/>
            <a:chOff x="3504" y="544"/>
            <a:chExt cx="2287" cy="1855"/>
          </a:xfrm>
        </p:grpSpPr>
        <p:sp>
          <p:nvSpPr>
            <p:cNvPr id="27" name="Line 129">
              <a:extLst>
                <a:ext uri="{FF2B5EF4-FFF2-40B4-BE49-F238E27FC236}">
                  <a16:creationId xmlns:a16="http://schemas.microsoft.com/office/drawing/2014/main" id="{54BE7A59-099C-48EC-A9D3-1E53F609752B}"/>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8" name="Line 130">
              <a:extLst>
                <a:ext uri="{FF2B5EF4-FFF2-40B4-BE49-F238E27FC236}">
                  <a16:creationId xmlns:a16="http://schemas.microsoft.com/office/drawing/2014/main" id="{52288CF3-6B6E-4D47-B17A-81FCF28E574B}"/>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9" name="TextBox 28"/>
          <p:cNvSpPr txBox="1"/>
          <p:nvPr/>
        </p:nvSpPr>
        <p:spPr>
          <a:xfrm>
            <a:off x="10064554" y="3058511"/>
            <a:ext cx="1371600" cy="461665"/>
          </a:xfrm>
          <a:prstGeom prst="rect">
            <a:avLst/>
          </a:prstGeom>
          <a:noFill/>
          <a:ln>
            <a:solidFill>
              <a:srgbClr val="FF0000"/>
            </a:solidFill>
          </a:ln>
        </p:spPr>
        <p:txBody>
          <a:bodyPr wrap="square" rtlCol="0">
            <a:spAutoFit/>
          </a:bodyPr>
          <a:lstStyle/>
          <a:p>
            <a:r>
              <a:rPr lang="en-US" sz="1200" dirty="0">
                <a:latin typeface="+mj-lt"/>
              </a:rPr>
              <a:t>Riser which was at 4.5 height</a:t>
            </a:r>
            <a:endParaRPr lang="en-GB" sz="1200" dirty="0">
              <a:latin typeface="+mj-lt"/>
            </a:endParaRPr>
          </a:p>
        </p:txBody>
      </p:sp>
      <p:sp>
        <p:nvSpPr>
          <p:cNvPr id="21" name="Rectangle 20"/>
          <p:cNvSpPr>
            <a:spLocks noChangeArrowheads="1"/>
          </p:cNvSpPr>
          <p:nvPr/>
        </p:nvSpPr>
        <p:spPr bwMode="auto">
          <a:xfrm>
            <a:off x="433552" y="6320574"/>
            <a:ext cx="7227759"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96453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57240" y="1257304"/>
            <a:ext cx="8351838" cy="4462760"/>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that have SOPs for all critical operations?</a:t>
            </a:r>
          </a:p>
          <a:p>
            <a:pPr marL="342900" indent="-342900">
              <a:buFont typeface="+mj-lt"/>
              <a:buAutoNum type="arabicPeriod"/>
              <a:defRPr/>
            </a:pPr>
            <a:r>
              <a:rPr lang="en-US" dirty="0">
                <a:solidFill>
                  <a:srgbClr val="0D38B3"/>
                </a:solidFill>
                <a:latin typeface="+mj-lt"/>
                <a:sym typeface="Wingdings" pitchFamily="2" charset="2"/>
              </a:rPr>
              <a:t>Do you ensure that effective competency assessment is conducted for all people ?</a:t>
            </a:r>
            <a:endParaRPr lang="en-US" strike="sngStrike"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Did you ensure secondary retention requirement is identified for all tools at height?</a:t>
            </a:r>
          </a:p>
          <a:p>
            <a:pPr marL="342900" indent="-342900">
              <a:buFont typeface="+mj-lt"/>
              <a:buAutoNum type="arabicPeriod"/>
              <a:defRPr/>
            </a:pPr>
            <a:r>
              <a:rPr lang="en-US" dirty="0">
                <a:solidFill>
                  <a:srgbClr val="0D38B3"/>
                </a:solidFill>
                <a:latin typeface="+mj-lt"/>
                <a:sym typeface="Wingdings" pitchFamily="2" charset="2"/>
              </a:rPr>
              <a:t>Do you ensure HEMP is regularly reviewed when ever critical incident occur or new contract with different operational requirement introduced?</a:t>
            </a:r>
          </a:p>
          <a:p>
            <a:pPr eaLnBrk="1" hangingPunct="1">
              <a:defRPr/>
            </a:pPr>
            <a:endParaRPr lang="en-US" sz="1000" i="1" dirty="0">
              <a:solidFill>
                <a:schemeClr val="accent2"/>
              </a:solidFill>
              <a:latin typeface="+mj-lt"/>
              <a:sym typeface="Wingdings" pitchFamily="2" charset="2"/>
            </a:endParaRPr>
          </a:p>
          <a:p>
            <a:pPr marL="342900" indent="-342900">
              <a:defRPr/>
            </a:pPr>
            <a:endParaRPr lang="en-US" sz="1000" i="1" dirty="0" smtClean="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57240" y="887972"/>
            <a:ext cx="7248560"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17.05.2020</a:t>
            </a:r>
            <a:r>
              <a:rPr lang="en-US" b="1" dirty="0">
                <a:solidFill>
                  <a:srgbClr val="333399"/>
                </a:solidFill>
                <a:latin typeface="Tahoma" pitchFamily="34" charset="0"/>
              </a:rPr>
              <a:t>   Incident title: HiPo#35</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1072090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472D7-1742-484E-8C9B-DC2AF255DE0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606</TotalTime>
  <Words>485</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98</cp:revision>
  <dcterms:created xsi:type="dcterms:W3CDTF">2018-09-24T07:27:56Z</dcterms:created>
  <dcterms:modified xsi:type="dcterms:W3CDTF">2020-11-02T10:46:18Z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