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56" r:id="rId6"/>
    <p:sldId id="3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350942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15921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95302" y="615204"/>
            <a:ext cx="7696198" cy="5316840"/>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22.05.2020    Incident title: HiPo#36</a:t>
            </a:r>
            <a:endParaRPr lang="en-US" b="1" dirty="0">
              <a:solidFill>
                <a:srgbClr val="FF0000"/>
              </a:solidFill>
              <a:latin typeface="Tahoma" pitchFamily="34" charset="0"/>
            </a:endParaRPr>
          </a:p>
          <a:p>
            <a:pPr marL="114300" indent="-114300" algn="just">
              <a:defRPr/>
            </a:pPr>
            <a:endParaRPr lang="en-US" sz="1600"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r>
              <a:rPr lang="en-US" b="1" dirty="0" smtClean="0">
                <a:solidFill>
                  <a:srgbClr val="FF0000"/>
                </a:solidFill>
                <a:latin typeface="Tahoma" pitchFamily="34" charset="0"/>
              </a:rPr>
              <a:t>?</a:t>
            </a:r>
          </a:p>
          <a:p>
            <a:pPr eaLnBrk="1" hangingPunct="1">
              <a:defRPr/>
            </a:pPr>
            <a:r>
              <a:rPr lang="en-US" dirty="0" smtClean="0">
                <a:solidFill>
                  <a:srgbClr val="000000"/>
                </a:solidFill>
                <a:latin typeface="Calibri" panose="020F0502020204030204" pitchFamily="34" charset="0"/>
              </a:rPr>
              <a:t>Operation </a:t>
            </a:r>
            <a:r>
              <a:rPr lang="en-US" dirty="0">
                <a:solidFill>
                  <a:srgbClr val="000000"/>
                </a:solidFill>
                <a:latin typeface="Calibri" panose="020F0502020204030204" pitchFamily="34" charset="0"/>
              </a:rPr>
              <a:t>was RIH tubing with Down Hole Gauge cable. On joint no-4 after installing first &amp; second  cable bands, Asst. driller started to lower the string  meanwhile Floor man was reaching out to lower the power tong simultaneously. Suddenly the Hydraulic tong fell on slips guard. The Hyd. Tong hang-off line had a short extension sling having open spelter on top connected to the tong hang-off line &amp; hard eye on bottom connected to hyd. tong hanging cylinder. The Top Drive body caught the spelter, knocked out the spelter pin causing the tong to drop &amp; land on Cavin slips guard. The </a:t>
            </a:r>
            <a:r>
              <a:rPr lang="en-US" dirty="0" err="1">
                <a:solidFill>
                  <a:srgbClr val="000000"/>
                </a:solidFill>
                <a:latin typeface="Calibri" panose="020F0502020204030204" pitchFamily="34" charset="0"/>
              </a:rPr>
              <a:t>hyd</a:t>
            </a:r>
            <a:r>
              <a:rPr lang="en-US" dirty="0">
                <a:solidFill>
                  <a:srgbClr val="000000"/>
                </a:solidFill>
                <a:latin typeface="Calibri" panose="020F0502020204030204" pitchFamily="34" charset="0"/>
              </a:rPr>
              <a:t> tong is NOV Gill 600 closed-end around the tubing. No Injury to anyone. </a:t>
            </a:r>
          </a:p>
          <a:p>
            <a:pPr marL="342900" indent="-342900">
              <a:defRPr/>
            </a:pPr>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1050" dirty="0">
              <a:solidFill>
                <a:srgbClr val="0000FF"/>
              </a:solidFill>
              <a:latin typeface="Arial" charset="0"/>
              <a:cs typeface="Tahoma" pitchFamily="34" charset="0"/>
            </a:endParaRPr>
          </a:p>
          <a:p>
            <a:pPr marL="171450" indent="-171450">
              <a:spcAft>
                <a:spcPts val="300"/>
              </a:spcAft>
              <a:buFont typeface="Arial" panose="020B0604020202020204" pitchFamily="34" charset="0"/>
              <a:buChar char="•"/>
              <a:defRPr/>
            </a:pPr>
            <a:r>
              <a:rPr lang="en-US" sz="1050" dirty="0">
                <a:latin typeface="Arial" charset="0"/>
                <a:cs typeface="Tahoma" pitchFamily="34" charset="0"/>
              </a:rPr>
              <a:t> </a:t>
            </a:r>
            <a:r>
              <a:rPr lang="en-US" sz="1050" dirty="0" smtClean="0">
                <a:latin typeface="Arial" charset="0"/>
                <a:cs typeface="Tahoma" pitchFamily="34" charset="0"/>
              </a:rPr>
              <a:t> </a:t>
            </a:r>
            <a:r>
              <a:rPr lang="en-US" sz="1600" dirty="0" smtClean="0">
                <a:solidFill>
                  <a:srgbClr val="000000"/>
                </a:solidFill>
                <a:latin typeface="Calibri" panose="020F0502020204030204" pitchFamily="34" charset="0"/>
              </a:rPr>
              <a:t>Always </a:t>
            </a:r>
            <a:r>
              <a:rPr lang="en-US" sz="1600" dirty="0">
                <a:solidFill>
                  <a:srgbClr val="000000"/>
                </a:solidFill>
                <a:latin typeface="Calibri" panose="020F0502020204030204" pitchFamily="34" charset="0"/>
              </a:rPr>
              <a:t>ensure TDS/Block path is always free from lines or </a:t>
            </a:r>
            <a:r>
              <a:rPr lang="en-US" sz="1600" dirty="0" smtClean="0">
                <a:solidFill>
                  <a:srgbClr val="000000"/>
                </a:solidFill>
                <a:latin typeface="Calibri" panose="020F0502020204030204" pitchFamily="34" charset="0"/>
              </a:rPr>
              <a:t>obstruction.</a:t>
            </a:r>
            <a:endParaRPr lang="en-US" sz="1600" dirty="0">
              <a:solidFill>
                <a:srgbClr val="000000"/>
              </a:solidFill>
              <a:latin typeface="Calibri" panose="020F0502020204030204" pitchFamily="34" charset="0"/>
            </a:endParaRPr>
          </a:p>
          <a:p>
            <a:pPr marL="285750" indent="-285750">
              <a:spcAft>
                <a:spcPts val="300"/>
              </a:spcAft>
              <a:buFont typeface="Arial" panose="020B0604020202020204" pitchFamily="34" charset="0"/>
              <a:buChar char="•"/>
              <a:defRPr/>
            </a:pPr>
            <a:r>
              <a:rPr lang="en-US" sz="1600" dirty="0" smtClean="0">
                <a:solidFill>
                  <a:srgbClr val="000000"/>
                </a:solidFill>
                <a:latin typeface="Calibri" panose="020F0502020204030204" pitchFamily="34" charset="0"/>
              </a:rPr>
              <a:t>Always </a:t>
            </a:r>
            <a:r>
              <a:rPr lang="en-US" sz="1600" dirty="0">
                <a:solidFill>
                  <a:srgbClr val="000000"/>
                </a:solidFill>
                <a:latin typeface="Calibri" panose="020F0502020204030204" pitchFamily="34" charset="0"/>
              </a:rPr>
              <a:t>pull and secure the power tong hang-off line away from </a:t>
            </a:r>
            <a:r>
              <a:rPr lang="en-US" sz="1600" dirty="0" smtClean="0">
                <a:solidFill>
                  <a:srgbClr val="000000"/>
                </a:solidFill>
                <a:latin typeface="Calibri" panose="020F0502020204030204" pitchFamily="34" charset="0"/>
              </a:rPr>
              <a:t>TDS.</a:t>
            </a:r>
            <a:endParaRPr lang="en-US" sz="1600" dirty="0">
              <a:solidFill>
                <a:srgbClr val="000000"/>
              </a:solidFill>
              <a:latin typeface="Calibri" panose="020F0502020204030204" pitchFamily="34" charset="0"/>
            </a:endParaRPr>
          </a:p>
          <a:p>
            <a:pPr marL="285750" indent="-285750">
              <a:spcAft>
                <a:spcPts val="300"/>
              </a:spcAft>
              <a:buFont typeface="Arial" panose="020B0604020202020204" pitchFamily="34" charset="0"/>
              <a:buChar char="•"/>
              <a:defRPr/>
            </a:pPr>
            <a:r>
              <a:rPr lang="en-US" sz="1600" dirty="0" smtClean="0">
                <a:solidFill>
                  <a:srgbClr val="000000"/>
                </a:solidFill>
                <a:latin typeface="Calibri" panose="020F0502020204030204" pitchFamily="34" charset="0"/>
              </a:rPr>
              <a:t>Always </a:t>
            </a:r>
            <a:r>
              <a:rPr lang="en-US" sz="1600" dirty="0">
                <a:solidFill>
                  <a:srgbClr val="000000"/>
                </a:solidFill>
                <a:latin typeface="Calibri" panose="020F0502020204030204" pitchFamily="34" charset="0"/>
              </a:rPr>
              <a:t>apply red-zone management: don’t attempt to lower the power tong while lowering string.</a:t>
            </a:r>
          </a:p>
          <a:p>
            <a:pPr marL="285750" indent="-285750">
              <a:spcAft>
                <a:spcPts val="300"/>
              </a:spcAft>
              <a:buFont typeface="Arial" panose="020B0604020202020204" pitchFamily="34" charset="0"/>
              <a:buChar char="•"/>
              <a:defRPr/>
            </a:pPr>
            <a:r>
              <a:rPr lang="en-US" sz="1600" dirty="0" smtClean="0">
                <a:solidFill>
                  <a:srgbClr val="000000"/>
                </a:solidFill>
                <a:latin typeface="Calibri" panose="020F0502020204030204" pitchFamily="34" charset="0"/>
              </a:rPr>
              <a:t>Always </a:t>
            </a:r>
            <a:r>
              <a:rPr lang="en-US" sz="1600" dirty="0">
                <a:solidFill>
                  <a:srgbClr val="000000"/>
                </a:solidFill>
                <a:latin typeface="Calibri" panose="020F0502020204030204" pitchFamily="34" charset="0"/>
              </a:rPr>
              <a:t>stop when there is an anticipated risk and communicate to the </a:t>
            </a:r>
            <a:r>
              <a:rPr lang="en-US" sz="1600" dirty="0" smtClean="0">
                <a:solidFill>
                  <a:srgbClr val="000000"/>
                </a:solidFill>
                <a:latin typeface="Calibri" panose="020F0502020204030204" pitchFamily="34" charset="0"/>
              </a:rPr>
              <a:t>supervisor.</a:t>
            </a: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572542" y="5932044"/>
            <a:ext cx="5971133" cy="338554"/>
          </a:xfrm>
          <a:prstGeom prst="rect">
            <a:avLst/>
          </a:prstGeom>
          <a:solidFill>
            <a:srgbClr val="0070C0"/>
          </a:solidFill>
          <a:ln w="9525">
            <a:noFill/>
            <a:miter lim="800000"/>
            <a:headEnd/>
            <a:tailEnd/>
          </a:ln>
        </p:spPr>
        <p:txBody>
          <a:bodyPr wrap="square">
            <a:spAutoFit/>
          </a:bodyPr>
          <a:lstStyle/>
          <a:p>
            <a:pPr algn="ctr" eaLnBrk="1" hangingPunct="1"/>
            <a:r>
              <a:rPr lang="en-US" sz="1600" b="1" dirty="0">
                <a:solidFill>
                  <a:srgbClr val="FFFF00"/>
                </a:solidFill>
                <a:sym typeface="Wingdings" pitchFamily="2" charset="2"/>
              </a:rPr>
              <a:t>Ensure TDS/Block path is always free from lines or obstruction</a:t>
            </a:r>
            <a:endParaRPr lang="en-US" sz="1600" b="1" dirty="0">
              <a:solidFill>
                <a:srgbClr val="FFFF00"/>
              </a:solidFill>
              <a:latin typeface="Tahoma"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26633" name="Group 131"/>
          <p:cNvGrpSpPr>
            <a:grpSpLocks/>
          </p:cNvGrpSpPr>
          <p:nvPr/>
        </p:nvGrpSpPr>
        <p:grpSpPr bwMode="auto">
          <a:xfrm>
            <a:off x="10058400" y="2743201"/>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9975" y="922722"/>
            <a:ext cx="2926347" cy="2389839"/>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6072" y="3410158"/>
            <a:ext cx="2920250" cy="2341067"/>
          </a:xfrm>
          <a:prstGeom prst="rect">
            <a:avLst/>
          </a:prstGeom>
        </p:spPr>
      </p:pic>
      <p:sp>
        <p:nvSpPr>
          <p:cNvPr id="11" name="Rectangle 10"/>
          <p:cNvSpPr>
            <a:spLocks noChangeArrowheads="1"/>
          </p:cNvSpPr>
          <p:nvPr/>
        </p:nvSpPr>
        <p:spPr bwMode="auto">
          <a:xfrm>
            <a:off x="495302" y="6362581"/>
            <a:ext cx="7219948"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450652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07575" y="1356758"/>
            <a:ext cx="8610600" cy="3847207"/>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the TDS path is always free from lines or obstruction?</a:t>
            </a:r>
          </a:p>
          <a:p>
            <a:pPr marL="342900" indent="-342900">
              <a:buFont typeface="+mj-lt"/>
              <a:buAutoNum type="arabicPeriod"/>
              <a:defRPr/>
            </a:pPr>
            <a:r>
              <a:rPr lang="en-US" dirty="0">
                <a:solidFill>
                  <a:srgbClr val="0033CC"/>
                </a:solidFill>
                <a:latin typeface="+mj-lt"/>
                <a:sym typeface="Wingdings" pitchFamily="2" charset="2"/>
              </a:rPr>
              <a:t>Do you ensure, the proper red zone management?</a:t>
            </a:r>
          </a:p>
          <a:p>
            <a:pPr marL="342900" indent="-342900">
              <a:buFont typeface="+mj-lt"/>
              <a:buAutoNum type="arabicPeriod"/>
              <a:defRPr/>
            </a:pPr>
            <a:r>
              <a:rPr lang="en-US" dirty="0">
                <a:solidFill>
                  <a:srgbClr val="0033CC"/>
                </a:solidFill>
                <a:latin typeface="+mj-lt"/>
                <a:sym typeface="Wingdings" pitchFamily="2" charset="2"/>
              </a:rPr>
              <a:t>Do you ensure, all critical equipment changes are captured in your MoC system?</a:t>
            </a:r>
          </a:p>
          <a:p>
            <a:pPr marL="342900" indent="-342900">
              <a:buFont typeface="+mj-lt"/>
              <a:buAutoNum type="arabicPeriod"/>
              <a:defRPr/>
            </a:pPr>
            <a:r>
              <a:rPr lang="en-US" dirty="0">
                <a:solidFill>
                  <a:srgbClr val="0033CC"/>
                </a:solidFill>
                <a:latin typeface="+mj-lt"/>
                <a:sym typeface="Wingdings" pitchFamily="2" charset="2"/>
              </a:rPr>
              <a:t>Do you ensure, all crew understand the empowerment to STOP? </a:t>
            </a:r>
          </a:p>
          <a:p>
            <a:pPr marL="342900" indent="-342900">
              <a:buFont typeface="+mj-lt"/>
              <a:buAutoNum type="arabicPeriod"/>
              <a:defRPr/>
            </a:pPr>
            <a:r>
              <a:rPr lang="en-US" dirty="0">
                <a:solidFill>
                  <a:srgbClr val="0033CC"/>
                </a:solidFill>
                <a:latin typeface="+mj-lt"/>
                <a:sym typeface="Wingdings" pitchFamily="2" charset="2"/>
              </a:rPr>
              <a:t>Do you ensure, all crew understands that practices can be challenged to avoid risk normalization?  </a:t>
            </a:r>
            <a:endParaRPr lang="en-US" dirty="0" smtClean="0">
              <a:solidFill>
                <a:srgbClr val="0033CC"/>
              </a:solidFill>
              <a:latin typeface="+mj-lt"/>
              <a:sym typeface="Wingdings" pitchFamily="2" charset="2"/>
            </a:endParaRPr>
          </a:p>
          <a:p>
            <a:pPr>
              <a:defRPr/>
            </a:pPr>
            <a:endParaRPr lang="en-US" dirty="0">
              <a:solidFill>
                <a:srgbClr val="0033CC"/>
              </a:solidFill>
              <a:latin typeface="+mj-lt"/>
              <a:sym typeface="Wingdings" pitchFamily="2" charset="2"/>
            </a:endParaRPr>
          </a:p>
          <a:p>
            <a:pPr marL="342900" lvl="0" indent="-342900">
              <a:defRPr/>
            </a:pPr>
            <a:r>
              <a:rPr lang="en-US" sz="1000" i="1" dirty="0">
                <a:solidFill>
                  <a:srgbClr val="0033CC"/>
                </a:solidFill>
                <a:latin typeface="Calibri Light" panose="020F0302020204030204"/>
                <a:sym typeface="Wingdings" pitchFamily="2" charset="2"/>
              </a:rPr>
              <a:t>* If the answer is NO to any of the above questions please ensure you take action to correct this finding. </a:t>
            </a:r>
          </a:p>
          <a:p>
            <a:pPr>
              <a:defRPr/>
            </a:pPr>
            <a:endParaRPr lang="en-US" dirty="0">
              <a:solidFill>
                <a:srgbClr val="0033CC"/>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07575" y="874713"/>
            <a:ext cx="5163593" cy="369332"/>
          </a:xfrm>
          <a:prstGeom prst="rect">
            <a:avLst/>
          </a:prstGeom>
          <a:noFill/>
          <a:ln w="9525">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22.05.2020    Incident title: HiPo#36</a:t>
            </a:r>
            <a:endParaRPr lang="en-US" b="1" dirty="0">
              <a:solidFill>
                <a:srgbClr val="FF0000"/>
              </a:solidFill>
              <a:latin typeface="Tahoma" pitchFamily="34" charset="0"/>
            </a:endParaRPr>
          </a:p>
        </p:txBody>
      </p:sp>
    </p:spTree>
    <p:extLst>
      <p:ext uri="{BB962C8B-B14F-4D97-AF65-F5344CB8AC3E}">
        <p14:creationId xmlns:p14="http://schemas.microsoft.com/office/powerpoint/2010/main" val="3851776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92435</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F11FE8-DC29-4108-920A-0F07AD4480C4}"/>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618</TotalTime>
  <Words>561</Words>
  <Application>Microsoft Office PowerPoint</Application>
  <PresentationFormat>Widescreen</PresentationFormat>
  <Paragraphs>48</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100</cp:revision>
  <dcterms:created xsi:type="dcterms:W3CDTF">2018-09-24T07:27:56Z</dcterms:created>
  <dcterms:modified xsi:type="dcterms:W3CDTF">2020-11-03T10:48:41Z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