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40" r:id="rId6"/>
    <p:sldId id="34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04/11/2020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0406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38599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04/11/2020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04/11/2020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04/11/2020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04/11/2020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04/11/2020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88026" y="711969"/>
            <a:ext cx="7277308" cy="4970591"/>
          </a:xfrm>
          <a:prstGeom prst="rect">
            <a:avLst/>
          </a:prstGeom>
          <a:noFill/>
          <a:ln w="19050">
            <a:noFill/>
            <a:miter lim="800000"/>
            <a:headEnd/>
            <a:tailEnd/>
          </a:ln>
        </p:spPr>
        <p:txBody>
          <a:bodyPr wrap="square">
            <a:spAutoFit/>
          </a:bodyPr>
          <a:lstStyle/>
          <a:p>
            <a:pPr>
              <a:defRPr/>
            </a:pPr>
            <a:r>
              <a:rPr lang="en-GB" b="1" dirty="0" smtClean="0">
                <a:solidFill>
                  <a:srgbClr val="333399"/>
                </a:solidFill>
                <a:latin typeface="Tahoma" pitchFamily="34" charset="0"/>
              </a:rPr>
              <a:t>Date: 14.06.2020</a:t>
            </a:r>
            <a:r>
              <a:rPr lang="en-US" b="1" dirty="0" smtClean="0">
                <a:solidFill>
                  <a:srgbClr val="333399"/>
                </a:solidFill>
                <a:latin typeface="Tahoma" pitchFamily="34" charset="0"/>
              </a:rPr>
              <a:t>   </a:t>
            </a:r>
            <a:r>
              <a:rPr lang="en-US" b="1" dirty="0">
                <a:solidFill>
                  <a:srgbClr val="333399"/>
                </a:solidFill>
                <a:latin typeface="Tahoma" pitchFamily="34" charset="0"/>
              </a:rPr>
              <a:t>Incident </a:t>
            </a:r>
            <a:r>
              <a:rPr lang="en-US" b="1" dirty="0" smtClean="0">
                <a:solidFill>
                  <a:srgbClr val="333399"/>
                </a:solidFill>
                <a:latin typeface="Tahoma" pitchFamily="34" charset="0"/>
              </a:rPr>
              <a:t>title: HiPo#43</a:t>
            </a:r>
            <a:endParaRPr lang="en-US" b="1" dirty="0">
              <a:solidFill>
                <a:srgbClr val="333399"/>
              </a:solidFill>
              <a:latin typeface="Tahoma" pitchFamily="34" charset="0"/>
            </a:endParaRPr>
          </a:p>
          <a:p>
            <a:pPr marL="114300" indent="-114300" algn="just">
              <a:defRPr/>
            </a:pPr>
            <a:endParaRPr lang="en-US"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p>
          <a:p>
            <a:r>
              <a:rPr lang="en-US" dirty="0" smtClean="0">
                <a:latin typeface="Calibri" panose="020F0502020204030204" pitchFamily="34" charset="0"/>
              </a:rPr>
              <a:t>At </a:t>
            </a:r>
            <a:r>
              <a:rPr lang="en-US" dirty="0">
                <a:latin typeface="Calibri" panose="020F0502020204030204" pitchFamily="34" charset="0"/>
              </a:rPr>
              <a:t>approximately, 01.35 hrs., During running 13 3/8” casing, drilling crew had difficulty to run the casing joint due to down hole restriction. Crew decided to wash down casing joint using circulating head and managed to run 4 joints successfully till they reached last joint to be run when circulating head suddenly disconnected causing swivel joint, circulating hose and circulating head to drop from top of casing joint to rig floor landing near the </a:t>
            </a:r>
            <a:r>
              <a:rPr lang="en-US" strike="sngStrike" dirty="0">
                <a:latin typeface="Calibri" panose="020F0502020204030204" pitchFamily="34" charset="0"/>
              </a:rPr>
              <a:t> </a:t>
            </a:r>
            <a:r>
              <a:rPr lang="en-US" dirty="0">
                <a:latin typeface="Calibri" panose="020F0502020204030204" pitchFamily="34" charset="0"/>
              </a:rPr>
              <a:t>rotary table towards the V Door. </a:t>
            </a:r>
          </a:p>
          <a:p>
            <a:endParaRPr lang="en-US" sz="100" dirty="0"/>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b="1" dirty="0">
              <a:solidFill>
                <a:srgbClr val="333399"/>
              </a:solidFill>
              <a:latin typeface="Tahoma" pitchFamily="34" charset="0"/>
            </a:endParaRPr>
          </a:p>
          <a:p>
            <a:pPr marL="114300" indent="-114300" algn="just">
              <a:defRPr/>
            </a:pPr>
            <a:endParaRPr lang="en-US" sz="200" dirty="0">
              <a:solidFill>
                <a:srgbClr val="000000"/>
              </a:solidFill>
              <a:latin typeface="Arial" charset="0"/>
            </a:endParaRPr>
          </a:p>
          <a:p>
            <a:pPr marL="174625" indent="-174625">
              <a:buFont typeface="Arial" pitchFamily="34" charset="0"/>
              <a:buChar char="•"/>
              <a:defRPr/>
            </a:pPr>
            <a:r>
              <a:rPr lang="en-US" sz="1600" dirty="0">
                <a:latin typeface="Calibri" panose="020F0502020204030204" pitchFamily="34" charset="0"/>
                <a:cs typeface="Tahoma" pitchFamily="34" charset="0"/>
              </a:rPr>
              <a:t>Always ensure two (2) chain tongs are used for makeup circulating head.</a:t>
            </a:r>
          </a:p>
          <a:p>
            <a:pPr marL="174625" indent="-174625">
              <a:buFont typeface="Arial" pitchFamily="34" charset="0"/>
              <a:buChar char="•"/>
              <a:defRPr/>
            </a:pPr>
            <a:r>
              <a:rPr lang="en-US" sz="1600" dirty="0">
                <a:latin typeface="Calibri" panose="020F0502020204030204" pitchFamily="34" charset="0"/>
                <a:cs typeface="Tahoma" pitchFamily="34" charset="0"/>
              </a:rPr>
              <a:t>Always ensure you properly install secondary retention on circulating Assembly.</a:t>
            </a:r>
          </a:p>
          <a:p>
            <a:pPr marL="174625" indent="-174625">
              <a:buFont typeface="Arial" pitchFamily="34" charset="0"/>
              <a:buChar char="•"/>
              <a:defRPr/>
            </a:pPr>
            <a:r>
              <a:rPr lang="en-US" sz="1600" dirty="0">
                <a:latin typeface="Calibri" panose="020F0502020204030204" pitchFamily="34" charset="0"/>
                <a:cs typeface="Tahoma" pitchFamily="34" charset="0"/>
              </a:rPr>
              <a:t>Always ensure your SOP include connection back off </a:t>
            </a:r>
            <a:r>
              <a:rPr lang="en-US" sz="1600" dirty="0" smtClean="0">
                <a:latin typeface="Calibri" panose="020F0502020204030204" pitchFamily="34" charset="0"/>
                <a:cs typeface="Tahoma" pitchFamily="34" charset="0"/>
              </a:rPr>
              <a:t>precautions.</a:t>
            </a:r>
            <a:endParaRPr lang="en-US" sz="1600" dirty="0">
              <a:latin typeface="Calibri" panose="020F0502020204030204" pitchFamily="34" charset="0"/>
              <a:cs typeface="Tahoma" pitchFamily="34" charset="0"/>
            </a:endParaRPr>
          </a:p>
          <a:p>
            <a:pPr marL="174625" indent="-174625">
              <a:buFont typeface="Arial" pitchFamily="34" charset="0"/>
              <a:buChar char="•"/>
              <a:defRPr/>
            </a:pPr>
            <a:r>
              <a:rPr lang="en-US" sz="1600" dirty="0">
                <a:latin typeface="Calibri" panose="020F0502020204030204" pitchFamily="34" charset="0"/>
                <a:cs typeface="Tahoma" pitchFamily="34" charset="0"/>
              </a:rPr>
              <a:t>Always ensure critical tasks are supervised by Tool pusher/ Night </a:t>
            </a:r>
            <a:r>
              <a:rPr lang="en-US" sz="1600" dirty="0" smtClean="0">
                <a:latin typeface="Calibri" panose="020F0502020204030204" pitchFamily="34" charset="0"/>
                <a:cs typeface="Tahoma" pitchFamily="34" charset="0"/>
              </a:rPr>
              <a:t>pusher.</a:t>
            </a:r>
            <a:endParaRPr lang="en-US" sz="1600" dirty="0">
              <a:latin typeface="Calibri" panose="020F0502020204030204" pitchFamily="34" charset="0"/>
              <a:cs typeface="Tahoma" pitchFamily="34" charset="0"/>
            </a:endParaRPr>
          </a:p>
          <a:p>
            <a:pPr marL="174625" indent="-174625">
              <a:buFont typeface="Arial" pitchFamily="34" charset="0"/>
              <a:buChar char="•"/>
              <a:defRPr/>
            </a:pPr>
            <a:r>
              <a:rPr lang="en-US" sz="1600" dirty="0">
                <a:latin typeface="Calibri" panose="020F0502020204030204" pitchFamily="34" charset="0"/>
                <a:cs typeface="Tahoma" pitchFamily="34" charset="0"/>
              </a:rPr>
              <a:t>Always ensure connections are made up to maximum torque.</a:t>
            </a:r>
          </a:p>
          <a:p>
            <a:pPr marL="174625" indent="-174625">
              <a:buFont typeface="Arial" pitchFamily="34" charset="0"/>
              <a:buChar char="•"/>
              <a:defRPr/>
            </a:pPr>
            <a:r>
              <a:rPr lang="en-US" sz="1600" dirty="0">
                <a:latin typeface="Calibri" panose="020F0502020204030204" pitchFamily="34" charset="0"/>
                <a:cs typeface="Tahoma" pitchFamily="34" charset="0"/>
              </a:rPr>
              <a:t>Always ensure dynamic risk are assessed and proper safety controls are in place.</a:t>
            </a: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88026" y="5851329"/>
            <a:ext cx="6628906" cy="338554"/>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Secure Circulating Assembly with Secondary Retention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E8A2EC55-4872-41B0-982C-E1BC20BF0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6848" y="997743"/>
            <a:ext cx="3222757" cy="2271910"/>
          </a:xfrm>
          <a:prstGeom prst="rect">
            <a:avLst/>
          </a:prstGeom>
        </p:spPr>
      </p:pic>
      <p:pic>
        <p:nvPicPr>
          <p:cNvPr id="3" name="Picture 2">
            <a:extLst>
              <a:ext uri="{FF2B5EF4-FFF2-40B4-BE49-F238E27FC236}">
                <a16:creationId xmlns:a16="http://schemas.microsoft.com/office/drawing/2014/main" id="{E4F509A0-730E-4B29-83C0-C1E3249754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6848" y="3443486"/>
            <a:ext cx="3258517" cy="2257820"/>
          </a:xfrm>
          <a:prstGeom prst="rect">
            <a:avLst/>
          </a:prstGeom>
        </p:spPr>
      </p:pic>
      <p:sp>
        <p:nvSpPr>
          <p:cNvPr id="26634" name="Freeform 132"/>
          <p:cNvSpPr>
            <a:spLocks/>
          </p:cNvSpPr>
          <p:nvPr/>
        </p:nvSpPr>
        <p:spPr bwMode="auto">
          <a:xfrm>
            <a:off x="10687049" y="5130525"/>
            <a:ext cx="762000" cy="5334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26633" name="Group 131"/>
          <p:cNvGrpSpPr>
            <a:grpSpLocks/>
          </p:cNvGrpSpPr>
          <p:nvPr/>
        </p:nvGrpSpPr>
        <p:grpSpPr bwMode="auto">
          <a:xfrm>
            <a:off x="10687050" y="2690003"/>
            <a:ext cx="60960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4" name="Oval 3">
            <a:extLst>
              <a:ext uri="{FF2B5EF4-FFF2-40B4-BE49-F238E27FC236}">
                <a16:creationId xmlns:a16="http://schemas.microsoft.com/office/drawing/2014/main" id="{D2D39DD8-10F9-48B5-97F3-9727B62D6DB2}"/>
              </a:ext>
            </a:extLst>
          </p:cNvPr>
          <p:cNvSpPr/>
          <p:nvPr/>
        </p:nvSpPr>
        <p:spPr bwMode="auto">
          <a:xfrm>
            <a:off x="8934449" y="4029339"/>
            <a:ext cx="1874838" cy="1295400"/>
          </a:xfrm>
          <a:prstGeom prst="ellipse">
            <a:avLst/>
          </a:prstGeom>
          <a:no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3" name="Rectangle 12"/>
          <p:cNvSpPr>
            <a:spLocks noChangeArrowheads="1"/>
          </p:cNvSpPr>
          <p:nvPr/>
        </p:nvSpPr>
        <p:spPr bwMode="auto">
          <a:xfrm>
            <a:off x="488026" y="6358652"/>
            <a:ext cx="7398674"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710953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4874" y="1295400"/>
            <a:ext cx="8637551" cy="406265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proper Work planning takes place including preparation and verification of required tools.</a:t>
            </a:r>
          </a:p>
          <a:p>
            <a:pPr marL="342900" indent="-342900">
              <a:buFont typeface="+mj-lt"/>
              <a:buAutoNum type="arabicPeriod"/>
              <a:defRPr/>
            </a:pPr>
            <a:r>
              <a:rPr lang="en-US" dirty="0">
                <a:solidFill>
                  <a:srgbClr val="0033CC"/>
                </a:solidFill>
                <a:latin typeface="+mj-lt"/>
                <a:sym typeface="Wingdings" pitchFamily="2" charset="2"/>
              </a:rPr>
              <a:t>Do you ensure that SOP/ JSA as available or all operations including contingency plans </a:t>
            </a:r>
          </a:p>
          <a:p>
            <a:pPr marL="342900" indent="-342900">
              <a:buFont typeface="+mj-lt"/>
              <a:buAutoNum type="arabicPeriod"/>
              <a:defRPr/>
            </a:pPr>
            <a:r>
              <a:rPr lang="en-US" dirty="0">
                <a:solidFill>
                  <a:srgbClr val="0033CC"/>
                </a:solidFill>
                <a:latin typeface="+mj-lt"/>
                <a:sym typeface="Wingdings" pitchFamily="2" charset="2"/>
              </a:rPr>
              <a:t>Do you ensure that your employees are conducting proper risk assessment whenever SOP is not clear / not available.</a:t>
            </a:r>
          </a:p>
          <a:p>
            <a:pPr marL="342900" indent="-342900">
              <a:buFont typeface="+mj-lt"/>
              <a:buAutoNum type="arabicPeriod"/>
              <a:defRPr/>
            </a:pPr>
            <a:r>
              <a:rPr lang="en-US" dirty="0">
                <a:solidFill>
                  <a:srgbClr val="0033CC"/>
                </a:solidFill>
                <a:latin typeface="+mj-lt"/>
                <a:sym typeface="Wingdings" pitchFamily="2" charset="2"/>
              </a:rPr>
              <a:t>Do you ensure that all Dynamic and Static Drop Object Prevention requirements are followed by your respective team.</a:t>
            </a:r>
          </a:p>
          <a:p>
            <a:pPr eaLnBrk="1" hangingPunct="1">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04875" y="926068"/>
            <a:ext cx="8534400" cy="369332"/>
          </a:xfrm>
          <a:prstGeom prst="rect">
            <a:avLst/>
          </a:prstGeom>
          <a:noFill/>
          <a:ln w="9525">
            <a:noFill/>
            <a:miter lim="800000"/>
            <a:headEnd/>
            <a:tailEnd/>
          </a:ln>
        </p:spPr>
        <p:txBody>
          <a:bodyPr wrap="square">
            <a:spAutoFit/>
          </a:bodyPr>
          <a:lstStyle/>
          <a:p>
            <a:pPr>
              <a:defRPr/>
            </a:pPr>
            <a:r>
              <a:rPr lang="en-GB" b="1" dirty="0">
                <a:solidFill>
                  <a:srgbClr val="333399"/>
                </a:solidFill>
                <a:latin typeface="Tahoma" pitchFamily="34" charset="0"/>
              </a:rPr>
              <a:t>Date</a:t>
            </a:r>
            <a:r>
              <a:rPr lang="en-GB" b="1" dirty="0" smtClean="0">
                <a:solidFill>
                  <a:srgbClr val="333399"/>
                </a:solidFill>
                <a:latin typeface="Tahoma" pitchFamily="34" charset="0"/>
              </a:rPr>
              <a:t>: 14.06.2020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HiPo#43</a:t>
            </a:r>
          </a:p>
        </p:txBody>
      </p:sp>
    </p:spTree>
    <p:extLst>
      <p:ext uri="{BB962C8B-B14F-4D97-AF65-F5344CB8AC3E}">
        <p14:creationId xmlns:p14="http://schemas.microsoft.com/office/powerpoint/2010/main" val="4260135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92439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CFB8E8-86BE-4CCF-83E8-F983A3908B07}"/>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652</TotalTime>
  <Words>536</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106</cp:revision>
  <dcterms:created xsi:type="dcterms:W3CDTF">2018-09-24T07:27:56Z</dcterms:created>
  <dcterms:modified xsi:type="dcterms:W3CDTF">2020-11-04T04:42:04Z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