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CC3300"/>
    <a:srgbClr val="0D38B3"/>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04/11/2020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67148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25683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97931" y="3505200"/>
            <a:ext cx="4141124" cy="2144806"/>
          </a:xfrm>
          <a:prstGeom prst="rect">
            <a:avLst/>
          </a:prstGeom>
        </p:spPr>
      </p:pic>
      <p:sp>
        <p:nvSpPr>
          <p:cNvPr id="14339" name="Text Box 2"/>
          <p:cNvSpPr txBox="1">
            <a:spLocks noChangeArrowheads="1"/>
          </p:cNvSpPr>
          <p:nvPr/>
        </p:nvSpPr>
        <p:spPr bwMode="auto">
          <a:xfrm>
            <a:off x="541977" y="562881"/>
            <a:ext cx="6318913" cy="4632037"/>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a:t>
            </a:r>
            <a:r>
              <a:rPr lang="en-GB" b="1" dirty="0" smtClean="0">
                <a:solidFill>
                  <a:srgbClr val="333399"/>
                </a:solidFill>
                <a:latin typeface="Tahoma" pitchFamily="34" charset="0"/>
              </a:rPr>
              <a:t>9.04.2020</a:t>
            </a:r>
            <a:r>
              <a:rPr lang="en-US" b="1" dirty="0" smtClean="0">
                <a:solidFill>
                  <a:srgbClr val="333399"/>
                </a:solidFill>
                <a:latin typeface="Tahoma" pitchFamily="34" charset="0"/>
              </a:rPr>
              <a:t>    Incident title: HVL#08</a:t>
            </a:r>
            <a:endParaRPr lang="en-US" b="1" dirty="0">
              <a:solidFill>
                <a:srgbClr val="333399"/>
              </a:solidFill>
              <a:latin typeface="Tahoma" pitchFamily="34" charset="0"/>
            </a:endParaRPr>
          </a:p>
          <a:p>
            <a:pPr marL="114300" indent="-114300" algn="just">
              <a:defRPr/>
            </a:pPr>
            <a:endParaRPr lang="en-US" sz="14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eaLnBrk="1" hangingPunct="1">
              <a:defRPr/>
            </a:pPr>
            <a:r>
              <a:rPr lang="en-US" dirty="0">
                <a:cs typeface="Arial" pitchFamily="34" charset="0"/>
              </a:rPr>
              <a:t>While moving the overhead crane by using the hand chain to the parking position, the cross trolley pulley chain link broke and fell down. Mechanical Technician used the hand chain to move the crane. He was pulling it at angle, No lifting activity on the crane nor load during movement. The Technician was standing 5 meter away from the pulley chain which fell down. </a:t>
            </a:r>
          </a:p>
          <a:p>
            <a:pPr marL="342900" indent="-342900">
              <a:defRPr/>
            </a:pPr>
            <a:endParaRPr lang="en-US" sz="1100" dirty="0">
              <a:solidFill>
                <a:srgbClr val="000000"/>
              </a:solidFill>
              <a:latin typeface="Arial" pitchFamily="34" charset="0"/>
            </a:endParaRPr>
          </a:p>
          <a:p>
            <a:pPr marL="114300" indent="-114300" algn="just">
              <a:defRPr/>
            </a:pPr>
            <a:r>
              <a:rPr lang="en-US" b="1" dirty="0">
                <a:solidFill>
                  <a:srgbClr val="333399"/>
                </a:solidFill>
                <a:latin typeface="Tahoma" pitchFamily="34" charset="0"/>
              </a:rPr>
              <a:t>Your learning from this incident..</a:t>
            </a:r>
          </a:p>
          <a:p>
            <a:pPr marL="114300" indent="-114300" algn="just">
              <a:defRPr/>
            </a:pPr>
            <a:endParaRPr lang="en-US" sz="700" dirty="0">
              <a:solidFill>
                <a:srgbClr val="000000"/>
              </a:solidFill>
              <a:latin typeface="Arial" charset="0"/>
            </a:endParaRPr>
          </a:p>
          <a:p>
            <a:pPr marL="114300" indent="-114300">
              <a:defRPr/>
            </a:pPr>
            <a:endParaRPr lang="en-US" sz="1100" dirty="0">
              <a:solidFill>
                <a:schemeClr val="accent2"/>
              </a:solidFill>
              <a:latin typeface="Arial" charset="0"/>
              <a:cs typeface="Tahoma" pitchFamily="34" charset="0"/>
            </a:endParaRPr>
          </a:p>
          <a:p>
            <a:pPr marL="171450" indent="-171450">
              <a:buFont typeface="Arial" panose="020B0604020202020204" pitchFamily="34" charset="0"/>
              <a:buChar char="•"/>
              <a:defRPr/>
            </a:pPr>
            <a:r>
              <a:rPr lang="en-US" dirty="0">
                <a:cs typeface="Arial" pitchFamily="34" charset="0"/>
              </a:rPr>
              <a:t>Always ensue only competent person shall operate lifting equipment.</a:t>
            </a:r>
          </a:p>
          <a:p>
            <a:pPr marL="171450" indent="-171450">
              <a:buFont typeface="Arial" panose="020B0604020202020204" pitchFamily="34" charset="0"/>
              <a:buChar char="•"/>
              <a:defRPr/>
            </a:pPr>
            <a:r>
              <a:rPr lang="en-US" dirty="0">
                <a:cs typeface="Arial" pitchFamily="34" charset="0"/>
              </a:rPr>
              <a:t>Always ensure to follow the right lifting procedure.</a:t>
            </a:r>
          </a:p>
          <a:p>
            <a:pPr marL="171450" indent="-171450">
              <a:buFont typeface="Arial" panose="020B0604020202020204" pitchFamily="34" charset="0"/>
              <a:buChar char="•"/>
              <a:defRPr/>
            </a:pPr>
            <a:r>
              <a:rPr lang="en-US" dirty="0">
                <a:cs typeface="Arial" pitchFamily="34" charset="0"/>
              </a:rPr>
              <a:t>Never work without proper supervision.</a:t>
            </a:r>
          </a:p>
          <a:p>
            <a:pPr marL="171450" indent="-171450">
              <a:buFont typeface="Arial" panose="020B0604020202020204" pitchFamily="34" charset="0"/>
              <a:buChar char="•"/>
              <a:defRPr/>
            </a:pPr>
            <a:r>
              <a:rPr lang="en-US" dirty="0">
                <a:cs typeface="Arial" pitchFamily="34" charset="0"/>
              </a:rPr>
              <a:t>Always ensure to carryout risk assessment before start any </a:t>
            </a:r>
            <a:r>
              <a:rPr lang="en-US" dirty="0" smtClean="0">
                <a:cs typeface="Arial" pitchFamily="34" charset="0"/>
              </a:rPr>
              <a:t>task.</a:t>
            </a:r>
            <a:endParaRPr lang="en-US" dirty="0">
              <a:cs typeface="Arial"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7931" y="923653"/>
            <a:ext cx="4141124" cy="2304009"/>
          </a:xfrm>
          <a:prstGeom prst="rect">
            <a:avLst/>
          </a:prstGeom>
        </p:spPr>
      </p:pic>
      <p:grpSp>
        <p:nvGrpSpPr>
          <p:cNvPr id="17" name="Group 16"/>
          <p:cNvGrpSpPr>
            <a:grpSpLocks/>
          </p:cNvGrpSpPr>
          <p:nvPr/>
        </p:nvGrpSpPr>
        <p:grpSpPr bwMode="auto">
          <a:xfrm>
            <a:off x="10651693" y="2575865"/>
            <a:ext cx="487362" cy="544513"/>
            <a:chOff x="3504" y="544"/>
            <a:chExt cx="2287" cy="1855"/>
          </a:xfrm>
        </p:grpSpPr>
        <p:sp>
          <p:nvSpPr>
            <p:cNvPr id="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9"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grpSp>
      <p:sp>
        <p:nvSpPr>
          <p:cNvPr id="21" name="TextBox 16"/>
          <p:cNvSpPr txBox="1">
            <a:spLocks noChangeArrowheads="1"/>
          </p:cNvSpPr>
          <p:nvPr/>
        </p:nvSpPr>
        <p:spPr bwMode="auto">
          <a:xfrm>
            <a:off x="541977" y="5465410"/>
            <a:ext cx="4145015" cy="584775"/>
          </a:xfrm>
          <a:prstGeom prst="rect">
            <a:avLst/>
          </a:prstGeom>
          <a:solidFill>
            <a:srgbClr val="2710B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Ensure you have the correct training before operating any equipment.</a:t>
            </a:r>
          </a:p>
        </p:txBody>
      </p:sp>
      <p:sp>
        <p:nvSpPr>
          <p:cNvPr id="22" name="Freeform 132"/>
          <p:cNvSpPr>
            <a:spLocks/>
          </p:cNvSpPr>
          <p:nvPr/>
        </p:nvSpPr>
        <p:spPr bwMode="auto">
          <a:xfrm>
            <a:off x="10423093" y="506287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4" name="Rectangle 13"/>
          <p:cNvSpPr>
            <a:spLocks noChangeArrowheads="1"/>
          </p:cNvSpPr>
          <p:nvPr/>
        </p:nvSpPr>
        <p:spPr bwMode="auto">
          <a:xfrm>
            <a:off x="541977" y="6321961"/>
            <a:ext cx="6508406"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a:t>
            </a:r>
            <a:r>
              <a:rPr lang="en-US" sz="1400" b="1" dirty="0" smtClean="0"/>
              <a:t> </a:t>
            </a:r>
            <a:r>
              <a:rPr lang="en-US" sz="1600" b="1" dirty="0" smtClean="0"/>
              <a:t>Operations, Logistics, Workshops</a:t>
            </a:r>
            <a:endParaRPr lang="en-US" sz="1600" b="1" dirty="0" smtClean="0">
              <a:solidFill>
                <a:srgbClr val="0D38B3"/>
              </a:solidFill>
              <a:latin typeface="+mj-lt"/>
              <a:cs typeface="Calibri" pitchFamily="34" charset="0"/>
            </a:endParaRPr>
          </a:p>
        </p:txBody>
      </p:sp>
      <p:sp>
        <p:nvSpPr>
          <p:cNvPr id="5" name="Oval 4"/>
          <p:cNvSpPr/>
          <p:nvPr/>
        </p:nvSpPr>
        <p:spPr>
          <a:xfrm rot="1655914">
            <a:off x="8801041" y="1193555"/>
            <a:ext cx="577694" cy="1323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15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631895" y="1345847"/>
            <a:ext cx="8351838" cy="3600986"/>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smtClean="0">
                <a:solidFill>
                  <a:srgbClr val="0033CC"/>
                </a:solidFill>
                <a:latin typeface="+mj-lt"/>
                <a:sym typeface="Wingdings" pitchFamily="2" charset="2"/>
              </a:rPr>
              <a:t>Do </a:t>
            </a:r>
            <a:r>
              <a:rPr lang="en-US" dirty="0">
                <a:solidFill>
                  <a:srgbClr val="0033CC"/>
                </a:solidFill>
                <a:latin typeface="+mj-lt"/>
                <a:sym typeface="Wingdings" pitchFamily="2" charset="2"/>
              </a:rPr>
              <a:t>you ensure only authorized staff operate the equipment? </a:t>
            </a:r>
          </a:p>
          <a:p>
            <a:pPr marL="342900" indent="-342900">
              <a:buFont typeface="+mj-lt"/>
              <a:buAutoNum type="arabicPeriod"/>
              <a:defRPr/>
            </a:pPr>
            <a:r>
              <a:rPr lang="en-US" dirty="0" smtClean="0">
                <a:solidFill>
                  <a:srgbClr val="0033CC"/>
                </a:solidFill>
                <a:latin typeface="+mj-lt"/>
                <a:sym typeface="Wingdings" pitchFamily="2" charset="2"/>
              </a:rPr>
              <a:t>Do </a:t>
            </a:r>
            <a:r>
              <a:rPr lang="en-US" dirty="0">
                <a:solidFill>
                  <a:srgbClr val="0033CC"/>
                </a:solidFill>
                <a:latin typeface="+mj-lt"/>
                <a:sym typeface="Wingdings" pitchFamily="2" charset="2"/>
              </a:rPr>
              <a:t>you ensure you carryout effective Lifting audits to drive compliance to SP 2273? </a:t>
            </a:r>
          </a:p>
          <a:p>
            <a:pPr marL="342900" indent="-342900">
              <a:buFont typeface="+mj-lt"/>
              <a:buAutoNum type="arabicPeriod"/>
              <a:defRPr/>
            </a:pPr>
            <a:r>
              <a:rPr lang="en-US" dirty="0" smtClean="0">
                <a:solidFill>
                  <a:srgbClr val="0033CC"/>
                </a:solidFill>
                <a:latin typeface="+mj-lt"/>
                <a:sym typeface="Wingdings" pitchFamily="2" charset="2"/>
              </a:rPr>
              <a:t>Do </a:t>
            </a:r>
            <a:r>
              <a:rPr lang="en-US" dirty="0">
                <a:solidFill>
                  <a:srgbClr val="0033CC"/>
                </a:solidFill>
                <a:latin typeface="+mj-lt"/>
                <a:sym typeface="Wingdings" pitchFamily="2" charset="2"/>
              </a:rPr>
              <a:t>you ensure have a proper supervision for task at all times?</a:t>
            </a:r>
          </a:p>
          <a:p>
            <a:pPr marL="342900" indent="-342900">
              <a:buFont typeface="+mj-lt"/>
              <a:buAutoNum type="arabicPeriod"/>
              <a:defRPr/>
            </a:pPr>
            <a:endParaRPr lang="en-US" sz="1400" dirty="0">
              <a:solidFill>
                <a:schemeClr val="accent2"/>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631895" y="874713"/>
            <a:ext cx="5162550" cy="646331"/>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a:t>
            </a:r>
            <a:r>
              <a:rPr lang="en-GB" b="1" dirty="0" smtClean="0">
                <a:solidFill>
                  <a:srgbClr val="333399"/>
                </a:solidFill>
                <a:latin typeface="Tahoma" pitchFamily="34" charset="0"/>
              </a:rPr>
              <a:t>9.04.2020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HVL#08</a:t>
            </a:r>
          </a:p>
          <a:p>
            <a:pPr marL="114300" indent="-114300" algn="just">
              <a:defRPr/>
            </a:pPr>
            <a:r>
              <a:rPr lang="en-US" b="1" dirty="0" smtClean="0">
                <a:solidFill>
                  <a:srgbClr val="333399"/>
                </a:solidFill>
                <a:latin typeface="Tahoma" pitchFamily="34" charset="0"/>
              </a:rPr>
              <a:t> </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193349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92440</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39255-478E-4E3A-AE2F-5B6029F31AB3}"/>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189</TotalTime>
  <Words>453</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42</cp:revision>
  <dcterms:created xsi:type="dcterms:W3CDTF">2018-09-24T07:27:56Z</dcterms:created>
  <dcterms:modified xsi:type="dcterms:W3CDTF">2020-11-04T04:47:00Z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