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3" r:id="rId6"/>
    <p:sldId id="34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2619CD"/>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41132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14250">
              <a:defRPr/>
            </a:pP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88319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5502" y="670478"/>
            <a:ext cx="2081076" cy="2675544"/>
          </a:xfrm>
          <a:prstGeom prst="rect">
            <a:avLst/>
          </a:prstGeom>
        </p:spPr>
      </p:pic>
      <p:grpSp>
        <p:nvGrpSpPr>
          <p:cNvPr id="26633" name="Group 131"/>
          <p:cNvGrpSpPr>
            <a:grpSpLocks/>
          </p:cNvGrpSpPr>
          <p:nvPr/>
        </p:nvGrpSpPr>
        <p:grpSpPr bwMode="auto">
          <a:xfrm>
            <a:off x="11166218" y="2742138"/>
            <a:ext cx="241806" cy="508851"/>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9" name="TextBox 16"/>
          <p:cNvSpPr txBox="1">
            <a:spLocks noChangeArrowheads="1"/>
          </p:cNvSpPr>
          <p:nvPr/>
        </p:nvSpPr>
        <p:spPr bwMode="auto">
          <a:xfrm>
            <a:off x="498318" y="5620660"/>
            <a:ext cx="4790901" cy="338554"/>
          </a:xfrm>
          <a:prstGeom prst="rect">
            <a:avLst/>
          </a:prstGeom>
          <a:solidFill>
            <a:srgbClr val="3135D3"/>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Shortcuts will cut short safety</a:t>
            </a:r>
          </a:p>
        </p:txBody>
      </p:sp>
      <p:sp>
        <p:nvSpPr>
          <p:cNvPr id="9" name="Text Box 2"/>
          <p:cNvSpPr txBox="1">
            <a:spLocks noChangeArrowheads="1"/>
          </p:cNvSpPr>
          <p:nvPr/>
        </p:nvSpPr>
        <p:spPr bwMode="auto">
          <a:xfrm>
            <a:off x="518479" y="785293"/>
            <a:ext cx="8098447" cy="564770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a:t>
            </a:r>
            <a:r>
              <a:rPr lang="en-GB" b="1" dirty="0" smtClean="0">
                <a:solidFill>
                  <a:srgbClr val="333399"/>
                </a:solidFill>
                <a:latin typeface="Tahoma" pitchFamily="34" charset="0"/>
              </a:rPr>
              <a:t>13.04.2020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LTI#06, L Ankle </a:t>
            </a:r>
            <a:r>
              <a:rPr lang="en-US" b="1" dirty="0">
                <a:solidFill>
                  <a:srgbClr val="333399"/>
                </a:solidFill>
                <a:latin typeface="Tahoma" pitchFamily="34" charset="0"/>
              </a:rPr>
              <a:t>I</a:t>
            </a:r>
            <a:r>
              <a:rPr lang="en-US" b="1" dirty="0" smtClean="0">
                <a:solidFill>
                  <a:srgbClr val="333399"/>
                </a:solidFill>
                <a:latin typeface="Tahoma" pitchFamily="34" charset="0"/>
              </a:rPr>
              <a:t>njury</a:t>
            </a:r>
            <a:endParaRPr lang="en-US" b="1" dirty="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p>
          <a:p>
            <a:pPr marL="114300" indent="-114300" algn="just">
              <a:defRPr/>
            </a:pPr>
            <a:endParaRPr lang="en-US" sz="900" dirty="0">
              <a:solidFill>
                <a:srgbClr val="FF0000"/>
              </a:solidFill>
              <a:latin typeface="+mj-lt"/>
            </a:endParaRPr>
          </a:p>
          <a:p>
            <a:pPr algn="just"/>
            <a:r>
              <a:rPr lang="en-US" altLang="en-US" dirty="0"/>
              <a:t>An employee (Rigger) was taking rest inside a PDO permanent shed for well site instrumentation panel along with his two colleagues, during lunch break hours. After around 25 minutes into his rest period he decided to go for urinal without following the designated exit point and while walking he stepped along the edge of the concrete floor of the shed and twisted his left ankle causing fracture in heel bone.</a:t>
            </a:r>
            <a:endParaRPr lang="en-US" altLang="en-US" strike="sngStrike" dirty="0"/>
          </a:p>
          <a:p>
            <a:pPr eaLnBrk="1" hangingPunct="1">
              <a:defRPr/>
            </a:pPr>
            <a:endParaRPr lang="en-US" b="1" dirty="0">
              <a:solidFill>
                <a:srgbClr val="333399"/>
              </a:solidFill>
              <a:latin typeface="Tahoma" pitchFamily="34" charset="0"/>
            </a:endParaRPr>
          </a:p>
          <a:p>
            <a:pPr eaLnBrk="1" hangingPunct="1">
              <a:defRPr/>
            </a:pPr>
            <a:r>
              <a:rPr lang="en-US" b="1" dirty="0">
                <a:solidFill>
                  <a:srgbClr val="333399"/>
                </a:solidFill>
                <a:latin typeface="Tahoma" pitchFamily="34" charset="0"/>
              </a:rPr>
              <a:t>Your learning from this </a:t>
            </a:r>
            <a:r>
              <a:rPr lang="en-US" b="1" dirty="0" smtClean="0">
                <a:solidFill>
                  <a:srgbClr val="333399"/>
                </a:solidFill>
                <a:latin typeface="Tahoma" pitchFamily="34" charset="0"/>
              </a:rPr>
              <a:t>incident.. </a:t>
            </a:r>
            <a:endParaRPr lang="en-US" b="1" dirty="0">
              <a:solidFill>
                <a:srgbClr val="333399"/>
              </a:solidFill>
              <a:latin typeface="Tahoma" pitchFamily="34" charset="0"/>
            </a:endParaRPr>
          </a:p>
          <a:p>
            <a:pPr marL="114300" indent="-114300" algn="just">
              <a:defRPr/>
            </a:pPr>
            <a:endParaRPr lang="en-US" sz="500" dirty="0">
              <a:solidFill>
                <a:srgbClr val="000000"/>
              </a:solidFill>
              <a:latin typeface="Arial" charset="0"/>
            </a:endParaRPr>
          </a:p>
          <a:p>
            <a:pPr marL="285750" indent="-285750">
              <a:lnSpc>
                <a:spcPct val="150000"/>
              </a:lnSpc>
              <a:buFont typeface="Arial" panose="020B0604020202020204" pitchFamily="34" charset="0"/>
              <a:buChar char="•"/>
              <a:defRPr/>
            </a:pPr>
            <a:r>
              <a:rPr lang="en-US" dirty="0">
                <a:cs typeface="Tahoma" pitchFamily="34" charset="0"/>
              </a:rPr>
              <a:t>Always use designated access/egress provided and do not take shortcuts.</a:t>
            </a:r>
          </a:p>
          <a:p>
            <a:pPr marL="285750" indent="-285750">
              <a:lnSpc>
                <a:spcPct val="150000"/>
              </a:lnSpc>
              <a:buFont typeface="Arial" panose="020B0604020202020204" pitchFamily="34" charset="0"/>
              <a:buChar char="•"/>
              <a:defRPr/>
            </a:pPr>
            <a:r>
              <a:rPr lang="en-US" dirty="0">
                <a:cs typeface="Tahoma" pitchFamily="34" charset="0"/>
              </a:rPr>
              <a:t>Watch your steps and hazards around while walking.</a:t>
            </a:r>
            <a:endParaRPr lang="en-US" strike="sngStrike" dirty="0">
              <a:solidFill>
                <a:srgbClr val="FF0000"/>
              </a:solidFill>
              <a:cs typeface="Tahoma" pitchFamily="34" charset="0"/>
            </a:endParaRPr>
          </a:p>
          <a:p>
            <a:pPr marL="285750" indent="-285750">
              <a:lnSpc>
                <a:spcPct val="150000"/>
              </a:lnSpc>
              <a:buFont typeface="Arial" panose="020B0604020202020204" pitchFamily="34" charset="0"/>
              <a:buChar char="•"/>
              <a:defRPr/>
            </a:pPr>
            <a:r>
              <a:rPr lang="en-US" dirty="0">
                <a:cs typeface="Tahoma" pitchFamily="34" charset="0"/>
              </a:rPr>
              <a:t>Communicate and remind control measures such as designated access and egress of rest areas during </a:t>
            </a:r>
            <a:r>
              <a:rPr lang="en-US" dirty="0" smtClean="0">
                <a:cs typeface="Tahoma" pitchFamily="34" charset="0"/>
              </a:rPr>
              <a:t>TBT.</a:t>
            </a:r>
            <a:endParaRPr lang="en-US" dirty="0">
              <a:cs typeface="Tahoma" pitchFamily="34" charset="0"/>
            </a:endParaRPr>
          </a:p>
          <a:p>
            <a:pPr>
              <a:defRPr/>
            </a:pPr>
            <a:endParaRPr lang="en-US" sz="1200" dirty="0">
              <a:solidFill>
                <a:schemeClr val="accent2"/>
              </a:solidFill>
              <a:latin typeface="Arial" charset="0"/>
              <a:cs typeface="Tahoma" pitchFamily="34" charset="0"/>
            </a:endParaRPr>
          </a:p>
          <a:p>
            <a:pPr marL="285750" indent="-285750">
              <a:buFont typeface="Arial" panose="020B0604020202020204" pitchFamily="34" charset="0"/>
              <a:buChar char="•"/>
              <a:defRPr/>
            </a:pPr>
            <a:endParaRPr lang="en-US" sz="1400" dirty="0">
              <a:latin typeface="Calibri" panose="020F0502020204030204" pitchFamily="34" charset="0"/>
            </a:endParaRPr>
          </a:p>
          <a:p>
            <a:pPr marL="285750" indent="-285750">
              <a:buFont typeface="Arial" panose="020B0604020202020204" pitchFamily="34" charset="0"/>
              <a:buChar char="•"/>
              <a:defRPr/>
            </a:pPr>
            <a:endParaRPr lang="en-US" sz="1400" dirty="0">
              <a:latin typeface="Calibri" panose="020F0502020204030204" pitchFamily="34" charset="0"/>
            </a:endParaRPr>
          </a:p>
          <a:p>
            <a:pPr marL="285750" indent="-285750">
              <a:buFont typeface="Arial" panose="020B0604020202020204" pitchFamily="34" charset="0"/>
              <a:buChar char="•"/>
              <a:defRPr/>
            </a:pPr>
            <a:endParaRPr lang="en-US" sz="1400" dirty="0">
              <a:latin typeface="Calibri" panose="020F0502020204030204" pitchFamily="34" charset="0"/>
            </a:endParaRPr>
          </a:p>
        </p:txBody>
      </p:sp>
      <p:sp>
        <p:nvSpPr>
          <p:cNvPr id="4" name="Explosion 2 3"/>
          <p:cNvSpPr/>
          <p:nvPr/>
        </p:nvSpPr>
        <p:spPr bwMode="auto">
          <a:xfrm>
            <a:off x="10087299" y="2283564"/>
            <a:ext cx="468374" cy="569675"/>
          </a:xfrm>
          <a:prstGeom prst="irregularSeal2">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5502" y="3436754"/>
            <a:ext cx="2081076" cy="2452833"/>
          </a:xfrm>
          <a:prstGeom prst="rect">
            <a:avLst/>
          </a:prstGeom>
        </p:spPr>
      </p:pic>
      <p:sp>
        <p:nvSpPr>
          <p:cNvPr id="13" name="Freeform 132"/>
          <p:cNvSpPr>
            <a:spLocks/>
          </p:cNvSpPr>
          <p:nvPr/>
        </p:nvSpPr>
        <p:spPr bwMode="auto">
          <a:xfrm>
            <a:off x="10975704" y="5365356"/>
            <a:ext cx="419995" cy="43349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Text Box 12"/>
          <p:cNvSpPr txBox="1">
            <a:spLocks noChangeArrowheads="1"/>
          </p:cNvSpPr>
          <p:nvPr/>
        </p:nvSpPr>
        <p:spPr bwMode="auto">
          <a:xfrm>
            <a:off x="2548557" y="49092"/>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4" name="Rectangle 13"/>
          <p:cNvSpPr>
            <a:spLocks noChangeArrowheads="1"/>
          </p:cNvSpPr>
          <p:nvPr/>
        </p:nvSpPr>
        <p:spPr bwMode="auto">
          <a:xfrm>
            <a:off x="498318" y="6248327"/>
            <a:ext cx="650840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400" b="1" dirty="0"/>
              <a:t>Drilling, Operations, </a:t>
            </a:r>
            <a:r>
              <a:rPr lang="en-US" sz="1400" b="1" dirty="0" smtClean="0"/>
              <a:t>Logistics, Engineering </a:t>
            </a:r>
            <a:r>
              <a:rPr lang="en-US" sz="1400" b="1" dirty="0"/>
              <a:t>&amp; </a:t>
            </a:r>
            <a:r>
              <a:rPr lang="en-US" sz="1400" b="1" dirty="0" smtClean="0"/>
              <a:t>Construction</a:t>
            </a:r>
            <a:r>
              <a:rPr lang="en-US"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422618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6657" y="1439863"/>
            <a:ext cx="8351838" cy="4124206"/>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D38B3"/>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that your employees are reminded on the dangers of inattention to footings &amp; surrounding?</a:t>
            </a:r>
          </a:p>
          <a:p>
            <a:pPr marL="342900" indent="-342900">
              <a:buFont typeface="+mj-lt"/>
              <a:buAutoNum type="arabicPeriod"/>
              <a:defRPr/>
            </a:pPr>
            <a:r>
              <a:rPr lang="en-US" dirty="0">
                <a:solidFill>
                  <a:srgbClr val="0D38B3"/>
                </a:solidFill>
                <a:latin typeface="+mj-lt"/>
                <a:sym typeface="Wingdings" pitchFamily="2" charset="2"/>
              </a:rPr>
              <a:t>Do you ensure that the use of designated access/egress is discussed in TBT/TRIC?</a:t>
            </a:r>
          </a:p>
          <a:p>
            <a:pPr marL="342900" indent="-342900">
              <a:buFont typeface="+mj-lt"/>
              <a:buAutoNum type="arabicPeriod"/>
              <a:defRPr/>
            </a:pPr>
            <a:r>
              <a:rPr lang="en-US" dirty="0">
                <a:solidFill>
                  <a:srgbClr val="0D38B3"/>
                </a:solidFill>
                <a:latin typeface="+mj-lt"/>
                <a:sym typeface="Wingdings" pitchFamily="2" charset="2"/>
              </a:rPr>
              <a:t>Do you ensure all hazards and risks are identified and mitigated when circumstances change such as Covid 19? </a:t>
            </a:r>
          </a:p>
          <a:p>
            <a:pPr marL="342900" indent="-342900">
              <a:buFont typeface="+mj-lt"/>
              <a:buAutoNum type="arabicPeriod"/>
              <a:defRPr/>
            </a:pPr>
            <a:r>
              <a:rPr lang="en-US" dirty="0">
                <a:solidFill>
                  <a:srgbClr val="0D38B3"/>
                </a:solidFill>
                <a:latin typeface="+mj-lt"/>
                <a:sym typeface="Wingdings" pitchFamily="2" charset="2"/>
              </a:rPr>
              <a:t>Do you ensure that you have mitigation plans in place to control the changes due to summer working process? </a:t>
            </a:r>
            <a:endParaRPr lang="en-US" dirty="0" smtClean="0">
              <a:solidFill>
                <a:srgbClr val="0D38B3"/>
              </a:solidFill>
              <a:latin typeface="+mj-lt"/>
              <a:sym typeface="Wingdings" pitchFamily="2" charset="2"/>
            </a:endParaRPr>
          </a:p>
          <a:p>
            <a:pPr>
              <a:defRPr/>
            </a:pPr>
            <a:endParaRPr lang="en-US" dirty="0">
              <a:solidFill>
                <a:srgbClr val="0D38B3"/>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800" dirty="0">
              <a:solidFill>
                <a:srgbClr val="000000"/>
              </a:solidFill>
              <a:latin typeface="Arial" charset="0"/>
            </a:endParaRPr>
          </a:p>
        </p:txBody>
      </p:sp>
      <p:sp>
        <p:nvSpPr>
          <p:cNvPr id="27653" name="Rectangle 8"/>
          <p:cNvSpPr>
            <a:spLocks noChangeArrowheads="1"/>
          </p:cNvSpPr>
          <p:nvPr/>
        </p:nvSpPr>
        <p:spPr bwMode="auto">
          <a:xfrm>
            <a:off x="816291" y="1028738"/>
            <a:ext cx="6789038"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13.04.2020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LTI#06, L Ankle Injury </a:t>
            </a:r>
            <a:endParaRPr lang="en-US" b="1" dirty="0">
              <a:solidFill>
                <a:srgbClr val="333399"/>
              </a:solidFill>
              <a:latin typeface="Tahoma" pitchFamily="34" charset="0"/>
            </a:endParaRPr>
          </a:p>
        </p:txBody>
      </p:sp>
      <p:sp>
        <p:nvSpPr>
          <p:cNvPr id="5" name="Text Box 12"/>
          <p:cNvSpPr txBox="1">
            <a:spLocks noChangeArrowheads="1"/>
          </p:cNvSpPr>
          <p:nvPr/>
        </p:nvSpPr>
        <p:spPr bwMode="auto">
          <a:xfrm>
            <a:off x="2410881" y="27264"/>
            <a:ext cx="7007757" cy="646113"/>
          </a:xfrm>
          <a:prstGeom prst="rect">
            <a:avLst/>
          </a:prstGeom>
          <a:noFill/>
          <a:ln w="9525">
            <a:noFill/>
            <a:miter lim="800000"/>
            <a:headEnd/>
            <a:tailEnd/>
          </a:ln>
        </p:spPr>
        <p:txBody>
          <a:bodyPr wrap="square">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405629057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A0F0DCE5-B934-4ED0-B21A-C15B5404BBD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683</TotalTime>
  <Words>288</Words>
  <Application>Microsoft Office PowerPoint</Application>
  <PresentationFormat>Widescreen</PresentationFormat>
  <Paragraphs>34</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111</cp:revision>
  <dcterms:created xsi:type="dcterms:W3CDTF">2018-09-24T07:27:56Z</dcterms:created>
  <dcterms:modified xsi:type="dcterms:W3CDTF">2020-11-03T06:50:49Z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