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55" r:id="rId6"/>
    <p:sldId id="3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5D3"/>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00118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37167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A67A39-8C87-48E8-BE3B-C191C22B1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9599" y="3064943"/>
            <a:ext cx="2999189" cy="2216414"/>
          </a:xfrm>
          <a:prstGeom prst="rect">
            <a:avLst/>
          </a:prstGeom>
        </p:spPr>
      </p:pic>
      <p:pic>
        <p:nvPicPr>
          <p:cNvPr id="15" name="Picture 14">
            <a:extLst>
              <a:ext uri="{FF2B5EF4-FFF2-40B4-BE49-F238E27FC236}">
                <a16:creationId xmlns:a16="http://schemas.microsoft.com/office/drawing/2014/main" id="{833E7034-BD02-46FC-A9F8-D018CD819D07}"/>
              </a:ext>
            </a:extLst>
          </p:cNvPr>
          <p:cNvPicPr>
            <a:picLocks noChangeAspect="1"/>
          </p:cNvPicPr>
          <p:nvPr/>
        </p:nvPicPr>
        <p:blipFill>
          <a:blip r:embed="rId4"/>
          <a:stretch>
            <a:fillRect/>
          </a:stretch>
        </p:blipFill>
        <p:spPr>
          <a:xfrm>
            <a:off x="10083436" y="4880210"/>
            <a:ext cx="1077828" cy="387038"/>
          </a:xfrm>
          <a:prstGeom prst="rect">
            <a:avLst/>
          </a:prstGeom>
        </p:spPr>
      </p:pic>
      <p:pic>
        <p:nvPicPr>
          <p:cNvPr id="11" name="Picture 10">
            <a:extLst>
              <a:ext uri="{FF2B5EF4-FFF2-40B4-BE49-F238E27FC236}">
                <a16:creationId xmlns:a16="http://schemas.microsoft.com/office/drawing/2014/main" id="{0BF1A581-D62B-4554-A48F-8720E1F7E6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69600" y="646114"/>
            <a:ext cx="2973264" cy="2075892"/>
          </a:xfrm>
          <a:prstGeom prst="rect">
            <a:avLst/>
          </a:prstGeom>
        </p:spPr>
      </p:pic>
      <p:sp>
        <p:nvSpPr>
          <p:cNvPr id="14339" name="Text Box 2"/>
          <p:cNvSpPr txBox="1">
            <a:spLocks noChangeArrowheads="1"/>
          </p:cNvSpPr>
          <p:nvPr/>
        </p:nvSpPr>
        <p:spPr bwMode="auto">
          <a:xfrm>
            <a:off x="473780" y="646114"/>
            <a:ext cx="8511904" cy="5363007"/>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 17.05.2020</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LTI#10, Finger Injury </a:t>
            </a:r>
            <a:endParaRPr lang="en-US" b="1"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What </a:t>
            </a:r>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happened?</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dirty="0" smtClean="0">
                <a:cs typeface="Arial" charset="0"/>
              </a:rPr>
              <a:t>On </a:t>
            </a:r>
            <a:r>
              <a:rPr lang="en-GB" dirty="0">
                <a:cs typeface="Arial" charset="0"/>
              </a:rPr>
              <a:t>17/05/2020 around 11:00 AM, Drill Water Site North (DWSN) Hose Deployment Unit (HDU) crew were performing drill water hose retrieval activity approximately 200 m outside Burhan West 42 location </a:t>
            </a:r>
            <a:r>
              <a:rPr lang="en-GB" dirty="0">
                <a:ea typeface="Calibri" panose="020F0502020204030204" pitchFamily="34" charset="0"/>
                <a:cs typeface="Calibri" panose="020F0502020204030204" pitchFamily="34" charset="0"/>
              </a:rPr>
              <a:t>in the Qarn Alam area.</a:t>
            </a:r>
            <a:r>
              <a:rPr lang="en-GB" dirty="0">
                <a:cs typeface="Arial" charset="0"/>
              </a:rPr>
              <a:t> </a:t>
            </a:r>
            <a:r>
              <a:rPr lang="en-GB" dirty="0" smtClean="0">
                <a:cs typeface="Arial" charset="0"/>
              </a:rPr>
              <a:t>While </a:t>
            </a:r>
            <a:r>
              <a:rPr lang="en-GB" dirty="0">
                <a:cs typeface="Arial" charset="0"/>
              </a:rPr>
              <a:t>the HIAB truck operator was hoisting and moving the hose reel lifter attached to the loader crane, it got stuck in the handrails of the HIAB truck. The</a:t>
            </a:r>
            <a:r>
              <a:rPr lang="en-GB" dirty="0">
                <a:solidFill>
                  <a:srgbClr val="000000"/>
                </a:solidFill>
              </a:rPr>
              <a:t> Assistant Technician who was standing on the trailer parked adjacent to the HIAB truck was trying to free the stuck hose reel lifter and in the process got his right hand index finger crushed between the hose reel lifter plate and the handrails of the HIAB truck.</a:t>
            </a:r>
          </a:p>
          <a:p>
            <a:pPr eaLnBrk="1" hangingPunct="1">
              <a:defRPr/>
            </a:pPr>
            <a:endParaRPr lang="en-GB" sz="1050" dirty="0">
              <a:solidFill>
                <a:srgbClr val="000000"/>
              </a:solidFill>
              <a:latin typeface="+mj-lt"/>
            </a:endParaRPr>
          </a:p>
          <a:p>
            <a:pPr marL="114300" indent="-114300" algn="just">
              <a:defRPr/>
            </a:pPr>
            <a:r>
              <a:rPr lang="en-US" sz="1600" b="1" dirty="0">
                <a:solidFill>
                  <a:srgbClr val="333399"/>
                </a:solidFill>
                <a:latin typeface="Tahoma" panose="020B0604030504040204" pitchFamily="34" charset="0"/>
                <a:ea typeface="Tahoma" panose="020B0604030504040204" pitchFamily="34" charset="0"/>
                <a:cs typeface="Tahoma" panose="020B0604030504040204" pitchFamily="34" charset="0"/>
              </a:rPr>
              <a:t>Your learning from this </a:t>
            </a:r>
            <a:r>
              <a:rPr lang="en-US" sz="16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incident..</a:t>
            </a:r>
            <a:endParaRPr lang="en-US" sz="1600" b="1"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sz="600" dirty="0">
              <a:solidFill>
                <a:srgbClr val="000000"/>
              </a:solidFill>
              <a:latin typeface="+mj-lt"/>
            </a:endParaRPr>
          </a:p>
          <a:p>
            <a:pPr marL="117475" indent="-117475">
              <a:buFont typeface="Arial" panose="020B0604020202020204" pitchFamily="34" charset="0"/>
              <a:buChar char="•"/>
              <a:defRPr/>
            </a:pPr>
            <a:r>
              <a:rPr lang="en-US" sz="1600" dirty="0">
                <a:solidFill>
                  <a:srgbClr val="000000"/>
                </a:solidFill>
              </a:rPr>
              <a:t>Always ensure Supervisors, supervise the </a:t>
            </a:r>
            <a:r>
              <a:rPr lang="en-US" sz="1600" dirty="0" smtClean="0">
                <a:solidFill>
                  <a:srgbClr val="000000"/>
                </a:solidFill>
              </a:rPr>
              <a:t>job.</a:t>
            </a:r>
            <a:endParaRPr lang="en-US" sz="1600" dirty="0">
              <a:solidFill>
                <a:srgbClr val="000000"/>
              </a:solidFill>
            </a:endParaRPr>
          </a:p>
          <a:p>
            <a:pPr marL="117475" indent="-117475">
              <a:buFont typeface="Arial" panose="020B0604020202020204" pitchFamily="34" charset="0"/>
              <a:buChar char="•"/>
              <a:defRPr/>
            </a:pPr>
            <a:r>
              <a:rPr lang="en-US" sz="1600" dirty="0">
                <a:solidFill>
                  <a:srgbClr val="000000"/>
                </a:solidFill>
              </a:rPr>
              <a:t>Always, Identify and Communicate all hazards, their Risks &amp; consequences prior to start work. Remind Stop Work </a:t>
            </a:r>
            <a:r>
              <a:rPr lang="en-US" sz="1600" dirty="0" smtClean="0">
                <a:solidFill>
                  <a:srgbClr val="000000"/>
                </a:solidFill>
              </a:rPr>
              <a:t>Authority.  </a:t>
            </a:r>
            <a:endParaRPr lang="en-US" sz="1600" dirty="0">
              <a:solidFill>
                <a:srgbClr val="000000"/>
              </a:solidFill>
            </a:endParaRPr>
          </a:p>
          <a:p>
            <a:pPr marL="117475" indent="-117475">
              <a:buFont typeface="Arial" panose="020B0604020202020204" pitchFamily="34" charset="0"/>
              <a:buChar char="•"/>
              <a:defRPr/>
            </a:pPr>
            <a:r>
              <a:rPr lang="en-US" sz="1600" dirty="0">
                <a:solidFill>
                  <a:srgbClr val="000000"/>
                </a:solidFill>
              </a:rPr>
              <a:t>NEVER operate the controls and hoist the load until all personnel are at a safe </a:t>
            </a:r>
            <a:r>
              <a:rPr lang="en-US" sz="1600" dirty="0" smtClean="0">
                <a:solidFill>
                  <a:srgbClr val="000000"/>
                </a:solidFill>
              </a:rPr>
              <a:t>distance.</a:t>
            </a:r>
            <a:endParaRPr lang="en-US" sz="1600" dirty="0">
              <a:solidFill>
                <a:srgbClr val="000000"/>
              </a:solidFill>
            </a:endParaRPr>
          </a:p>
          <a:p>
            <a:pPr marL="117475" indent="-117475">
              <a:buFont typeface="Arial" panose="020B0604020202020204" pitchFamily="34" charset="0"/>
              <a:buChar char="•"/>
              <a:defRPr/>
            </a:pPr>
            <a:r>
              <a:rPr lang="en-US" sz="1600" dirty="0">
                <a:solidFill>
                  <a:srgbClr val="000000"/>
                </a:solidFill>
              </a:rPr>
              <a:t>Always INTERVENE, stop and correct unsafe acts and </a:t>
            </a:r>
            <a:r>
              <a:rPr lang="en-US" sz="1600" dirty="0" smtClean="0">
                <a:solidFill>
                  <a:srgbClr val="000000"/>
                </a:solidFill>
              </a:rPr>
              <a:t>conditions.</a:t>
            </a:r>
            <a:endParaRPr lang="en-US" sz="1600" dirty="0">
              <a:solidFill>
                <a:srgbClr val="000000"/>
              </a:solidFill>
            </a:endParaRPr>
          </a:p>
          <a:p>
            <a:pPr marL="117475" indent="-117475">
              <a:buFont typeface="Arial" panose="020B0604020202020204" pitchFamily="34" charset="0"/>
              <a:buChar char="•"/>
              <a:defRPr/>
            </a:pPr>
            <a:r>
              <a:rPr lang="en-US" sz="1600" dirty="0">
                <a:solidFill>
                  <a:srgbClr val="000000"/>
                </a:solidFill>
              </a:rPr>
              <a:t>Always ensure Hands –off methods are used to maneuver and manage hoisted loads or </a:t>
            </a:r>
            <a:r>
              <a:rPr lang="en-US" sz="1600" dirty="0" smtClean="0">
                <a:solidFill>
                  <a:srgbClr val="000000"/>
                </a:solidFill>
              </a:rPr>
              <a:t>accessories.</a:t>
            </a:r>
            <a:endParaRPr lang="en-US" sz="1600" dirty="0">
              <a:solidFill>
                <a:srgbClr val="000000"/>
              </a:solidFill>
            </a:endParaRPr>
          </a:p>
          <a:p>
            <a:pPr marL="117475" indent="-117475">
              <a:buFont typeface="Arial" panose="020B0604020202020204" pitchFamily="34" charset="0"/>
              <a:buChar char="•"/>
              <a:defRPr/>
            </a:pPr>
            <a:r>
              <a:rPr lang="en-US" sz="1600" dirty="0">
                <a:solidFill>
                  <a:srgbClr val="000000"/>
                </a:solidFill>
              </a:rPr>
              <a:t>Always ensure impact gloves are provided &amp; used for activities with risk of pinch </a:t>
            </a:r>
            <a:r>
              <a:rPr lang="en-US" sz="1600" dirty="0" smtClean="0">
                <a:solidFill>
                  <a:srgbClr val="000000"/>
                </a:solidFill>
              </a:rPr>
              <a:t>points.</a:t>
            </a:r>
            <a:endParaRPr lang="en-US" sz="1600" dirty="0">
              <a:solidFill>
                <a:srgbClr val="000000"/>
              </a:solidFill>
            </a:endParaRPr>
          </a:p>
        </p:txBody>
      </p:sp>
      <p:sp>
        <p:nvSpPr>
          <p:cNvPr id="26627" name="Text Box 5"/>
          <p:cNvSpPr txBox="1">
            <a:spLocks noChangeArrowheads="1"/>
          </p:cNvSpPr>
          <p:nvPr/>
        </p:nvSpPr>
        <p:spPr bwMode="auto">
          <a:xfrm>
            <a:off x="7415700" y="1219201"/>
            <a:ext cx="1623525" cy="1006475"/>
          </a:xfrm>
          <a:prstGeom prst="rect">
            <a:avLst/>
          </a:prstGeom>
          <a:noFill/>
          <a:ln w="9525">
            <a:noFill/>
            <a:miter lim="800000"/>
            <a:headEnd/>
            <a:tailEnd/>
          </a:ln>
        </p:spPr>
        <p:txBody>
          <a:bodyPr wrap="square">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69030" y="6009121"/>
            <a:ext cx="4835237" cy="307777"/>
          </a:xfrm>
          <a:prstGeom prst="rect">
            <a:avLst/>
          </a:prstGeom>
          <a:solidFill>
            <a:srgbClr val="3135D3"/>
          </a:solidFill>
          <a:ln w="9525">
            <a:noFill/>
            <a:miter lim="800000"/>
            <a:headEnd/>
            <a:tailEnd/>
          </a:ln>
        </p:spPr>
        <p:txBody>
          <a:bodyPr wrap="square">
            <a:spAutoFit/>
          </a:bodyPr>
          <a:lstStyle/>
          <a:p>
            <a:pPr eaLnBrk="1" hangingPunct="1"/>
            <a:r>
              <a:rPr lang="en-US" sz="1400" b="1" dirty="0">
                <a:solidFill>
                  <a:srgbClr val="FFFF00"/>
                </a:solidFill>
                <a:latin typeface="Tahoma" pitchFamily="34" charset="0"/>
              </a:rPr>
              <a:t>Always keep Hands &amp; Fingers away from line of fire</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26633" name="Group 131"/>
          <p:cNvGrpSpPr>
            <a:grpSpLocks/>
          </p:cNvGrpSpPr>
          <p:nvPr/>
        </p:nvGrpSpPr>
        <p:grpSpPr bwMode="auto">
          <a:xfrm>
            <a:off x="11648549" y="675611"/>
            <a:ext cx="256664" cy="498529"/>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6634" name="Freeform 132"/>
          <p:cNvSpPr>
            <a:spLocks/>
          </p:cNvSpPr>
          <p:nvPr/>
        </p:nvSpPr>
        <p:spPr bwMode="auto">
          <a:xfrm>
            <a:off x="9163050" y="3113816"/>
            <a:ext cx="432470" cy="25430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2" name="Explosion: 14 Points 11">
            <a:extLst>
              <a:ext uri="{FF2B5EF4-FFF2-40B4-BE49-F238E27FC236}">
                <a16:creationId xmlns:a16="http://schemas.microsoft.com/office/drawing/2014/main" id="{2064B3FC-8D98-4FEA-91C7-603E3695C1E2}"/>
              </a:ext>
            </a:extLst>
          </p:cNvPr>
          <p:cNvSpPr/>
          <p:nvPr/>
        </p:nvSpPr>
        <p:spPr>
          <a:xfrm>
            <a:off x="9791294" y="2211132"/>
            <a:ext cx="292142" cy="485439"/>
          </a:xfrm>
          <a:prstGeom prst="irregularSeal2">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p:cNvSpPr>
            <a:spLocks noChangeArrowheads="1"/>
          </p:cNvSpPr>
          <p:nvPr/>
        </p:nvSpPr>
        <p:spPr bwMode="auto">
          <a:xfrm>
            <a:off x="473780" y="6403056"/>
            <a:ext cx="750817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2000" b="1" dirty="0" smtClean="0">
                <a:solidFill>
                  <a:srgbClr val="0D38B3"/>
                </a:solidFill>
                <a:latin typeface="+mj-lt"/>
                <a:cs typeface="Calibri" pitchFamily="34" charset="0"/>
              </a:rPr>
              <a:t> </a:t>
            </a:r>
            <a:endParaRPr lang="en-US"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99945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898686" y="1159649"/>
            <a:ext cx="10192520" cy="5170646"/>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000" i="1" dirty="0">
              <a:solidFill>
                <a:srgbClr val="0D38B3"/>
              </a:solidFill>
              <a:latin typeface="+mj-lt"/>
              <a:sym typeface="Wingdings" pitchFamily="2" charset="2"/>
            </a:endParaRPr>
          </a:p>
          <a:p>
            <a:endParaRPr lang="en-US" sz="1400" dirty="0">
              <a:solidFill>
                <a:srgbClr val="0D38B3"/>
              </a:solidFill>
              <a:latin typeface="+mj-lt"/>
            </a:endParaRPr>
          </a:p>
          <a:p>
            <a:pPr marL="342900" indent="-342900">
              <a:buFont typeface="Arial" charset="0"/>
              <a:buAutoNum type="arabicPeriod"/>
            </a:pPr>
            <a:r>
              <a:rPr lang="en-US" dirty="0">
                <a:solidFill>
                  <a:srgbClr val="0D38B3"/>
                </a:solidFill>
                <a:latin typeface="+mj-lt"/>
              </a:rPr>
              <a:t>Do you ensure that Hands-off tools are identified and provided for use at all your work sites?</a:t>
            </a:r>
          </a:p>
          <a:p>
            <a:pPr marL="342900" indent="-342900">
              <a:buFont typeface="Arial" charset="0"/>
              <a:buAutoNum type="arabicPeriod"/>
            </a:pPr>
            <a:r>
              <a:rPr lang="en-US" dirty="0">
                <a:solidFill>
                  <a:srgbClr val="0D38B3"/>
                </a:solidFill>
                <a:latin typeface="+mj-lt"/>
              </a:rPr>
              <a:t>Do you ensure that your staff use hands-off methods?</a:t>
            </a:r>
          </a:p>
          <a:p>
            <a:pPr marL="342900" indent="-342900">
              <a:buFont typeface="Arial" charset="0"/>
              <a:buAutoNum type="arabicPeriod"/>
            </a:pPr>
            <a:r>
              <a:rPr lang="en-US" dirty="0">
                <a:solidFill>
                  <a:srgbClr val="0D38B3"/>
                </a:solidFill>
                <a:latin typeface="+mj-lt"/>
              </a:rPr>
              <a:t>Do you ensure your supervisors and crew identify all hazards before starting a task?</a:t>
            </a:r>
          </a:p>
          <a:p>
            <a:pPr marL="342900" indent="-342900">
              <a:buFont typeface="Arial" charset="0"/>
              <a:buAutoNum type="arabicPeriod"/>
            </a:pPr>
            <a:r>
              <a:rPr lang="en-US" dirty="0">
                <a:solidFill>
                  <a:srgbClr val="0D38B3"/>
                </a:solidFill>
                <a:latin typeface="+mj-lt"/>
              </a:rPr>
              <a:t>Do you ensure your supervisors effectively communicate the hazards and risk before the task?</a:t>
            </a:r>
          </a:p>
          <a:p>
            <a:pPr marL="342900" indent="-342900">
              <a:buFont typeface="Arial" charset="0"/>
              <a:buAutoNum type="arabicPeriod"/>
            </a:pPr>
            <a:r>
              <a:rPr lang="en-US" dirty="0">
                <a:solidFill>
                  <a:srgbClr val="0D38B3"/>
                </a:solidFill>
                <a:latin typeface="+mj-lt"/>
              </a:rPr>
              <a:t>Do you ensure that all learnings from incidents (LFIs) are reviewed for relevance and appropriate actions raised and tracked for closure?</a:t>
            </a:r>
          </a:p>
          <a:p>
            <a:pPr marL="342900" indent="-342900">
              <a:buFont typeface="Arial" charset="0"/>
              <a:buAutoNum type="arabicPeriod"/>
            </a:pPr>
            <a:r>
              <a:rPr lang="en-US" dirty="0">
                <a:solidFill>
                  <a:srgbClr val="0D38B3"/>
                </a:solidFill>
                <a:latin typeface="+mj-lt"/>
              </a:rPr>
              <a:t>Do you ensure that L 2 &amp; L 3 assurance audits verify for closure of actions from LFIs?</a:t>
            </a:r>
          </a:p>
          <a:p>
            <a:pPr marL="342900" indent="-342900">
              <a:buFont typeface="Arial" charset="0"/>
              <a:buAutoNum type="arabicPeriod"/>
            </a:pPr>
            <a:r>
              <a:rPr lang="en-US" dirty="0">
                <a:solidFill>
                  <a:srgbClr val="0D38B3"/>
                </a:solidFill>
                <a:latin typeface="+mj-lt"/>
              </a:rPr>
              <a:t>Do you ensure that relevant procedures, HEMP, SOPs &amp; JSAs are reviewed and updated from Learnings from incidents?</a:t>
            </a:r>
          </a:p>
          <a:p>
            <a:pPr marL="342900" indent="-342900">
              <a:buFont typeface="Arial" charset="0"/>
              <a:buAutoNum type="arabicPeriod"/>
            </a:pPr>
            <a:r>
              <a:rPr lang="en-US" dirty="0">
                <a:solidFill>
                  <a:srgbClr val="0D38B3"/>
                </a:solidFill>
                <a:latin typeface="+mj-lt"/>
              </a:rPr>
              <a:t>Do you always ensure to review and update Procedures, SOP’s and JSA continually through TRIC review?</a:t>
            </a:r>
          </a:p>
          <a:p>
            <a:pPr marL="342900" indent="-342900">
              <a:defRPr/>
            </a:pPr>
            <a:endParaRPr lang="en-US" sz="1000" i="1" dirty="0">
              <a:solidFill>
                <a:srgbClr val="0D38B3"/>
              </a:solidFill>
              <a:latin typeface="+mj-lt"/>
              <a:sym typeface="Wingdings" pitchFamily="2" charset="2"/>
            </a:endParaRPr>
          </a:p>
          <a:p>
            <a:pPr marL="342900" indent="-342900">
              <a:defRPr/>
            </a:pPr>
            <a:endParaRPr lang="en-US" sz="1000" i="1" dirty="0">
              <a:solidFill>
                <a:srgbClr val="0D38B3"/>
              </a:solidFill>
              <a:latin typeface="+mj-lt"/>
              <a:sym typeface="Wingdings" pitchFamily="2" charset="2"/>
            </a:endParaRPr>
          </a:p>
          <a:p>
            <a:pPr marL="342900" indent="-342900">
              <a:defRPr/>
            </a:pPr>
            <a:endParaRPr lang="en-US" sz="1000" i="1" dirty="0">
              <a:solidFill>
                <a:srgbClr val="0D38B3"/>
              </a:solidFill>
              <a:latin typeface="+mj-lt"/>
              <a:sym typeface="Wingdings" pitchFamily="2" charset="2"/>
            </a:endParaRPr>
          </a:p>
          <a:p>
            <a:pPr marL="342900" indent="-342900">
              <a:defRPr/>
            </a:pPr>
            <a:r>
              <a:rPr lang="en-US" sz="1000" i="1" dirty="0">
                <a:solidFill>
                  <a:srgbClr val="0D38B3"/>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898686" y="802332"/>
            <a:ext cx="6873998"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 17.05.2020</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Incident title: LTI#10, Finger Injury </a:t>
            </a:r>
          </a:p>
        </p:txBody>
      </p:sp>
    </p:spTree>
    <p:extLst>
      <p:ext uri="{BB962C8B-B14F-4D97-AF65-F5344CB8AC3E}">
        <p14:creationId xmlns:p14="http://schemas.microsoft.com/office/powerpoint/2010/main" val="99069125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92445</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AD9A74-15AB-42E6-B9BC-01C143D7D52F}"/>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713</TotalTime>
  <Words>666</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114</cp:revision>
  <dcterms:created xsi:type="dcterms:W3CDTF">2018-09-24T07:27:56Z</dcterms:created>
  <dcterms:modified xsi:type="dcterms:W3CDTF">2020-11-03T06:59:56Z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