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9" r:id="rId6"/>
    <p:sldId id="35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76794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81633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81418" y="873795"/>
            <a:ext cx="7629131" cy="4570482"/>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03.07.2020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LTI#14,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R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Thigh Injury</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GB" sz="1200" b="1" dirty="0" smtClean="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a:t>
            </a:r>
            <a:endParaRPr lang="en-US" b="1" dirty="0">
              <a:latin typeface="Tahoma" panose="020B0604030504040204" pitchFamily="34" charset="0"/>
              <a:ea typeface="Tahoma" panose="020B0604030504040204" pitchFamily="34" charset="0"/>
              <a:cs typeface="Tahoma" panose="020B0604030504040204" pitchFamily="34" charset="0"/>
            </a:endParaRPr>
          </a:p>
          <a:p>
            <a:pPr algn="just"/>
            <a:r>
              <a:rPr lang="en-US" dirty="0">
                <a:cs typeface="Arial" charset="0"/>
              </a:rPr>
              <a:t>At approximately 11</a:t>
            </a:r>
            <a:r>
              <a:rPr lang="en-US" dirty="0"/>
              <a:t>:30 </a:t>
            </a:r>
            <a:r>
              <a:rPr lang="en-US" dirty="0" smtClean="0"/>
              <a:t>hrs </a:t>
            </a:r>
            <a:r>
              <a:rPr lang="en-US" dirty="0"/>
              <a:t>on 03</a:t>
            </a:r>
            <a:r>
              <a:rPr lang="en-US" baseline="30000" dirty="0"/>
              <a:t>rd</a:t>
            </a:r>
            <a:r>
              <a:rPr lang="en-US" dirty="0"/>
              <a:t> July 2020, While removing the manual tong dies using the die drive tool, one of the dies was stuck and the floor man used chisel with chisel holder to hammer the dies. While hammering, a small fragment from the die broke off and hit the floor man on his right thigh causing cut injury. </a:t>
            </a:r>
            <a:endParaRPr lang="en-US" dirty="0">
              <a:solidFill>
                <a:srgbClr val="000000"/>
              </a:solidFill>
            </a:endParaRP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171450" indent="-171450">
              <a:buFont typeface="Arial" pitchFamily="34" charset="0"/>
              <a:buChar char="•"/>
            </a:pPr>
            <a:r>
              <a:rPr lang="en-US" sz="1600" dirty="0"/>
              <a:t>Always ensure that the dies that cannot be removed with die drive tool shall be taken to the workshop.</a:t>
            </a:r>
          </a:p>
          <a:p>
            <a:pPr marL="171450" indent="-171450">
              <a:buFont typeface="Arial" pitchFamily="34" charset="0"/>
              <a:buChar char="•"/>
            </a:pPr>
            <a:r>
              <a:rPr lang="en-US" sz="1600" dirty="0"/>
              <a:t>Always ensure not to use chisel and hammer for removing dies.</a:t>
            </a:r>
          </a:p>
          <a:p>
            <a:pPr marL="171450" indent="-171450">
              <a:buFont typeface="Arial" pitchFamily="34" charset="0"/>
              <a:buChar char="•"/>
            </a:pPr>
            <a:r>
              <a:rPr lang="en-US" sz="1600" dirty="0"/>
              <a:t>Always ensure that the body parts are not in the line of fire whilst hammering.</a:t>
            </a:r>
          </a:p>
          <a:p>
            <a:pPr marL="171450" indent="-171450">
              <a:buFont typeface="Arial" pitchFamily="34" charset="0"/>
              <a:buChar char="•"/>
            </a:pPr>
            <a:r>
              <a:rPr lang="en-US" sz="1600" dirty="0"/>
              <a:t>Always ensure SOP is correctly followed and no deviations. </a:t>
            </a:r>
          </a:p>
          <a:p>
            <a:pPr marL="171450" indent="-171450">
              <a:buFont typeface="Arial" pitchFamily="34" charset="0"/>
              <a:buChar char="•"/>
            </a:pPr>
            <a:r>
              <a:rPr lang="en-US" sz="1600" dirty="0">
                <a:solidFill>
                  <a:schemeClr val="tx2"/>
                </a:solidFill>
              </a:rPr>
              <a:t>Always intervene and correct the work method if deviation from the SOP is observed.</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708528" y="5664671"/>
            <a:ext cx="5562891" cy="338554"/>
          </a:xfrm>
          <a:prstGeom prst="rect">
            <a:avLst/>
          </a:prstGeom>
          <a:solidFill>
            <a:srgbClr val="3135D3"/>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Don’t use chisel and hammer to remove tong dies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2" name="Picture 2" descr="C:\Users\in-rg101\Desktop\DSC099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049" y="1081403"/>
            <a:ext cx="297179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in-rg101\Desktop\DSC099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049" y="3327003"/>
            <a:ext cx="2971798" cy="19980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7710" y="2161546"/>
            <a:ext cx="698587" cy="75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3678" y="4838299"/>
            <a:ext cx="742619" cy="48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570868" y="6232942"/>
            <a:ext cx="8848332" cy="646331"/>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Engineering, Construction &amp; Logistics</a:t>
            </a:r>
            <a:endParaRPr lang="en-US" b="1" dirty="0"/>
          </a:p>
          <a:p>
            <a:r>
              <a:rPr lang="en-US" b="1" dirty="0" smtClean="0">
                <a:solidFill>
                  <a:srgbClr val="0D38B3"/>
                </a:solidFill>
                <a:latin typeface="+mj-lt"/>
                <a:cs typeface="Calibri" pitchFamily="34" charset="0"/>
              </a:rPr>
              <a:t> </a:t>
            </a:r>
            <a:endParaRPr lang="en-US"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76806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54877" y="1422332"/>
            <a:ext cx="9855998" cy="4524315"/>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033CC"/>
                </a:solidFill>
                <a:latin typeface="+mj-lt"/>
                <a:sym typeface="Wingdings" pitchFamily="2" charset="2"/>
              </a:rPr>
              <a:t>Do you ensure that the tong dies are removed at workshop if the dies are stuck?</a:t>
            </a:r>
          </a:p>
          <a:p>
            <a:pPr marL="342900" indent="-342900">
              <a:buFont typeface="+mj-lt"/>
              <a:buAutoNum type="arabicPeriod"/>
              <a:defRPr/>
            </a:pPr>
            <a:r>
              <a:rPr lang="en-US" dirty="0">
                <a:solidFill>
                  <a:srgbClr val="0033CC"/>
                </a:solidFill>
                <a:latin typeface="+mj-lt"/>
                <a:sym typeface="Wingdings" pitchFamily="2" charset="2"/>
              </a:rPr>
              <a:t>Do you ensure the floor crew are not using the chisel and hammer for removing dies?</a:t>
            </a:r>
          </a:p>
          <a:p>
            <a:pPr marL="342900" indent="-342900">
              <a:buFont typeface="+mj-lt"/>
              <a:buAutoNum type="arabicPeriod"/>
              <a:defRPr/>
            </a:pPr>
            <a:r>
              <a:rPr lang="en-US" dirty="0">
                <a:solidFill>
                  <a:srgbClr val="0033CC"/>
                </a:solidFill>
                <a:latin typeface="+mj-lt"/>
                <a:sym typeface="Wingdings" pitchFamily="2" charset="2"/>
              </a:rPr>
              <a:t>Do you ensure your SOP clearly demands to take the tong to workshop if dies are stuck?</a:t>
            </a:r>
          </a:p>
          <a:p>
            <a:pPr marL="342900" indent="-342900">
              <a:buFont typeface="+mj-lt"/>
              <a:buAutoNum type="arabicPeriod"/>
              <a:defRPr/>
            </a:pPr>
            <a:r>
              <a:rPr lang="en-US" dirty="0">
                <a:solidFill>
                  <a:srgbClr val="0033CC"/>
                </a:solidFill>
                <a:latin typeface="+mj-lt"/>
                <a:sym typeface="Wingdings" pitchFamily="2" charset="2"/>
              </a:rPr>
              <a:t>Do you ensure the crew members are not keeping the body parts in line of fire whilst changing dies?</a:t>
            </a:r>
          </a:p>
          <a:p>
            <a:pPr marL="342900" indent="-342900">
              <a:buFont typeface="+mj-lt"/>
              <a:buAutoNum type="arabicPeriod"/>
              <a:defRPr/>
            </a:pPr>
            <a:r>
              <a:rPr lang="en-US" dirty="0">
                <a:solidFill>
                  <a:srgbClr val="0033CC"/>
                </a:solidFill>
                <a:latin typeface="+mj-lt"/>
                <a:sym typeface="Wingdings" pitchFamily="2" charset="2"/>
              </a:rPr>
              <a:t>Do you ensure LFI is adequately implemented? </a:t>
            </a:r>
          </a:p>
          <a:p>
            <a:pPr marL="342900" indent="-342900">
              <a:defRPr/>
            </a:pPr>
            <a:endParaRPr lang="en-US" sz="1000" i="1" dirty="0" smtClean="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54877" y="969448"/>
            <a:ext cx="7026282"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03.07.2020      Incident title : LTI#14, R Thigh Injury</a:t>
            </a:r>
          </a:p>
        </p:txBody>
      </p:sp>
    </p:spTree>
    <p:extLst>
      <p:ext uri="{BB962C8B-B14F-4D97-AF65-F5344CB8AC3E}">
        <p14:creationId xmlns:p14="http://schemas.microsoft.com/office/powerpoint/2010/main" val="115595116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92448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201453E-209D-4189-908C-9BB422D5731D}"/>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732</TotalTime>
  <Words>535</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116</cp:revision>
  <dcterms:created xsi:type="dcterms:W3CDTF">2018-09-24T07:27:56Z</dcterms:created>
  <dcterms:modified xsi:type="dcterms:W3CDTF">2020-11-03T11:58:27Z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