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52" r:id="rId6"/>
    <p:sldId id="35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5D3"/>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04/11/2020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75500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9932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04/11/2020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04/11/2020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04/11/2020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04/11/2020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04/11/2020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04/11/2020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04/11/2020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04/11/2020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7674" y="593884"/>
            <a:ext cx="8432113" cy="5763116"/>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15.07.2020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LTI#15, L Hand Injury</a:t>
            </a:r>
            <a:endParaRPr lang="en-US" b="1" dirty="0">
              <a:solidFill>
                <a:srgbClr val="333399"/>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sz="4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r>
              <a:rPr lang="en-US" b="1" dirty="0" smtClean="0">
                <a:solidFill>
                  <a:srgbClr val="FF0000"/>
                </a:solidFill>
                <a:latin typeface="Tahoma" pitchFamily="34" charset="0"/>
              </a:rPr>
              <a:t>?</a:t>
            </a:r>
            <a:endParaRPr lang="en-US" dirty="0">
              <a:solidFill>
                <a:srgbClr val="FF0000"/>
              </a:solidFill>
              <a:latin typeface="Tahoma" pitchFamily="34" charset="0"/>
            </a:endParaRPr>
          </a:p>
          <a:p>
            <a:r>
              <a:rPr lang="en-US" dirty="0"/>
              <a:t>On 15</a:t>
            </a:r>
            <a:r>
              <a:rPr lang="en-US" baseline="30000" dirty="0"/>
              <a:t>th</a:t>
            </a:r>
            <a:r>
              <a:rPr lang="en-US" dirty="0"/>
              <a:t> of July at 16:00 </a:t>
            </a:r>
            <a:r>
              <a:rPr lang="en-US" dirty="0" err="1"/>
              <a:t>hrs</a:t>
            </a:r>
            <a:r>
              <a:rPr lang="en-US" dirty="0"/>
              <a:t>; A Roustabout was standing on the pipe ram BOP at a height of 1.57 m shaking the flexible hose joint of the flowline (suspended by 2 web slings on a crane) in an attempt to slide the flowline out of the vent line connection on the shaker tank. The flowline came out from the vent line end and swung in the direction of the Roustabout, who lost his balance while trying to avoid it and fell down approx. 0.5 m, His fall was arrested by the fall arrester connected to his full body harness. He sustained fracture on his left hand little finger when he was struck by the wing nut of the flowline connection against the annular BOP body.</a:t>
            </a:r>
            <a:endParaRPr lang="en-US" strike="sngStrike" dirty="0"/>
          </a:p>
          <a:p>
            <a:pPr marL="342900" indent="-342900">
              <a:defRPr/>
            </a:pPr>
            <a:endParaRPr lang="en-US" sz="1050" dirty="0">
              <a:solidFill>
                <a:srgbClr val="000000"/>
              </a:solidFill>
              <a:latin typeface="Arial" pitchFamily="34" charset="0"/>
            </a:endParaRPr>
          </a:p>
          <a:p>
            <a:pPr marL="114300" indent="-114300" algn="just">
              <a:defRPr/>
            </a:pPr>
            <a:r>
              <a:rPr lang="en-US" sz="1600" b="1" dirty="0">
                <a:solidFill>
                  <a:srgbClr val="333399"/>
                </a:solidFill>
                <a:latin typeface="Tahoma" pitchFamily="34" charset="0"/>
              </a:rPr>
              <a:t>Your learning from this incident</a:t>
            </a:r>
            <a:r>
              <a:rPr lang="en-US" sz="1600" b="1" dirty="0" smtClean="0">
                <a:solidFill>
                  <a:srgbClr val="333399"/>
                </a:solidFill>
                <a:latin typeface="Tahoma" pitchFamily="34" charset="0"/>
              </a:rPr>
              <a:t>..</a:t>
            </a:r>
            <a:endParaRPr lang="en-US" sz="600" dirty="0">
              <a:solidFill>
                <a:srgbClr val="000000"/>
              </a:solidFill>
              <a:latin typeface="Arial" charset="0"/>
            </a:endParaRPr>
          </a:p>
          <a:p>
            <a:pPr marL="171450" indent="-171450">
              <a:spcBef>
                <a:spcPct val="20000"/>
              </a:spcBef>
              <a:buFont typeface="Arial" panose="020B0604020202020204" pitchFamily="34" charset="0"/>
              <a:buChar char="•"/>
              <a:defRPr/>
            </a:pPr>
            <a:r>
              <a:rPr lang="en-GB" sz="1600" dirty="0" smtClean="0">
                <a:solidFill>
                  <a:prstClr val="black"/>
                </a:solidFill>
              </a:rPr>
              <a:t>Always ensure to use approved Work Platforms or Mobile Elevated Work Platforms  to work on BOP stack ( at height).</a:t>
            </a:r>
            <a:endParaRPr lang="en-US" sz="1600" dirty="0" smtClean="0">
              <a:solidFill>
                <a:srgbClr val="FF0000"/>
              </a:solidFill>
              <a:cs typeface="Tahoma" pitchFamily="34" charset="0"/>
            </a:endParaRPr>
          </a:p>
          <a:p>
            <a:pPr marL="171450" indent="-171450">
              <a:spcBef>
                <a:spcPct val="20000"/>
              </a:spcBef>
              <a:buFont typeface="Arial" panose="020B0604020202020204" pitchFamily="34" charset="0"/>
              <a:buChar char="•"/>
              <a:defRPr/>
            </a:pPr>
            <a:r>
              <a:rPr lang="en-GB" sz="1600" dirty="0" smtClean="0">
                <a:solidFill>
                  <a:prstClr val="black"/>
                </a:solidFill>
              </a:rPr>
              <a:t>If face any problem, always ensure to Re-assess the task and effective controls to continue safely.</a:t>
            </a:r>
          </a:p>
          <a:p>
            <a:pPr marL="171450" indent="-171450">
              <a:spcBef>
                <a:spcPct val="20000"/>
              </a:spcBef>
              <a:buFont typeface="Arial" panose="020B0604020202020204" pitchFamily="34" charset="0"/>
              <a:buChar char="•"/>
              <a:defRPr/>
            </a:pPr>
            <a:r>
              <a:rPr lang="en-GB" sz="1600" dirty="0" smtClean="0">
                <a:solidFill>
                  <a:prstClr val="black"/>
                </a:solidFill>
              </a:rPr>
              <a:t>Always ensure to use Management of Change (including TRIC) process effectively to assure all new hazards identified and risks mitigated. </a:t>
            </a:r>
          </a:p>
          <a:p>
            <a:pPr marL="171450" indent="-171450">
              <a:spcBef>
                <a:spcPct val="20000"/>
              </a:spcBef>
              <a:buFont typeface="Arial" panose="020B0604020202020204" pitchFamily="34" charset="0"/>
              <a:buChar char="•"/>
              <a:defRPr/>
            </a:pPr>
            <a:r>
              <a:rPr lang="en-GB" sz="1600" dirty="0" smtClean="0">
                <a:solidFill>
                  <a:prstClr val="black"/>
                </a:solidFill>
              </a:rPr>
              <a:t>Always ensure to INTERVENE &amp; STOP the activity if you feel unsafe situation.</a:t>
            </a:r>
          </a:p>
          <a:p>
            <a:pPr marL="171450" indent="-171450">
              <a:spcBef>
                <a:spcPct val="20000"/>
              </a:spcBef>
              <a:buFont typeface="Arial" panose="020B0604020202020204" pitchFamily="34" charset="0"/>
              <a:buChar char="•"/>
              <a:defRPr/>
            </a:pPr>
            <a:r>
              <a:rPr lang="en-GB" sz="1600" dirty="0" smtClean="0">
                <a:solidFill>
                  <a:prstClr val="black"/>
                </a:solidFill>
              </a:rPr>
              <a:t>Always ensure to use alternate methods to keep personnel safe from the line of fire and recorded in JSA / SOP.</a:t>
            </a:r>
          </a:p>
          <a:p>
            <a:pPr marL="119063" indent="-119063">
              <a:defRPr/>
            </a:pPr>
            <a:endParaRPr lang="en-US" sz="1400" dirty="0">
              <a:solidFill>
                <a:srgbClr val="000000"/>
              </a:solidFill>
              <a:latin typeface="Arial" charset="0"/>
            </a:endParaRPr>
          </a:p>
        </p:txBody>
      </p:sp>
      <p:sp>
        <p:nvSpPr>
          <p:cNvPr id="26628" name="TextBox 16"/>
          <p:cNvSpPr txBox="1">
            <a:spLocks noChangeArrowheads="1"/>
          </p:cNvSpPr>
          <p:nvPr/>
        </p:nvSpPr>
        <p:spPr bwMode="auto">
          <a:xfrm>
            <a:off x="447674" y="6107363"/>
            <a:ext cx="8153400" cy="338554"/>
          </a:xfrm>
          <a:prstGeom prst="rect">
            <a:avLst/>
          </a:prstGeom>
          <a:solidFill>
            <a:srgbClr val="3135D3"/>
          </a:solidFill>
          <a:ln w="9525">
            <a:noFill/>
            <a:miter lim="800000"/>
            <a:headEnd/>
            <a:tailEnd/>
          </a:ln>
        </p:spPr>
        <p:txBody>
          <a:bodyPr wrap="square">
            <a:spAutoFit/>
          </a:bodyPr>
          <a:lstStyle/>
          <a:p>
            <a:pPr eaLnBrk="1" hangingPunct="1"/>
            <a:r>
              <a:rPr lang="en-US" sz="1600" b="1" dirty="0">
                <a:solidFill>
                  <a:srgbClr val="FFFF00"/>
                </a:solidFill>
                <a:latin typeface="Tahoma" pitchFamily="34" charset="0"/>
              </a:rPr>
              <a:t>Stay away from the line of fire of the potential swing of the suspended load</a:t>
            </a:r>
          </a:p>
        </p:txBody>
      </p:sp>
      <p:sp>
        <p:nvSpPr>
          <p:cNvPr id="16" name="Text Box 12"/>
          <p:cNvSpPr txBox="1">
            <a:spLocks noChangeArrowheads="1"/>
          </p:cNvSpPr>
          <p:nvPr/>
        </p:nvSpPr>
        <p:spPr bwMode="auto">
          <a:xfrm>
            <a:off x="2743200" y="-94563"/>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6634" name="Freeform 132"/>
          <p:cNvSpPr>
            <a:spLocks/>
          </p:cNvSpPr>
          <p:nvPr/>
        </p:nvSpPr>
        <p:spPr bwMode="auto">
          <a:xfrm>
            <a:off x="11134725" y="379151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grpSp>
        <p:nvGrpSpPr>
          <p:cNvPr id="26633" name="Group 131"/>
          <p:cNvGrpSpPr>
            <a:grpSpLocks/>
          </p:cNvGrpSpPr>
          <p:nvPr/>
        </p:nvGrpSpPr>
        <p:grpSpPr bwMode="auto">
          <a:xfrm>
            <a:off x="11130011" y="1145626"/>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8" name="Picture 17">
            <a:extLst>
              <a:ext uri="{FF2B5EF4-FFF2-40B4-BE49-F238E27FC236}">
                <a16:creationId xmlns:a16="http://schemas.microsoft.com/office/drawing/2014/main" id="{B39B0B73-BA18-4FDD-A6E6-FC170E374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4632" y="3599445"/>
            <a:ext cx="2921685" cy="2317171"/>
          </a:xfrm>
          <a:prstGeom prst="rect">
            <a:avLst/>
          </a:prstGeom>
        </p:spPr>
      </p:pic>
      <p:sp>
        <p:nvSpPr>
          <p:cNvPr id="21" name="Freeform 132"/>
          <p:cNvSpPr>
            <a:spLocks/>
          </p:cNvSpPr>
          <p:nvPr/>
        </p:nvSpPr>
        <p:spPr bwMode="auto">
          <a:xfrm>
            <a:off x="11487150" y="374548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22" name="Picture 21">
            <a:extLst>
              <a:ext uri="{FF2B5EF4-FFF2-40B4-BE49-F238E27FC236}">
                <a16:creationId xmlns:a16="http://schemas.microsoft.com/office/drawing/2014/main" id="{E73F3FAD-D04C-4847-9FB8-28ABCC4AB2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264644" y="728445"/>
            <a:ext cx="2501660" cy="2921685"/>
          </a:xfrm>
          <a:prstGeom prst="rect">
            <a:avLst/>
          </a:prstGeom>
          <a:noFill/>
          <a:ln>
            <a:noFill/>
          </a:ln>
        </p:spPr>
      </p:pic>
      <p:grpSp>
        <p:nvGrpSpPr>
          <p:cNvPr id="23" name="Group 131"/>
          <p:cNvGrpSpPr>
            <a:grpSpLocks/>
          </p:cNvGrpSpPr>
          <p:nvPr/>
        </p:nvGrpSpPr>
        <p:grpSpPr bwMode="auto">
          <a:xfrm>
            <a:off x="11482436" y="1099592"/>
            <a:ext cx="336550" cy="544513"/>
            <a:chOff x="3504" y="544"/>
            <a:chExt cx="2287" cy="1855"/>
          </a:xfrm>
        </p:grpSpPr>
        <p:sp>
          <p:nvSpPr>
            <p:cNvPr id="24"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5"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5" name="Rectangle 14"/>
          <p:cNvSpPr>
            <a:spLocks noChangeArrowheads="1"/>
          </p:cNvSpPr>
          <p:nvPr/>
        </p:nvSpPr>
        <p:spPr bwMode="auto">
          <a:xfrm>
            <a:off x="352424" y="6484701"/>
            <a:ext cx="7724775" cy="646331"/>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Engineering, Construction &amp; Logistics</a:t>
            </a:r>
          </a:p>
          <a:p>
            <a:r>
              <a:rPr lang="en-US"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157312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75361" y="1190348"/>
            <a:ext cx="9825990" cy="6401753"/>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GB" dirty="0">
                <a:solidFill>
                  <a:srgbClr val="0033CC"/>
                </a:solidFill>
                <a:latin typeface="+mj-lt"/>
                <a:sym typeface="Wingdings" pitchFamily="2" charset="2"/>
              </a:rPr>
              <a:t>Do you ensure your supervisors and crew carried out Risk assessment and identify all hazards before starting any task?</a:t>
            </a:r>
          </a:p>
          <a:p>
            <a:pPr marL="342900" indent="-342900">
              <a:buFont typeface="+mj-lt"/>
              <a:buAutoNum type="arabicPeriod"/>
              <a:defRPr/>
            </a:pPr>
            <a:r>
              <a:rPr lang="en-GB" dirty="0">
                <a:solidFill>
                  <a:srgbClr val="0033CC"/>
                </a:solidFill>
                <a:latin typeface="+mj-lt"/>
                <a:sym typeface="Wingdings" pitchFamily="2" charset="2"/>
              </a:rPr>
              <a:t>Do you ensure your supervisors effectively communicate the hazards, risk &amp; ensure the controls before the task?</a:t>
            </a:r>
          </a:p>
          <a:p>
            <a:pPr marL="342900" indent="-342900">
              <a:buFont typeface="+mj-lt"/>
              <a:buAutoNum type="arabicPeriod"/>
              <a:defRPr/>
            </a:pPr>
            <a:r>
              <a:rPr lang="en-GB" dirty="0">
                <a:solidFill>
                  <a:srgbClr val="0033CC"/>
                </a:solidFill>
                <a:latin typeface="+mj-lt"/>
                <a:sym typeface="Wingdings" pitchFamily="2" charset="2"/>
              </a:rPr>
              <a:t>Do you ensure that your MOC process is effectively implemented?</a:t>
            </a:r>
          </a:p>
          <a:p>
            <a:pPr marL="342900" indent="-342900">
              <a:buFont typeface="+mj-lt"/>
              <a:buAutoNum type="arabicPeriod"/>
              <a:defRPr/>
            </a:pPr>
            <a:r>
              <a:rPr lang="en-GB" dirty="0">
                <a:solidFill>
                  <a:srgbClr val="0033CC"/>
                </a:solidFill>
                <a:latin typeface="+mj-lt"/>
                <a:sym typeface="Wingdings" pitchFamily="2" charset="2"/>
              </a:rPr>
              <a:t>Do you ensure your supervisors identify the potential risk of fall from height for all activities?</a:t>
            </a:r>
          </a:p>
          <a:p>
            <a:pPr marL="342900" indent="-342900">
              <a:buFont typeface="+mj-lt"/>
              <a:buAutoNum type="arabicPeriod"/>
              <a:defRPr/>
            </a:pPr>
            <a:r>
              <a:rPr lang="en-GB" dirty="0">
                <a:solidFill>
                  <a:srgbClr val="0033CC"/>
                </a:solidFill>
                <a:latin typeface="+mj-lt"/>
                <a:sym typeface="Wingdings" pitchFamily="2" charset="2"/>
              </a:rPr>
              <a:t>Do you ensure that all learnings from incidents (LFIs) are reviewed for relevance and appropriate actions raised and tracked for closure and effectively communicated? </a:t>
            </a:r>
          </a:p>
          <a:p>
            <a:pPr marL="342900" indent="-342900">
              <a:buFont typeface="+mj-lt"/>
              <a:buAutoNum type="arabicPeriod"/>
              <a:defRPr/>
            </a:pPr>
            <a:r>
              <a:rPr lang="en-GB" dirty="0">
                <a:solidFill>
                  <a:srgbClr val="0033CC"/>
                </a:solidFill>
                <a:latin typeface="+mj-lt"/>
                <a:sym typeface="Wingdings" pitchFamily="2" charset="2"/>
              </a:rPr>
              <a:t>Do you always ensure to review and update Procedures, SOP’s and JSA continually through TRIC review &amp; learning from incidents?</a:t>
            </a:r>
          </a:p>
          <a:p>
            <a:pPr marL="342900" indent="-342900">
              <a:buFont typeface="+mj-lt"/>
              <a:buAutoNum type="arabicPeriod"/>
              <a:defRPr/>
            </a:pPr>
            <a:r>
              <a:rPr lang="en-GB" dirty="0">
                <a:solidFill>
                  <a:srgbClr val="0033CC"/>
                </a:solidFill>
                <a:latin typeface="+mj-lt"/>
                <a:sym typeface="Wingdings" pitchFamily="2" charset="2"/>
              </a:rPr>
              <a:t>Do you ensure that your PTW covers all the worst case scenarios and their potential hazards during the planning phase?</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75361" y="887691"/>
            <a:ext cx="6946132"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15.07.2020      Incident title : LTI#15, L Hand Injury</a:t>
            </a:r>
          </a:p>
        </p:txBody>
      </p:sp>
    </p:spTree>
    <p:extLst>
      <p:ext uri="{BB962C8B-B14F-4D97-AF65-F5344CB8AC3E}">
        <p14:creationId xmlns:p14="http://schemas.microsoft.com/office/powerpoint/2010/main" val="538586685"/>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92449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288B6FF4-42F6-4B1F-A36C-D1731D3F12B0}"/>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744</TotalTime>
  <Words>694</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118</cp:revision>
  <dcterms:created xsi:type="dcterms:W3CDTF">2018-09-24T07:27:56Z</dcterms:created>
  <dcterms:modified xsi:type="dcterms:W3CDTF">2020-11-04T06:56:16Z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