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55" r:id="rId6"/>
    <p:sldId id="35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5D3"/>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489575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3117547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03/11/2020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03/11/2020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03/11/2020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03/11/2020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03/11/2020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srcRect l="13734" t="40958" r="24464" b="-1"/>
          <a:stretch/>
        </p:blipFill>
        <p:spPr>
          <a:xfrm>
            <a:off x="8912398" y="3548854"/>
            <a:ext cx="2902652" cy="2114771"/>
          </a:xfrm>
          <a:prstGeom prst="rect">
            <a:avLst/>
          </a:prstGeom>
          <a:ln w="38100">
            <a:solidFill>
              <a:srgbClr val="92D050"/>
            </a:solidFill>
          </a:ln>
        </p:spPr>
      </p:pic>
      <p:sp>
        <p:nvSpPr>
          <p:cNvPr id="14339" name="Text Box 2"/>
          <p:cNvSpPr txBox="1">
            <a:spLocks noChangeArrowheads="1"/>
          </p:cNvSpPr>
          <p:nvPr/>
        </p:nvSpPr>
        <p:spPr bwMode="auto">
          <a:xfrm>
            <a:off x="473975" y="705645"/>
            <a:ext cx="8226050" cy="4985980"/>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21.08.2020      </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Incident title : </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LTI#16, Groin </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A</a:t>
            </a:r>
            <a:r>
              <a:rPr lang="en-US" b="1" dirty="0" smtClean="0">
                <a:solidFill>
                  <a:srgbClr val="333399"/>
                </a:solidFill>
                <a:latin typeface="Tahoma" panose="020B0604030504040204" pitchFamily="34" charset="0"/>
                <a:ea typeface="Tahoma" panose="020B0604030504040204" pitchFamily="34" charset="0"/>
                <a:cs typeface="Tahoma" panose="020B0604030504040204" pitchFamily="34" charset="0"/>
              </a:rPr>
              <a:t>rea Injury</a:t>
            </a:r>
            <a:endParaRPr lang="en-US" sz="1300" b="1" dirty="0">
              <a:solidFill>
                <a:srgbClr val="FF0000"/>
              </a:solidFill>
              <a:latin typeface="Tahoma" pitchFamily="34" charset="0"/>
            </a:endParaRPr>
          </a:p>
          <a:p>
            <a:pPr marL="114300" indent="-114300" algn="just">
              <a:defRPr/>
            </a:pPr>
            <a:endParaRPr lang="en-US" sz="1600" b="1" dirty="0" smtClean="0">
              <a:solidFill>
                <a:srgbClr val="FF0000"/>
              </a:solidFill>
              <a:latin typeface="Tahoma" pitchFamily="34" charset="0"/>
            </a:endParaRPr>
          </a:p>
          <a:p>
            <a:pPr marL="114300" indent="-114300" algn="just">
              <a:defRPr/>
            </a:pPr>
            <a:r>
              <a:rPr lang="en-US" sz="1600" b="1" dirty="0" smtClean="0">
                <a:solidFill>
                  <a:srgbClr val="FF0000"/>
                </a:solidFill>
                <a:latin typeface="Tahoma" pitchFamily="34" charset="0"/>
              </a:rPr>
              <a:t>What </a:t>
            </a:r>
            <a:r>
              <a:rPr lang="en-US" sz="1600" b="1" dirty="0">
                <a:solidFill>
                  <a:srgbClr val="FF0000"/>
                </a:solidFill>
                <a:latin typeface="Tahoma" pitchFamily="34" charset="0"/>
              </a:rPr>
              <a:t>happened?</a:t>
            </a:r>
            <a:endParaRPr lang="en-US" sz="1600" dirty="0">
              <a:solidFill>
                <a:srgbClr val="FF0000"/>
              </a:solidFill>
              <a:latin typeface="Tahoma" pitchFamily="34" charset="0"/>
            </a:endParaRPr>
          </a:p>
          <a:p>
            <a:pPr algn="just"/>
            <a:r>
              <a:rPr lang="en-US" dirty="0">
                <a:latin typeface="Calibri" panose="020F0502020204030204" pitchFamily="34" charset="0"/>
                <a:cs typeface="Calibri" panose="020F0502020204030204" pitchFamily="34" charset="0"/>
              </a:rPr>
              <a:t>On 21-08-2020 at 10:30 am, a third party Carpenter was working in the kitchen to install aluminum frame in the kitchen. He used angle grinder to cut an aluminum angle bar to fit on the frame. While doing so he used one hand to hold the material and second hand holding the grinder. Half way cutting through the aluminum angle bar, grinder lost contact with the aluminum piece and it came in contact with his genital area. First aid was administered by site medic and then transferred him to </a:t>
            </a:r>
            <a:r>
              <a:rPr lang="en-US" dirty="0" err="1">
                <a:latin typeface="Calibri" panose="020F0502020204030204" pitchFamily="34" charset="0"/>
                <a:cs typeface="Calibri" panose="020F0502020204030204" pitchFamily="34" charset="0"/>
              </a:rPr>
              <a:t>Haima</a:t>
            </a:r>
            <a:r>
              <a:rPr lang="en-US" dirty="0">
                <a:latin typeface="Calibri" panose="020F0502020204030204" pitchFamily="34" charset="0"/>
                <a:cs typeface="Calibri" panose="020F0502020204030204" pitchFamily="34" charset="0"/>
              </a:rPr>
              <a:t> hospital from where he was transferred to </a:t>
            </a:r>
            <a:r>
              <a:rPr lang="en-US" dirty="0" err="1">
                <a:latin typeface="Calibri" panose="020F0502020204030204" pitchFamily="34" charset="0"/>
                <a:cs typeface="Calibri" panose="020F0502020204030204" pitchFamily="34" charset="0"/>
              </a:rPr>
              <a:t>Nizwa</a:t>
            </a:r>
            <a:r>
              <a:rPr lang="en-US" dirty="0">
                <a:latin typeface="Calibri" panose="020F0502020204030204" pitchFamily="34" charset="0"/>
                <a:cs typeface="Calibri" panose="020F0502020204030204" pitchFamily="34" charset="0"/>
              </a:rPr>
              <a:t> hospital for further diagnosis and treatment.</a:t>
            </a:r>
          </a:p>
          <a:p>
            <a:pPr marL="342900" indent="-342900" algn="just">
              <a:defRPr/>
            </a:pPr>
            <a:endParaRPr lang="en-US" sz="600" dirty="0">
              <a:solidFill>
                <a:srgbClr val="000000"/>
              </a:solidFill>
              <a:latin typeface="Arial" charset="0"/>
            </a:endParaRPr>
          </a:p>
          <a:p>
            <a:pPr marL="114300" indent="-114300" algn="jus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p>
          <a:p>
            <a:pPr marL="114300" indent="-114300" algn="just">
              <a:defRPr/>
            </a:pPr>
            <a:endParaRPr lang="en-US" sz="600" dirty="0">
              <a:solidFill>
                <a:srgbClr val="000000"/>
              </a:solidFill>
              <a:latin typeface="Arial" charset="0"/>
            </a:endParaRPr>
          </a:p>
          <a:p>
            <a:pPr marL="285750" indent="-285750" algn="just">
              <a:buFont typeface="Arial" panose="020B0604020202020204" pitchFamily="34" charset="0"/>
              <a:buChar char="•"/>
            </a:pPr>
            <a:r>
              <a:rPr lang="en-US" sz="1600" dirty="0">
                <a:solidFill>
                  <a:schemeClr val="tx2"/>
                </a:solidFill>
                <a:latin typeface="Calibri" panose="020F0502020204030204" pitchFamily="34" charset="0"/>
                <a:cs typeface="Calibri" panose="020F0502020204030204" pitchFamily="34" charset="0"/>
              </a:rPr>
              <a:t>Always ensure only approved and qualified contractor personnel work at </a:t>
            </a:r>
            <a:r>
              <a:rPr lang="en-US" sz="1600" dirty="0" smtClean="0">
                <a:solidFill>
                  <a:schemeClr val="tx2"/>
                </a:solidFill>
                <a:latin typeface="Calibri" panose="020F0502020204030204" pitchFamily="34" charset="0"/>
                <a:cs typeface="Calibri" panose="020F0502020204030204" pitchFamily="34" charset="0"/>
              </a:rPr>
              <a:t>site.</a:t>
            </a:r>
            <a:endParaRPr lang="en-US" sz="1600" dirty="0">
              <a:solidFill>
                <a:schemeClr val="tx2"/>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600" dirty="0">
                <a:solidFill>
                  <a:schemeClr val="tx2"/>
                </a:solidFill>
                <a:latin typeface="Calibri" panose="020F0502020204030204" pitchFamily="34" charset="0"/>
                <a:cs typeface="Calibri" panose="020F0502020204030204" pitchFamily="34" charset="0"/>
              </a:rPr>
              <a:t>Always ensure PTW for non routine jobs is in place prior doing the </a:t>
            </a:r>
            <a:r>
              <a:rPr lang="en-US" sz="1600" dirty="0" smtClean="0">
                <a:solidFill>
                  <a:schemeClr val="tx2"/>
                </a:solidFill>
                <a:latin typeface="Calibri" panose="020F0502020204030204" pitchFamily="34" charset="0"/>
                <a:cs typeface="Calibri" panose="020F0502020204030204" pitchFamily="34" charset="0"/>
              </a:rPr>
              <a:t>job.</a:t>
            </a:r>
            <a:endParaRPr lang="en-US" sz="1600" dirty="0">
              <a:solidFill>
                <a:schemeClr val="tx2"/>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600" dirty="0">
                <a:solidFill>
                  <a:schemeClr val="tx2"/>
                </a:solidFill>
                <a:latin typeface="Calibri" panose="020F0502020204030204" pitchFamily="34" charset="0"/>
                <a:cs typeface="Calibri" panose="020F0502020204030204" pitchFamily="34" charset="0"/>
              </a:rPr>
              <a:t>Always ensure appropriate tools are available for the </a:t>
            </a:r>
            <a:r>
              <a:rPr lang="en-US" sz="1600" dirty="0" smtClean="0">
                <a:solidFill>
                  <a:schemeClr val="tx2"/>
                </a:solidFill>
                <a:latin typeface="Calibri" panose="020F0502020204030204" pitchFamily="34" charset="0"/>
                <a:cs typeface="Calibri" panose="020F0502020204030204" pitchFamily="34" charset="0"/>
              </a:rPr>
              <a:t>task.</a:t>
            </a:r>
            <a:endParaRPr lang="en-US" sz="1600" dirty="0">
              <a:solidFill>
                <a:schemeClr val="tx2"/>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600" dirty="0">
                <a:solidFill>
                  <a:schemeClr val="tx2"/>
                </a:solidFill>
                <a:latin typeface="Calibri" panose="020F0502020204030204" pitchFamily="34" charset="0"/>
                <a:cs typeface="Calibri" panose="020F0502020204030204" pitchFamily="34" charset="0"/>
              </a:rPr>
              <a:t>Always ensure your body is out from line of fire while using portable cutting </a:t>
            </a:r>
            <a:r>
              <a:rPr lang="en-US" sz="1600" dirty="0" smtClean="0">
                <a:solidFill>
                  <a:schemeClr val="tx2"/>
                </a:solidFill>
                <a:latin typeface="Calibri" panose="020F0502020204030204" pitchFamily="34" charset="0"/>
                <a:cs typeface="Calibri" panose="020F0502020204030204" pitchFamily="34" charset="0"/>
              </a:rPr>
              <a:t>equipment.</a:t>
            </a:r>
            <a:endParaRPr lang="en-US" sz="1600" dirty="0">
              <a:solidFill>
                <a:schemeClr val="tx2"/>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600" dirty="0">
                <a:solidFill>
                  <a:schemeClr val="tx2"/>
                </a:solidFill>
                <a:latin typeface="Calibri" panose="020F0502020204030204" pitchFamily="34" charset="0"/>
                <a:cs typeface="Calibri" panose="020F0502020204030204" pitchFamily="34" charset="0"/>
              </a:rPr>
              <a:t>Always ensure supervisor is available and is supervising the </a:t>
            </a:r>
            <a:r>
              <a:rPr lang="en-US" sz="1600" dirty="0" smtClean="0">
                <a:solidFill>
                  <a:schemeClr val="tx2"/>
                </a:solidFill>
                <a:latin typeface="Calibri" panose="020F0502020204030204" pitchFamily="34" charset="0"/>
                <a:cs typeface="Calibri" panose="020F0502020204030204" pitchFamily="34" charset="0"/>
              </a:rPr>
              <a:t>job.</a:t>
            </a:r>
            <a:endParaRPr lang="en-US" sz="1600" dirty="0">
              <a:solidFill>
                <a:schemeClr val="tx2"/>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600" dirty="0">
                <a:solidFill>
                  <a:schemeClr val="tx2"/>
                </a:solidFill>
                <a:latin typeface="Calibri" panose="020F0502020204030204" pitchFamily="34" charset="0"/>
                <a:cs typeface="Calibri" panose="020F0502020204030204" pitchFamily="34" charset="0"/>
              </a:rPr>
              <a:t>Ensure that all employees are in compliance with “out of sight” work </a:t>
            </a:r>
            <a:r>
              <a:rPr lang="en-US" sz="1600" dirty="0" smtClean="0">
                <a:solidFill>
                  <a:schemeClr val="tx2"/>
                </a:solidFill>
                <a:latin typeface="Calibri" panose="020F0502020204030204" pitchFamily="34" charset="0"/>
                <a:cs typeface="Calibri" panose="020F0502020204030204" pitchFamily="34" charset="0"/>
              </a:rPr>
              <a:t>requirement.</a:t>
            </a:r>
            <a:endParaRPr lang="en-US" sz="1600" dirty="0">
              <a:solidFill>
                <a:schemeClr val="tx2"/>
              </a:solidFill>
              <a:latin typeface="Calibri" panose="020F0502020204030204" pitchFamily="34" charset="0"/>
              <a:cs typeface="Calibri" panose="020F0502020204030204" pitchFamily="34"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570330" y="5826929"/>
            <a:ext cx="7133696" cy="338554"/>
          </a:xfrm>
          <a:prstGeom prst="rect">
            <a:avLst/>
          </a:prstGeom>
          <a:solidFill>
            <a:srgbClr val="3135D3"/>
          </a:solidFill>
          <a:ln w="9525">
            <a:noFill/>
            <a:miter lim="800000"/>
            <a:headEnd/>
            <a:tailEnd/>
          </a:ln>
        </p:spPr>
        <p:txBody>
          <a:bodyPr wrap="square">
            <a:spAutoFit/>
          </a:bodyPr>
          <a:lstStyle/>
          <a:p>
            <a:pPr algn="ctr" eaLnBrk="1" hangingPunct="1"/>
            <a:r>
              <a:rPr lang="en-US" sz="1600" b="1" dirty="0">
                <a:solidFill>
                  <a:srgbClr val="FFFF00"/>
                </a:solidFill>
                <a:latin typeface="Tahoma" panose="020B0604030504040204" pitchFamily="34" charset="0"/>
                <a:ea typeface="Tahoma" panose="020B0604030504040204" pitchFamily="34" charset="0"/>
                <a:cs typeface="Tahoma" panose="020B0604030504040204" pitchFamily="34" charset="0"/>
              </a:rPr>
              <a:t>Ensure designated work place is used for cutting / grinding activity</a:t>
            </a:r>
          </a:p>
        </p:txBody>
      </p:sp>
      <p:sp>
        <p:nvSpPr>
          <p:cNvPr id="16" name="Text Box 12"/>
          <p:cNvSpPr txBox="1">
            <a:spLocks noChangeArrowheads="1"/>
          </p:cNvSpPr>
          <p:nvPr/>
        </p:nvSpPr>
        <p:spPr bwMode="auto">
          <a:xfrm>
            <a:off x="1524000" y="59532"/>
            <a:ext cx="9144000" cy="646113"/>
          </a:xfrm>
          <a:prstGeom prst="rect">
            <a:avLst/>
          </a:prstGeom>
          <a:noFill/>
          <a:ln w="9525">
            <a:noFill/>
            <a:miter lim="800000"/>
            <a:headEnd/>
            <a:tailEnd/>
          </a:ln>
        </p:spPr>
        <p:txBody>
          <a:bodyPr wrap="square">
            <a:spAutoFit/>
          </a:bodyPr>
          <a:lstStyle/>
          <a:p>
            <a:pPr algn="ctr">
              <a:defRPr/>
            </a:pPr>
            <a:r>
              <a:rPr lang="en-GB" sz="3600" b="1" dirty="0">
                <a:latin typeface="+mj-lt"/>
              </a:rPr>
              <a:t>PDO Second Alert</a:t>
            </a:r>
          </a:p>
        </p:txBody>
      </p:sp>
      <p:sp>
        <p:nvSpPr>
          <p:cNvPr id="24" name="Freeform 132"/>
          <p:cNvSpPr>
            <a:spLocks/>
          </p:cNvSpPr>
          <p:nvPr/>
        </p:nvSpPr>
        <p:spPr bwMode="auto">
          <a:xfrm>
            <a:off x="11232404" y="3651297"/>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r="23584" b="10487"/>
          <a:stretch/>
        </p:blipFill>
        <p:spPr>
          <a:xfrm>
            <a:off x="8912398" y="892265"/>
            <a:ext cx="2902652" cy="2329653"/>
          </a:xfrm>
          <a:prstGeom prst="rect">
            <a:avLst/>
          </a:prstGeom>
          <a:ln w="38100">
            <a:solidFill>
              <a:srgbClr val="FF0000"/>
            </a:solidFill>
          </a:ln>
        </p:spPr>
      </p:pic>
      <p:grpSp>
        <p:nvGrpSpPr>
          <p:cNvPr id="20" name="Group 131"/>
          <p:cNvGrpSpPr>
            <a:grpSpLocks/>
          </p:cNvGrpSpPr>
          <p:nvPr/>
        </p:nvGrpSpPr>
        <p:grpSpPr bwMode="auto">
          <a:xfrm>
            <a:off x="9190355" y="1013453"/>
            <a:ext cx="336550" cy="544513"/>
            <a:chOff x="3504" y="544"/>
            <a:chExt cx="2287" cy="1855"/>
          </a:xfrm>
        </p:grpSpPr>
        <p:sp>
          <p:nvSpPr>
            <p:cNvPr id="21"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2"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12" name="Rectangle 11"/>
          <p:cNvSpPr>
            <a:spLocks noChangeArrowheads="1"/>
          </p:cNvSpPr>
          <p:nvPr/>
        </p:nvSpPr>
        <p:spPr bwMode="auto">
          <a:xfrm>
            <a:off x="570330" y="6337738"/>
            <a:ext cx="7240170" cy="646331"/>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Drilling, Operations, Engineering, Construction &amp; Logistics</a:t>
            </a:r>
          </a:p>
          <a:p>
            <a:r>
              <a:rPr lang="en-US" b="1" dirty="0" smtClean="0">
                <a:solidFill>
                  <a:srgbClr val="0D38B3"/>
                </a:solidFill>
                <a:latin typeface="+mj-lt"/>
                <a:cs typeface="Calibri" pitchFamily="34" charset="0"/>
              </a:rPr>
              <a:t> </a:t>
            </a:r>
            <a:endParaRPr lang="en-US"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3087334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813687" y="1230732"/>
            <a:ext cx="10492487" cy="4708981"/>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lnSpc>
                <a:spcPct val="150000"/>
              </a:lnSpc>
              <a:buFont typeface="+mj-lt"/>
              <a:buAutoNum type="arabicPeriod"/>
              <a:defRPr/>
            </a:pPr>
            <a:r>
              <a:rPr lang="en-US" dirty="0">
                <a:solidFill>
                  <a:srgbClr val="0033CC"/>
                </a:solidFill>
                <a:latin typeface="+mj-lt"/>
                <a:sym typeface="Wingdings" pitchFamily="2" charset="2"/>
              </a:rPr>
              <a:t>Do you ensure that 3rd party companies hired to work on your site provided are approved and qualified contracted personnel? </a:t>
            </a:r>
          </a:p>
          <a:p>
            <a:pPr marL="342900" indent="-342900">
              <a:lnSpc>
                <a:spcPct val="150000"/>
              </a:lnSpc>
              <a:buFont typeface="+mj-lt"/>
              <a:buAutoNum type="arabicPeriod"/>
              <a:defRPr/>
            </a:pPr>
            <a:r>
              <a:rPr lang="en-US" dirty="0">
                <a:solidFill>
                  <a:srgbClr val="0033CC"/>
                </a:solidFill>
                <a:latin typeface="+mj-lt"/>
                <a:sym typeface="Wingdings" pitchFamily="2" charset="2"/>
              </a:rPr>
              <a:t>Do you ensure that PTW is applied for any contractor work at the site? </a:t>
            </a:r>
          </a:p>
          <a:p>
            <a:pPr marL="342900" indent="-342900">
              <a:lnSpc>
                <a:spcPct val="150000"/>
              </a:lnSpc>
              <a:buFont typeface="+mj-lt"/>
              <a:buAutoNum type="arabicPeriod"/>
              <a:defRPr/>
            </a:pPr>
            <a:r>
              <a:rPr lang="en-US" dirty="0">
                <a:solidFill>
                  <a:srgbClr val="0033CC"/>
                </a:solidFill>
                <a:latin typeface="+mj-lt"/>
                <a:sym typeface="Wingdings" pitchFamily="2" charset="2"/>
              </a:rPr>
              <a:t>Do you ensure designated area is assigned for cutting and grinding activity? </a:t>
            </a:r>
          </a:p>
          <a:p>
            <a:pPr marL="342900" indent="-342900">
              <a:lnSpc>
                <a:spcPct val="150000"/>
              </a:lnSpc>
              <a:buFont typeface="+mj-lt"/>
              <a:buAutoNum type="arabicPeriod"/>
              <a:defRPr/>
            </a:pPr>
            <a:r>
              <a:rPr lang="en-US" dirty="0">
                <a:solidFill>
                  <a:srgbClr val="0033CC"/>
                </a:solidFill>
                <a:latin typeface="+mj-lt"/>
                <a:sym typeface="Wingdings" pitchFamily="2" charset="2"/>
              </a:rPr>
              <a:t>Do you ensure that a supervisor is available and supervising the contractor work? </a:t>
            </a:r>
          </a:p>
          <a:p>
            <a:pPr marL="342900" indent="-342900">
              <a:lnSpc>
                <a:spcPct val="150000"/>
              </a:lnSpc>
              <a:buFont typeface="+mj-lt"/>
              <a:buAutoNum type="arabicPeriod"/>
              <a:defRPr/>
            </a:pPr>
            <a:r>
              <a:rPr lang="en-US" dirty="0">
                <a:solidFill>
                  <a:srgbClr val="0033CC"/>
                </a:solidFill>
                <a:latin typeface="+mj-lt"/>
                <a:sym typeface="Wingdings" pitchFamily="2" charset="2"/>
              </a:rPr>
              <a:t>Do you ensure that TBT/TRIC or JSA are discussed with the contractor employees before starting their tasks?</a:t>
            </a: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0" y="-228600"/>
            <a:ext cx="9054984" cy="990600"/>
            <a:chOff x="9" y="-144"/>
            <a:chExt cx="6179" cy="624"/>
          </a:xfrm>
          <a:noFill/>
        </p:grpSpPr>
        <p:sp>
          <p:nvSpPr>
            <p:cNvPr id="27654" name="Rectangle 8"/>
            <p:cNvSpPr>
              <a:spLocks noChangeArrowheads="1"/>
            </p:cNvSpPr>
            <p:nvPr/>
          </p:nvSpPr>
          <p:spPr bwMode="auto">
            <a:xfrm>
              <a:off x="288" y="144"/>
              <a:ext cx="5184" cy="336"/>
            </a:xfrm>
            <a:prstGeom prst="rect">
              <a:avLst/>
            </a:prstGeom>
            <a:grp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9" y="0"/>
              <a:ext cx="6179" cy="407"/>
            </a:xfrm>
            <a:prstGeom prst="rect">
              <a:avLst/>
            </a:prstGeom>
            <a:grpFill/>
            <a:ln w="9525">
              <a:noFill/>
              <a:miter lim="800000"/>
              <a:headEnd/>
              <a:tailEnd/>
            </a:ln>
          </p:spPr>
          <p:txBody>
            <a:bodyPr wrap="square">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grp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a:grpFill/>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813687" y="887832"/>
            <a:ext cx="7370929" cy="923330"/>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 21.08.2020      Incident title : </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LTI#16, Groin Area Injury</a:t>
            </a:r>
            <a:endParaRPr lang="en-US" sz="1300" b="1" dirty="0">
              <a:solidFill>
                <a:srgbClr val="FF0000"/>
              </a:solidFill>
              <a:latin typeface="Tahoma" pitchFamily="34" charset="0"/>
            </a:endParaRPr>
          </a:p>
          <a:p>
            <a:pPr marL="114300" indent="-114300" algn="just">
              <a:defRPr/>
            </a:pPr>
            <a:endParaRPr lang="en-US" b="1" dirty="0">
              <a:solidFill>
                <a:srgbClr val="FF0000"/>
              </a:solidFill>
              <a:latin typeface="Tahoma" pitchFamily="34" charset="0"/>
            </a:endParaRPr>
          </a:p>
          <a:p>
            <a:pPr marL="114300" indent="-114300" algn="just">
              <a:defRPr/>
            </a:pPr>
            <a:endParaRPr lang="en-US" b="1" dirty="0">
              <a:solidFill>
                <a:srgbClr val="FF0000"/>
              </a:solidFill>
              <a:latin typeface="Tahoma" pitchFamily="34" charset="0"/>
            </a:endParaRPr>
          </a:p>
        </p:txBody>
      </p:sp>
    </p:spTree>
    <p:extLst>
      <p:ext uri="{BB962C8B-B14F-4D97-AF65-F5344CB8AC3E}">
        <p14:creationId xmlns:p14="http://schemas.microsoft.com/office/powerpoint/2010/main" val="104438626"/>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92450</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BC071C6-C739-47AC-8DC3-D97739484048}"/>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759</TotalTime>
  <Words>590</Words>
  <Application>Microsoft Office PowerPoint</Application>
  <PresentationFormat>Widescreen</PresentationFormat>
  <Paragraphs>53</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120</cp:revision>
  <dcterms:created xsi:type="dcterms:W3CDTF">2018-09-24T07:27:56Z</dcterms:created>
  <dcterms:modified xsi:type="dcterms:W3CDTF">2020-11-03T12:04:00Z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