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8" r:id="rId6"/>
    <p:sldId id="3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5D3"/>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09391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459242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6"/>
          <p:cNvSpPr txBox="1">
            <a:spLocks noChangeArrowheads="1"/>
          </p:cNvSpPr>
          <p:nvPr/>
        </p:nvSpPr>
        <p:spPr bwMode="auto">
          <a:xfrm>
            <a:off x="617007" y="5421411"/>
            <a:ext cx="5375649" cy="584775"/>
          </a:xfrm>
          <a:prstGeom prst="rect">
            <a:avLst/>
          </a:prstGeom>
          <a:solidFill>
            <a:srgbClr val="3135D3"/>
          </a:solidFill>
          <a:ln w="9525">
            <a:noFill/>
            <a:miter lim="800000"/>
            <a:headEnd/>
            <a:tailEnd/>
          </a:ln>
        </p:spPr>
        <p:txBody>
          <a:bodyPr wrap="square">
            <a:spAutoFit/>
          </a:bodyPr>
          <a:lstStyle/>
          <a:p>
            <a:pPr algn="ctr"/>
            <a:r>
              <a:rPr lang="en-GB" sz="1600" b="1" dirty="0">
                <a:solidFill>
                  <a:srgbClr val="FFFF00"/>
                </a:solidFill>
                <a:latin typeface="Tahoma" pitchFamily="34" charset="0"/>
              </a:rPr>
              <a:t>If you are unwell /injured while work at height seek help and stay safe.</a:t>
            </a:r>
            <a:endParaRPr lang="en-US" sz="1600" b="1" dirty="0">
              <a:solidFill>
                <a:srgbClr val="FFFF00"/>
              </a:solidFill>
              <a:latin typeface="Tahoma" pitchFamily="34" charset="0"/>
            </a:endParaRPr>
          </a:p>
        </p:txBody>
      </p:sp>
      <p:sp>
        <p:nvSpPr>
          <p:cNvPr id="12" name="Text Box 2"/>
          <p:cNvSpPr txBox="1">
            <a:spLocks noChangeArrowheads="1"/>
          </p:cNvSpPr>
          <p:nvPr/>
        </p:nvSpPr>
        <p:spPr bwMode="auto">
          <a:xfrm>
            <a:off x="503200" y="735264"/>
            <a:ext cx="7993100" cy="4616648"/>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29.07.2020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LTI#18, Knee Injury</a:t>
            </a:r>
            <a:endParaRPr lang="en-US" sz="1300"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 </a:t>
            </a:r>
          </a:p>
          <a:p>
            <a:pPr marL="114300" indent="-114300" algn="just">
              <a:defRPr/>
            </a:pPr>
            <a:endParaRPr lang="en-US" dirty="0">
              <a:solidFill>
                <a:srgbClr val="FF0000"/>
              </a:solidFill>
            </a:endParaRPr>
          </a:p>
          <a:p>
            <a:r>
              <a:rPr lang="en-US" dirty="0">
                <a:solidFill>
                  <a:srgbClr val="000000"/>
                </a:solidFill>
              </a:rPr>
              <a:t>A carpenter felt dizzy while working on a scaffold platform of height 1.8 meters and while coming down he slipped from the last few rungs of the ladder. The carpenter complained of leg pain, he was referred to hospital where he was diagnosed with a minor fracture in knee joint.</a:t>
            </a:r>
          </a:p>
          <a:p>
            <a:pPr eaLnBrk="1" hangingPunct="1">
              <a:defRPr/>
            </a:pPr>
            <a:endParaRPr lang="en-US" sz="1400" b="1" dirty="0">
              <a:solidFill>
                <a:srgbClr val="333399"/>
              </a:solidFill>
              <a:latin typeface="Tahoma" pitchFamily="34" charset="0"/>
            </a:endParaRPr>
          </a:p>
          <a:p>
            <a:pPr eaLnBrk="1" hangingPunct="1">
              <a:defRPr/>
            </a:pPr>
            <a:endParaRPr lang="en-US" sz="1400" b="1" dirty="0">
              <a:solidFill>
                <a:srgbClr val="333399"/>
              </a:solidFill>
              <a:latin typeface="Tahoma" pitchFamily="34" charset="0"/>
            </a:endParaRPr>
          </a:p>
          <a:p>
            <a:pPr eaLnBrk="1" hangingPunct="1">
              <a:defRPr/>
            </a:pPr>
            <a:r>
              <a:rPr lang="en-US" b="1" dirty="0">
                <a:solidFill>
                  <a:srgbClr val="333399"/>
                </a:solidFill>
                <a:latin typeface="Tahoma" pitchFamily="34" charset="0"/>
              </a:rPr>
              <a:t>Your learning from this </a:t>
            </a:r>
            <a:r>
              <a:rPr lang="en-US" b="1" dirty="0" smtClean="0">
                <a:solidFill>
                  <a:srgbClr val="333399"/>
                </a:solidFill>
                <a:latin typeface="Tahoma" pitchFamily="34" charset="0"/>
              </a:rPr>
              <a:t>incident..</a:t>
            </a:r>
            <a:endParaRPr lang="en-US" b="1" dirty="0">
              <a:solidFill>
                <a:srgbClr val="333399"/>
              </a:solidFill>
              <a:latin typeface="Tahoma" pitchFamily="34" charset="0"/>
            </a:endParaRPr>
          </a:p>
          <a:p>
            <a:pPr marL="114300" indent="-114300" algn="just">
              <a:defRPr/>
            </a:pPr>
            <a:endParaRPr lang="en-US" dirty="0">
              <a:solidFill>
                <a:srgbClr val="000000"/>
              </a:solidFill>
            </a:endParaRPr>
          </a:p>
          <a:p>
            <a:pPr marL="285750" indent="-285750">
              <a:buFont typeface="Arial" panose="020B0604020202020204" pitchFamily="34" charset="0"/>
              <a:buChar char="•"/>
              <a:defRPr/>
            </a:pPr>
            <a:r>
              <a:rPr lang="en-US" dirty="0">
                <a:cs typeface="Tahoma" pitchFamily="34" charset="0"/>
              </a:rPr>
              <a:t>If injured or unwell whilst working at height, rest on work platform if safe to </a:t>
            </a:r>
            <a:r>
              <a:rPr lang="en-US" dirty="0" smtClean="0">
                <a:cs typeface="Tahoma" pitchFamily="34" charset="0"/>
              </a:rPr>
              <a:t>do so </a:t>
            </a:r>
            <a:r>
              <a:rPr lang="en-US" dirty="0">
                <a:cs typeface="Tahoma" pitchFamily="34" charset="0"/>
              </a:rPr>
              <a:t>and contact emergency number if necessary.</a:t>
            </a:r>
          </a:p>
          <a:p>
            <a:pPr marL="285750" indent="-285750">
              <a:buFont typeface="Arial" panose="020B0604020202020204" pitchFamily="34" charset="0"/>
              <a:buChar char="•"/>
              <a:defRPr/>
            </a:pPr>
            <a:r>
              <a:rPr lang="en-US" dirty="0">
                <a:cs typeface="Tahoma" pitchFamily="34" charset="0"/>
              </a:rPr>
              <a:t>Inform your supervisor if you feel unwell prior to work at </a:t>
            </a:r>
            <a:r>
              <a:rPr lang="en-US" dirty="0" smtClean="0">
                <a:cs typeface="Tahoma" pitchFamily="34" charset="0"/>
              </a:rPr>
              <a:t>height.</a:t>
            </a:r>
            <a:endParaRPr lang="en-US" dirty="0">
              <a:cs typeface="Tahoma" pitchFamily="34" charset="0"/>
            </a:endParaRPr>
          </a:p>
          <a:p>
            <a:pPr marL="285750" indent="-285750">
              <a:buFont typeface="Arial" panose="020B0604020202020204" pitchFamily="34" charset="0"/>
              <a:buChar char="•"/>
              <a:defRPr/>
            </a:pPr>
            <a:r>
              <a:rPr lang="en-US" dirty="0">
                <a:cs typeface="Tahoma" pitchFamily="34" charset="0"/>
              </a:rPr>
              <a:t>Stay hydrated while working in hot </a:t>
            </a:r>
            <a:r>
              <a:rPr lang="en-US" dirty="0" smtClean="0">
                <a:cs typeface="Tahoma" pitchFamily="34" charset="0"/>
              </a:rPr>
              <a:t>summer</a:t>
            </a:r>
            <a:r>
              <a:rPr lang="en-US" dirty="0">
                <a:latin typeface="Arial" charset="0"/>
                <a:cs typeface="Tahoma" pitchFamily="34" charset="0"/>
              </a:rPr>
              <a:t>.</a:t>
            </a:r>
          </a:p>
          <a:p>
            <a:pPr>
              <a:defRPr/>
            </a:pPr>
            <a:endParaRPr lang="en-US" sz="1400" dirty="0">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199" y="678373"/>
            <a:ext cx="3161474" cy="2540330"/>
          </a:xfrm>
          <a:prstGeom prst="rect">
            <a:avLst/>
          </a:prstGeom>
        </p:spPr>
      </p:pic>
      <p:sp>
        <p:nvSpPr>
          <p:cNvPr id="5" name="Multiply 4"/>
          <p:cNvSpPr/>
          <p:nvPr/>
        </p:nvSpPr>
        <p:spPr bwMode="auto">
          <a:xfrm>
            <a:off x="8496300" y="2475931"/>
            <a:ext cx="990600" cy="8382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n>
                <a:solidFill>
                  <a:srgbClr val="FF0000"/>
                </a:solidFill>
              </a:ln>
              <a:solidFill>
                <a:srgbClr val="FF0000"/>
              </a:solidFill>
              <a:latin typeface="Times New Roman" pitchFamily="18" charset="0"/>
            </a:endParaRPr>
          </a:p>
        </p:txBody>
      </p:sp>
      <p:pic>
        <p:nvPicPr>
          <p:cNvPr id="4" name="Picture 3"/>
          <p:cNvPicPr>
            <a:picLocks noChangeAspect="1"/>
          </p:cNvPicPr>
          <p:nvPr/>
        </p:nvPicPr>
        <p:blipFill>
          <a:blip r:embed="rId4"/>
          <a:stretch>
            <a:fillRect/>
          </a:stretch>
        </p:blipFill>
        <p:spPr>
          <a:xfrm>
            <a:off x="8686800" y="3294903"/>
            <a:ext cx="1521350" cy="2304762"/>
          </a:xfrm>
          <a:prstGeom prst="rect">
            <a:avLst/>
          </a:prstGeom>
        </p:spPr>
      </p:pic>
      <p:pic>
        <p:nvPicPr>
          <p:cNvPr id="6" name="Picture 5"/>
          <p:cNvPicPr>
            <a:picLocks noChangeAspect="1"/>
          </p:cNvPicPr>
          <p:nvPr/>
        </p:nvPicPr>
        <p:blipFill>
          <a:blip r:embed="rId5"/>
          <a:stretch>
            <a:fillRect/>
          </a:stretch>
        </p:blipFill>
        <p:spPr>
          <a:xfrm>
            <a:off x="10220790" y="3294903"/>
            <a:ext cx="1612060" cy="2304762"/>
          </a:xfrm>
          <a:prstGeom prst="rect">
            <a:avLst/>
          </a:prstGeom>
        </p:spPr>
      </p:pic>
      <p:sp>
        <p:nvSpPr>
          <p:cNvPr id="11" name="Freeform 132"/>
          <p:cNvSpPr>
            <a:spLocks/>
          </p:cNvSpPr>
          <p:nvPr/>
        </p:nvSpPr>
        <p:spPr bwMode="auto">
          <a:xfrm>
            <a:off x="8763000" y="500157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3" name="Text Box 12"/>
          <p:cNvSpPr txBox="1">
            <a:spLocks noChangeArrowheads="1"/>
          </p:cNvSpPr>
          <p:nvPr/>
        </p:nvSpPr>
        <p:spPr bwMode="auto">
          <a:xfrm>
            <a:off x="1524000" y="-111918"/>
            <a:ext cx="9144000" cy="646113"/>
          </a:xfrm>
          <a:prstGeom prst="rect">
            <a:avLst/>
          </a:prstGeom>
          <a:noFill/>
          <a:ln w="9525">
            <a:noFill/>
            <a:miter lim="800000"/>
            <a:headEnd/>
            <a:tailEnd/>
          </a:ln>
        </p:spPr>
        <p:txBody>
          <a:bodyPr wrap="square">
            <a:spAutoFit/>
          </a:bodyPr>
          <a:lstStyle/>
          <a:p>
            <a:pPr algn="ctr">
              <a:defRPr/>
            </a:pPr>
            <a:r>
              <a:rPr lang="en-GB" sz="3600" b="1" dirty="0">
                <a:latin typeface="+mj-lt"/>
              </a:rPr>
              <a:t>PDO Second Alert</a:t>
            </a:r>
          </a:p>
        </p:txBody>
      </p:sp>
      <p:sp>
        <p:nvSpPr>
          <p:cNvPr id="10" name="Rectangle 9"/>
          <p:cNvSpPr>
            <a:spLocks noChangeArrowheads="1"/>
          </p:cNvSpPr>
          <p:nvPr/>
        </p:nvSpPr>
        <p:spPr bwMode="auto">
          <a:xfrm>
            <a:off x="490560" y="6207255"/>
            <a:ext cx="8345070" cy="646331"/>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Construction, Operations, Logistics, Engineering , Exploration  &amp; Drilling</a:t>
            </a:r>
            <a:endParaRPr lang="en-US" b="1" dirty="0"/>
          </a:p>
          <a:p>
            <a:r>
              <a:rPr lang="en-US" b="1" dirty="0" smtClean="0">
                <a:solidFill>
                  <a:srgbClr val="0D38B3"/>
                </a:solidFill>
                <a:latin typeface="+mj-lt"/>
                <a:cs typeface="Calibri" pitchFamily="34" charset="0"/>
              </a:rPr>
              <a:t> </a:t>
            </a:r>
            <a:endParaRPr lang="en-US"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77992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676942" y="1175266"/>
            <a:ext cx="8351838" cy="4739759"/>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GB" dirty="0">
                <a:solidFill>
                  <a:srgbClr val="0033CC"/>
                </a:solidFill>
                <a:latin typeface="+mj-lt"/>
                <a:sym typeface="Wingdings" pitchFamily="2" charset="2"/>
              </a:rPr>
              <a:t>Do you ensure that the employees working during hot Summer months are following Heat Stress management precautions especially taking electrolyte drinks?</a:t>
            </a:r>
          </a:p>
          <a:p>
            <a:pPr marL="342900" indent="-342900">
              <a:buFont typeface="+mj-lt"/>
              <a:buAutoNum type="arabicPeriod"/>
              <a:defRPr/>
            </a:pPr>
            <a:r>
              <a:rPr lang="en-US" dirty="0">
                <a:solidFill>
                  <a:srgbClr val="0033CC"/>
                </a:solidFill>
                <a:latin typeface="+mj-lt"/>
                <a:sym typeface="Wingdings" pitchFamily="2" charset="2"/>
              </a:rPr>
              <a:t>Does your Work at Height procedure and HEMP address what to do and not do in the event some one injured or unwell while working at height?</a:t>
            </a:r>
          </a:p>
          <a:p>
            <a:pPr marL="342900" indent="-342900">
              <a:buFont typeface="+mj-lt"/>
              <a:buAutoNum type="arabicPeriod"/>
              <a:defRPr/>
            </a:pPr>
            <a:r>
              <a:rPr lang="en-US" dirty="0">
                <a:solidFill>
                  <a:srgbClr val="0033CC"/>
                </a:solidFill>
                <a:latin typeface="+mj-lt"/>
                <a:sym typeface="Wingdings" pitchFamily="2" charset="2"/>
              </a:rPr>
              <a:t>Do you ensure that evacuation drills are conducted with the scenario “</a:t>
            </a:r>
            <a:r>
              <a:rPr lang="en-GB" dirty="0">
                <a:solidFill>
                  <a:srgbClr val="0033CC"/>
                </a:solidFill>
                <a:latin typeface="+mj-lt"/>
                <a:sym typeface="Wingdings" pitchFamily="2" charset="2"/>
              </a:rPr>
              <a:t>Rescue of employee who is unwell/ injured while working at height”</a:t>
            </a:r>
            <a:r>
              <a:rPr lang="en-US" dirty="0">
                <a:solidFill>
                  <a:srgbClr val="0033CC"/>
                </a:solidFill>
                <a:latin typeface="+mj-lt"/>
                <a:sym typeface="Wingdings" pitchFamily="2" charset="2"/>
              </a:rPr>
              <a:t>?</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676942" y="805934"/>
            <a:ext cx="672331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29.07.2020      Incident title : LTI#18, Knee Injury</a:t>
            </a:r>
            <a:endParaRPr lang="en-US" sz="1400" b="1" dirty="0">
              <a:solidFill>
                <a:srgbClr val="FF0000"/>
              </a:solidFill>
              <a:latin typeface="Tahoma" pitchFamily="34" charset="0"/>
            </a:endParaRPr>
          </a:p>
        </p:txBody>
      </p:sp>
    </p:spTree>
    <p:extLst>
      <p:ext uri="{BB962C8B-B14F-4D97-AF65-F5344CB8AC3E}">
        <p14:creationId xmlns:p14="http://schemas.microsoft.com/office/powerpoint/2010/main" val="100683959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92451</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A29C5E-C105-4714-B0CA-DB183AE8EB05}"/>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779</TotalTime>
  <Words>369</Words>
  <Application>Microsoft Office PowerPoint</Application>
  <PresentationFormat>Widescreen</PresentationFormat>
  <Paragraphs>44</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Times New Roman</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121</cp:revision>
  <dcterms:created xsi:type="dcterms:W3CDTF">2018-09-24T07:27:56Z</dcterms:created>
  <dcterms:modified xsi:type="dcterms:W3CDTF">2020-11-03T12:06:21Z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