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3" r:id="rId6"/>
    <p:sldId id="3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4855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8022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27521" y="646951"/>
            <a:ext cx="8023325" cy="478592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12.06.2020    Incident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HiPo#44 </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1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algn="just"/>
            <a:r>
              <a:rPr lang="en-US" dirty="0" smtClean="0">
                <a:latin typeface="Calibri" panose="020F0502020204030204" pitchFamily="34" charset="0"/>
                <a:ea typeface="Tahoma" panose="020B0604030504040204" pitchFamily="34" charset="0"/>
                <a:cs typeface="Tahoma" panose="020B0604030504040204" pitchFamily="34" charset="0"/>
              </a:rPr>
              <a:t>On </a:t>
            </a:r>
            <a:r>
              <a:rPr lang="en-US" dirty="0">
                <a:latin typeface="Calibri" panose="020F0502020204030204" pitchFamily="34" charset="0"/>
                <a:ea typeface="Tahoma" panose="020B0604030504040204" pitchFamily="34" charset="0"/>
                <a:cs typeface="Tahoma" panose="020B0604030504040204" pitchFamily="34" charset="0"/>
              </a:rPr>
              <a:t>12th of June 2020 Approximately </a:t>
            </a:r>
            <a:r>
              <a:rPr lang="en-GB" dirty="0">
                <a:latin typeface="Calibri" panose="020F0502020204030204" pitchFamily="34" charset="0"/>
                <a:ea typeface="Tahoma" panose="020B0604030504040204" pitchFamily="34" charset="0"/>
                <a:cs typeface="Tahoma" panose="020B0604030504040204" pitchFamily="34" charset="0"/>
              </a:rPr>
              <a:t>10:30 hrs at Fahud - North East MLPS while PDO pipeline engineers were conducting a routine site visit, they noticed a newly installed 6’’ flow line crossing over </a:t>
            </a:r>
            <a:r>
              <a:rPr lang="en-GB" dirty="0" err="1" smtClean="0">
                <a:latin typeface="Calibri" panose="020F0502020204030204" pitchFamily="34" charset="0"/>
                <a:ea typeface="Tahoma" panose="020B0604030504040204" pitchFamily="34" charset="0"/>
                <a:cs typeface="Tahoma" panose="020B0604030504040204" pitchFamily="34" charset="0"/>
              </a:rPr>
              <a:t>Fahud</a:t>
            </a:r>
            <a:r>
              <a:rPr lang="en-GB" dirty="0" smtClean="0">
                <a:latin typeface="Calibri" panose="020F0502020204030204" pitchFamily="34" charset="0"/>
                <a:ea typeface="Tahoma" panose="020B0604030504040204" pitchFamily="34" charset="0"/>
                <a:cs typeface="Tahoma" panose="020B0604030504040204" pitchFamily="34" charset="0"/>
              </a:rPr>
              <a:t>–</a:t>
            </a:r>
            <a:r>
              <a:rPr lang="en-GB" dirty="0" err="1" smtClean="0">
                <a:latin typeface="Calibri" panose="020F0502020204030204" pitchFamily="34" charset="0"/>
                <a:ea typeface="Tahoma" panose="020B0604030504040204" pitchFamily="34" charset="0"/>
                <a:cs typeface="Tahoma" panose="020B0604030504040204" pitchFamily="34" charset="0"/>
              </a:rPr>
              <a:t>Nahda</a:t>
            </a:r>
            <a:r>
              <a:rPr lang="en-GB" dirty="0" smtClean="0">
                <a:latin typeface="Calibri" panose="020F0502020204030204" pitchFamily="34" charset="0"/>
                <a:ea typeface="Tahoma" panose="020B0604030504040204" pitchFamily="34" charset="0"/>
                <a:cs typeface="Tahoma" panose="020B0604030504040204" pitchFamily="34" charset="0"/>
              </a:rPr>
              <a:t> </a:t>
            </a:r>
            <a:r>
              <a:rPr lang="en-GB" dirty="0">
                <a:latin typeface="Calibri" panose="020F0502020204030204" pitchFamily="34" charset="0"/>
                <a:ea typeface="Tahoma" panose="020B0604030504040204" pitchFamily="34" charset="0"/>
                <a:cs typeface="Tahoma" panose="020B0604030504040204" pitchFamily="34" charset="0"/>
              </a:rPr>
              <a:t>main oil line and right of way (ROW). PDO Fahud team got the information that one of the contractor has constructed the new 6’’ flow line without NOC (No objection Certificate) from UIPT45. </a:t>
            </a:r>
            <a:endParaRPr lang="en-US" dirty="0">
              <a:latin typeface="Calibri" panose="020F0502020204030204" pitchFamily="34" charset="0"/>
              <a:ea typeface="Tahoma" panose="020B0604030504040204" pitchFamily="34" charset="0"/>
              <a:cs typeface="Tahoma" panose="020B0604030504040204" pitchFamily="34" charset="0"/>
            </a:endParaRPr>
          </a:p>
          <a:p>
            <a:pPr algn="just"/>
            <a:endParaRPr lang="en-US" sz="1000" dirty="0">
              <a:solidFill>
                <a:schemeClr val="accent2"/>
              </a:solidFill>
              <a:latin typeface="+mj-lt"/>
              <a:ea typeface="Tahoma" panose="020B0604030504040204" pitchFamily="34" charset="0"/>
              <a:cs typeface="Tahoma" panose="020B0604030504040204" pitchFamily="34" charset="0"/>
            </a:endParaRPr>
          </a:p>
          <a:p>
            <a:pPr marL="342900" indent="-342900">
              <a:defRPr/>
            </a:pPr>
            <a:endParaRPr lang="en-US" sz="600" dirty="0">
              <a:solidFill>
                <a:srgbClr val="000000"/>
              </a:solidFill>
              <a:latin typeface="Arial" charset="0"/>
            </a:endParaRPr>
          </a:p>
          <a:p>
            <a:pPr marL="114300" indent="-114300" algn="just">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lgn="just">
              <a:buFont typeface="Arial" panose="020B0604020202020204" pitchFamily="34" charset="0"/>
              <a:buChar char="•"/>
              <a:defRPr/>
            </a:pPr>
            <a:r>
              <a:rPr lang="en-GB" sz="1600" dirty="0">
                <a:ea typeface="Tahoma" panose="020B0604030504040204" pitchFamily="34" charset="0"/>
                <a:cs typeface="Tahoma" panose="020B0604030504040204" pitchFamily="34" charset="0"/>
              </a:rPr>
              <a:t>Always ensure that your surveying details are accurate</a:t>
            </a:r>
          </a:p>
          <a:p>
            <a:pPr marL="171450" indent="-171450" algn="just">
              <a:buFont typeface="Arial" panose="020B0604020202020204" pitchFamily="34" charset="0"/>
              <a:buChar char="•"/>
              <a:defRPr/>
            </a:pPr>
            <a:r>
              <a:rPr lang="en-GB" sz="1600" dirty="0">
                <a:ea typeface="Tahoma" panose="020B0604030504040204" pitchFamily="34" charset="0"/>
                <a:cs typeface="Tahoma" panose="020B0604030504040204" pitchFamily="34" charset="0"/>
              </a:rPr>
              <a:t>Always conduct a site visit prior to apply for a new permit.</a:t>
            </a:r>
          </a:p>
          <a:p>
            <a:pPr marL="171450" indent="-171450" algn="just">
              <a:buFont typeface="Arial" panose="020B0604020202020204" pitchFamily="34" charset="0"/>
              <a:buChar char="•"/>
              <a:defRPr/>
            </a:pPr>
            <a:r>
              <a:rPr lang="en-GB" sz="1600" dirty="0">
                <a:ea typeface="Tahoma" panose="020B0604030504040204" pitchFamily="34" charset="0"/>
                <a:cs typeface="Tahoma" panose="020B0604030504040204" pitchFamily="34" charset="0"/>
              </a:rPr>
              <a:t>Always ensure that all pipelines crossings need to be discussed with PDO pipe line </a:t>
            </a:r>
            <a:r>
              <a:rPr lang="en-GB" sz="1600" dirty="0" smtClean="0">
                <a:ea typeface="Tahoma" panose="020B0604030504040204" pitchFamily="34" charset="0"/>
                <a:cs typeface="Tahoma" panose="020B0604030504040204" pitchFamily="34" charset="0"/>
              </a:rPr>
              <a:t>engineer.</a:t>
            </a:r>
            <a:endParaRPr lang="en-GB" sz="1600" dirty="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defRPr/>
            </a:pPr>
            <a:r>
              <a:rPr lang="en-GB" sz="1600" dirty="0">
                <a:ea typeface="Tahoma" panose="020B0604030504040204" pitchFamily="34" charset="0"/>
                <a:cs typeface="Tahoma" panose="020B0604030504040204" pitchFamily="34" charset="0"/>
              </a:rPr>
              <a:t>Always ensure that a line walk to be done with construction team.</a:t>
            </a:r>
          </a:p>
          <a:p>
            <a:pPr marL="171450" indent="-1714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ensure you are approaching the client for any doubts in the sign boards or directions.</a:t>
            </a:r>
            <a:endParaRPr lang="en-GB" sz="1600" dirty="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defRPr/>
            </a:pPr>
            <a:r>
              <a:rPr lang="en-GB" sz="1600" dirty="0">
                <a:ea typeface="Tahoma" panose="020B0604030504040204" pitchFamily="34" charset="0"/>
                <a:cs typeface="Tahoma" panose="020B0604030504040204" pitchFamily="34" charset="0"/>
              </a:rPr>
              <a:t>Always ensure that your drawings are accurate before getting the approvals.</a:t>
            </a:r>
          </a:p>
          <a:p>
            <a:pPr marL="114300" indent="-114300">
              <a:defRPr/>
            </a:pPr>
            <a:endParaRPr lang="en-US" sz="1000" b="1" dirty="0">
              <a:latin typeface="Tahoma" pitchFamily="34" charset="0"/>
            </a:endParaRPr>
          </a:p>
        </p:txBody>
      </p:sp>
      <p:sp>
        <p:nvSpPr>
          <p:cNvPr id="26627" name="Text Box 5"/>
          <p:cNvSpPr txBox="1">
            <a:spLocks noChangeArrowheads="1"/>
          </p:cNvSpPr>
          <p:nvPr/>
        </p:nvSpPr>
        <p:spPr bwMode="auto">
          <a:xfrm>
            <a:off x="7369610" y="992467"/>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29191" y="5422029"/>
            <a:ext cx="5867401" cy="584775"/>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Remember !</a:t>
            </a:r>
          </a:p>
          <a:p>
            <a:pPr algn="ctr" eaLnBrk="1" hangingPunct="1"/>
            <a:r>
              <a:rPr lang="en-GB" sz="1600" b="1" dirty="0">
                <a:solidFill>
                  <a:srgbClr val="FFFF00"/>
                </a:solidFill>
                <a:latin typeface="Tahoma" pitchFamily="34" charset="0"/>
              </a:rPr>
              <a:t>Construction on right of ways (ROW) requires an NOC !</a:t>
            </a:r>
            <a:endParaRPr lang="en-US" sz="1600" b="1" dirty="0">
              <a:solidFill>
                <a:srgbClr val="FFFF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0847" y="3213917"/>
            <a:ext cx="3131975" cy="1917394"/>
          </a:xfrm>
          <a:prstGeom prst="rect">
            <a:avLst/>
          </a:prstGeom>
          <a:ln>
            <a:noFill/>
          </a:ln>
          <a:effectLst>
            <a:outerShdw blurRad="292100" dist="139700" dir="2700000" algn="tl" rotWithShape="0">
              <a:srgbClr val="333333">
                <a:alpha val="65000"/>
              </a:srgbClr>
            </a:outerShdw>
          </a:effectLst>
        </p:spPr>
      </p:pic>
      <p:sp>
        <p:nvSpPr>
          <p:cNvPr id="26634" name="Freeform 132"/>
          <p:cNvSpPr>
            <a:spLocks/>
          </p:cNvSpPr>
          <p:nvPr/>
        </p:nvSpPr>
        <p:spPr bwMode="auto">
          <a:xfrm>
            <a:off x="11045255" y="458816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589" y="3254337"/>
            <a:ext cx="1061333" cy="710761"/>
          </a:xfrm>
          <a:prstGeom prst="rect">
            <a:avLst/>
          </a:prstGeom>
          <a:ln>
            <a:noFill/>
          </a:ln>
          <a:effectLst>
            <a:softEdge rad="112500"/>
          </a:effectLst>
        </p:spPr>
      </p:pic>
      <p:sp>
        <p:nvSpPr>
          <p:cNvPr id="17" name="TextBox 16">
            <a:extLst>
              <a:ext uri="{FF2B5EF4-FFF2-40B4-BE49-F238E27FC236}">
                <a16:creationId xmlns:a16="http://schemas.microsoft.com/office/drawing/2014/main" id="{3531A2E4-212E-4A32-A9DA-31807D7A141A}"/>
              </a:ext>
            </a:extLst>
          </p:cNvPr>
          <p:cNvSpPr txBox="1"/>
          <p:nvPr/>
        </p:nvSpPr>
        <p:spPr>
          <a:xfrm>
            <a:off x="8735241" y="572337"/>
            <a:ext cx="2370055"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50" dirty="0">
                <a:solidFill>
                  <a:schemeClr val="tx1"/>
                </a:solidFill>
                <a:latin typeface="Tahoma" panose="020B0604030504040204" pitchFamily="34" charset="0"/>
                <a:ea typeface="Tahoma" panose="020B0604030504040204" pitchFamily="34" charset="0"/>
                <a:cs typeface="Tahoma" panose="020B0604030504040204" pitchFamily="34" charset="0"/>
              </a:rPr>
              <a:t>New Flow line crossing the MOL and ROW without NOC from UIPT45</a:t>
            </a:r>
            <a:endParaRPr lang="en-US"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A9D50E55-5838-4D28-AF7D-03DD040499B0}"/>
              </a:ext>
            </a:extLst>
          </p:cNvPr>
          <p:cNvSpPr txBox="1"/>
          <p:nvPr/>
        </p:nvSpPr>
        <p:spPr>
          <a:xfrm>
            <a:off x="9021662" y="5425877"/>
            <a:ext cx="2285999"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50" dirty="0">
                <a:solidFill>
                  <a:schemeClr val="tx1"/>
                </a:solidFill>
                <a:latin typeface="Tahoma" panose="020B0604030504040204" pitchFamily="34" charset="0"/>
                <a:ea typeface="Tahoma" panose="020B0604030504040204" pitchFamily="34" charset="0"/>
                <a:cs typeface="Tahoma" panose="020B0604030504040204" pitchFamily="34" charset="0"/>
              </a:rPr>
              <a:t>As per PR 1817, MOC from UIPT45 is always required before installing a flow line near the MOL .</a:t>
            </a:r>
            <a:endParaRPr lang="en-US"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CA3D7DC9-557F-44CC-A77A-01ECB1292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50847" y="1091211"/>
            <a:ext cx="3117785" cy="1920798"/>
          </a:xfrm>
          <a:prstGeom prst="rect">
            <a:avLst/>
          </a:prstGeom>
          <a:ln>
            <a:noFill/>
          </a:ln>
          <a:effectLst>
            <a:outerShdw blurRad="292100" dist="139700" dir="2700000" algn="tl" rotWithShape="0">
              <a:srgbClr val="333333">
                <a:alpha val="65000"/>
              </a:srgbClr>
            </a:outerShdw>
          </a:effectLst>
        </p:spPr>
      </p:pic>
      <p:cxnSp>
        <p:nvCxnSpPr>
          <p:cNvPr id="20" name="Straight Arrow Connector 19">
            <a:extLst>
              <a:ext uri="{FF2B5EF4-FFF2-40B4-BE49-F238E27FC236}">
                <a16:creationId xmlns:a16="http://schemas.microsoft.com/office/drawing/2014/main" id="{6C1AC50E-78DA-44AD-960C-BE7361651C1E}"/>
              </a:ext>
            </a:extLst>
          </p:cNvPr>
          <p:cNvCxnSpPr>
            <a:cxnSpLocks/>
          </p:cNvCxnSpPr>
          <p:nvPr/>
        </p:nvCxnSpPr>
        <p:spPr bwMode="auto">
          <a:xfrm flipH="1">
            <a:off x="10009739" y="992467"/>
            <a:ext cx="7095" cy="841235"/>
          </a:xfrm>
          <a:prstGeom prst="straightConnector1">
            <a:avLst/>
          </a:prstGeom>
          <a:ln>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F7B26D4-8F21-4ACD-AE68-4CF5913D6079}"/>
              </a:ext>
            </a:extLst>
          </p:cNvPr>
          <p:cNvCxnSpPr>
            <a:cxnSpLocks/>
          </p:cNvCxnSpPr>
          <p:nvPr/>
        </p:nvCxnSpPr>
        <p:spPr bwMode="auto">
          <a:xfrm flipH="1" flipV="1">
            <a:off x="8719425" y="4483120"/>
            <a:ext cx="1235418" cy="933493"/>
          </a:xfrm>
          <a:prstGeom prst="straightConnector1">
            <a:avLst/>
          </a:prstGeom>
          <a:ln>
            <a:solidFill>
              <a:srgbClr val="FFFF00"/>
            </a:solidFill>
            <a:headEnd type="none" w="med" len="med"/>
            <a:tailEnd type="triangle"/>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p:nvPicPr>
        <p:blipFill>
          <a:blip r:embed="rId6" cstate="print"/>
          <a:stretch>
            <a:fillRect/>
          </a:stretch>
        </p:blipFill>
        <p:spPr>
          <a:xfrm>
            <a:off x="11105296" y="2372595"/>
            <a:ext cx="463336" cy="676715"/>
          </a:xfrm>
          <a:prstGeom prst="rect">
            <a:avLst/>
          </a:prstGeom>
        </p:spPr>
      </p:pic>
      <p:sp>
        <p:nvSpPr>
          <p:cNvPr id="23" name="Rectangle 22"/>
          <p:cNvSpPr>
            <a:spLocks noChangeArrowheads="1"/>
          </p:cNvSpPr>
          <p:nvPr/>
        </p:nvSpPr>
        <p:spPr bwMode="auto">
          <a:xfrm>
            <a:off x="446027" y="6301970"/>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Operation</a:t>
            </a:r>
            <a:r>
              <a:rPr lang="en-US" sz="1600" b="1" dirty="0"/>
              <a:t>, </a:t>
            </a:r>
            <a:r>
              <a:rPr lang="en-US" sz="1600" b="1" dirty="0" smtClean="0"/>
              <a:t>Engineering &amp;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58575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52118" y="1343027"/>
            <a:ext cx="10392182" cy="4493538"/>
          </a:xfrm>
          <a:prstGeom prst="rect">
            <a:avLst/>
          </a:prstGeom>
          <a:noFill/>
          <a:ln w="19050">
            <a:noFill/>
            <a:miter lim="800000"/>
            <a:headEnd/>
            <a:tailEnd/>
          </a:ln>
        </p:spPr>
        <p:txBody>
          <a:bodyPr wrap="square">
            <a:spAutoFit/>
          </a:bodyPr>
          <a:lstStyle/>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HEMP/SOP’s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latin typeface="Arial" charset="0"/>
            </a:endParaRPr>
          </a:p>
          <a:p>
            <a:pPr marL="342900" indent="-342900">
              <a:defRPr/>
            </a:pPr>
            <a:endParaRPr lang="en-US" sz="1000" i="1" dirty="0">
              <a:solidFill>
                <a:srgbClr val="0033CC"/>
              </a:solidFill>
              <a:latin typeface="+mj-lt"/>
              <a:sym typeface="Wingdings" pitchFamily="2" charset="2"/>
            </a:endParaRPr>
          </a:p>
          <a:p>
            <a:pPr marL="342900" indent="-342900" algn="just">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sym typeface="Wingdings" pitchFamily="2" charset="2"/>
              </a:rPr>
              <a:t>Do you ensure that the site team is always conducting regular site visits to ensure the compliance of the Procedures ?</a:t>
            </a:r>
            <a:r>
              <a:rPr lang="en-GB" dirty="0">
                <a:solidFill>
                  <a:srgbClr val="0D38B3"/>
                </a:solidFill>
                <a:latin typeface="+mj-lt"/>
                <a:ea typeface="Tahoma" panose="020B0604030504040204" pitchFamily="34" charset="0"/>
                <a:cs typeface="Tahoma" panose="020B0604030504040204" pitchFamily="34" charset="0"/>
              </a:rPr>
              <a:t> </a:t>
            </a:r>
          </a:p>
          <a:p>
            <a:pPr marL="342900" indent="-342900" algn="just">
              <a:buFont typeface="+mj-lt"/>
              <a:buAutoNum type="arabicPeriod"/>
              <a:defRPr/>
            </a:pPr>
            <a:r>
              <a:rPr lang="en-GB" dirty="0">
                <a:solidFill>
                  <a:srgbClr val="0D38B3"/>
                </a:solidFill>
                <a:latin typeface="+mj-lt"/>
                <a:ea typeface="Tahoma" panose="020B0604030504040204" pitchFamily="34" charset="0"/>
                <a:cs typeface="Tahoma" panose="020B0604030504040204" pitchFamily="34" charset="0"/>
              </a:rPr>
              <a:t>Do you ensure always </a:t>
            </a:r>
            <a:r>
              <a:rPr lang="en-US" dirty="0">
                <a:solidFill>
                  <a:srgbClr val="0D38B3"/>
                </a:solidFill>
                <a:latin typeface="+mj-lt"/>
                <a:ea typeface="Tahoma" panose="020B0604030504040204" pitchFamily="34" charset="0"/>
                <a:cs typeface="Tahoma" panose="020B0604030504040204" pitchFamily="34" charset="0"/>
              </a:rPr>
              <a:t>effective communication within the team Members?</a:t>
            </a:r>
          </a:p>
          <a:p>
            <a:pPr marL="342900" indent="-342900" algn="just">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sym typeface="Wingdings" pitchFamily="2" charset="2"/>
              </a:rPr>
              <a:t>Do you ensure that your site Management are verifying the documents before getting the client approvals?</a:t>
            </a:r>
          </a:p>
          <a:p>
            <a:pPr marL="342900" indent="-342900" algn="just">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you have identified all the potential  hazards before starting the task?</a:t>
            </a:r>
          </a:p>
          <a:p>
            <a:pPr marL="342900" indent="-342900" algn="just">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your PTWHs &amp; PTWA are cross checking the compliance of their PTW documents and attachments?</a:t>
            </a:r>
          </a:p>
          <a:p>
            <a:pPr marL="342900" indent="-342900" algn="just">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the site teams are having a proper guidelines to identify any potential failures?</a:t>
            </a:r>
          </a:p>
          <a:p>
            <a:pPr marL="342900" indent="-342900">
              <a:defRPr/>
            </a:pPr>
            <a:endParaRPr lang="en-US" sz="1000" i="1" dirty="0">
              <a:solidFill>
                <a:schemeClr val="tx2"/>
              </a:solidFill>
              <a:latin typeface="+mj-lt"/>
              <a:sym typeface="Wingdings" pitchFamily="2" charset="2"/>
            </a:endParaRPr>
          </a:p>
          <a:p>
            <a:pPr marL="342900" indent="-342900">
              <a:defRPr/>
            </a:pPr>
            <a:endParaRPr lang="en-US" sz="1000" i="1" dirty="0" smtClean="0">
              <a:solidFill>
                <a:schemeClr val="tx2"/>
              </a:solidFill>
              <a:latin typeface="+mj-lt"/>
              <a:sym typeface="Wingdings" pitchFamily="2" charset="2"/>
            </a:endParaRPr>
          </a:p>
          <a:p>
            <a:pPr marL="342900" indent="-342900">
              <a:defRPr/>
            </a:pPr>
            <a:endParaRPr lang="en-US" sz="1000" i="1" dirty="0">
              <a:solidFill>
                <a:schemeClr val="tx2"/>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52118" y="857252"/>
            <a:ext cx="7955087"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12.06.2020    Incident title: HiPo#44 </a:t>
            </a:r>
          </a:p>
        </p:txBody>
      </p:sp>
    </p:spTree>
    <p:extLst>
      <p:ext uri="{BB962C8B-B14F-4D97-AF65-F5344CB8AC3E}">
        <p14:creationId xmlns:p14="http://schemas.microsoft.com/office/powerpoint/2010/main" val="120740655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8D6D2-1967-46B4-88A1-A9F2C81375F8}"/>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529</TotalTime>
  <Words>598</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92</cp:revision>
  <dcterms:created xsi:type="dcterms:W3CDTF">2018-09-24T07:27:56Z</dcterms:created>
  <dcterms:modified xsi:type="dcterms:W3CDTF">2020-11-08T10:41:51Z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