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8"/>
  </p:notesMasterIdLst>
  <p:sldIdLst>
    <p:sldId id="329" r:id="rId6"/>
    <p:sldId id="33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38B3"/>
    <a:srgbClr val="2710B0"/>
    <a:srgbClr val="CC330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43" autoAdjust="0"/>
    <p:restoredTop sz="94674"/>
  </p:normalViewPr>
  <p:slideViewPr>
    <p:cSldViewPr snapToGrid="0" snapToObjects="1">
      <p:cViewPr varScale="1">
        <p:scale>
          <a:sx n="100" d="100"/>
          <a:sy n="100" d="100"/>
        </p:scale>
        <p:origin x="10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08/11/2020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Ensure all dates and titles are input </a:t>
            </a:r>
          </a:p>
          <a:p>
            <a:endParaRPr lang="en-US" dirty="0"/>
          </a:p>
          <a:p>
            <a:r>
              <a:rPr lang="en-US" dirty="0"/>
              <a:t>A short description should be provided without mentioning names of contractors or</a:t>
            </a:r>
            <a:r>
              <a:rPr lang="en-US" baseline="0" dirty="0"/>
              <a:t> individuals.  You should include, what happened, to who (by job title) and what injuries this resulted in.  Nothing more!</a:t>
            </a:r>
          </a:p>
          <a:p>
            <a:endParaRPr lang="en-US" baseline="0" dirty="0"/>
          </a:p>
          <a:p>
            <a:r>
              <a:rPr lang="en-US" baseline="0" dirty="0"/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endParaRPr lang="en-US" baseline="0" dirty="0"/>
          </a:p>
          <a:p>
            <a:r>
              <a:rPr lang="en-US" baseline="0" dirty="0"/>
              <a:t>The strap line should be the main point you want to get across</a:t>
            </a:r>
          </a:p>
          <a:p>
            <a:endParaRPr lang="en-US" baseline="0" dirty="0"/>
          </a:p>
          <a:p>
            <a:r>
              <a:rPr lang="en-US" baseline="0" dirty="0"/>
              <a:t>The images should be self explanatory, what went wrong (if you create a reconstruction please ensure you do not put people at risk) and below how it should be done.   </a:t>
            </a:r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138CA7-92E6-41FD-A1B7-5ABDE6F1771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131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Ensure all dates and titles are input 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Make a list of closed questions (only ‘yes’ or ‘no’ as an answer) to ask others if they have the same issues based on the management or HSE-MS failings or shortfalls identified in the investigation. 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Imagine you have to audit other companies to see if they could have the same issues.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These questions should start</a:t>
            </a:r>
            <a:r>
              <a:rPr lang="en-US" baseline="0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 with: Do you ensure…………………?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B2BACC-5893-4478-93DA-688A131F836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858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08/11/2020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08/11/2020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08/11/2020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08/11/2020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08/11/2020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08/11/2020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08/11/2020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08/11/2020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08/11/2020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08/11/2020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08/11/2020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58F9-0DED-40AE-A7F2-D2F56296859A}" type="datetime1">
              <a:rPr lang="en-US" smtClean="0"/>
              <a:t>08/11/2020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08/11/2020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08/11/2020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08/11/2020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08/11/2020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08/11/2020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08/11/2020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08/11/2020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08/11/2020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08/11/2020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08/11/2020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08/11/2020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08/11/2020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571694" y="794485"/>
            <a:ext cx="7572277" cy="511678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>
              <a:defRPr/>
            </a:pPr>
            <a:r>
              <a:rPr lang="en-GB" b="1" dirty="0">
                <a:solidFill>
                  <a:srgbClr val="333399"/>
                </a:solidFill>
                <a:latin typeface="Tahoma" pitchFamily="34" charset="0"/>
              </a:rPr>
              <a:t> Date: </a:t>
            </a:r>
            <a:r>
              <a:rPr lang="en-GB" b="1" dirty="0" smtClean="0">
                <a:solidFill>
                  <a:srgbClr val="333399"/>
                </a:solidFill>
                <a:latin typeface="Tahoma" pitchFamily="34" charset="0"/>
              </a:rPr>
              <a:t>27.06.2020</a:t>
            </a:r>
            <a:r>
              <a:rPr lang="en-US" b="1" dirty="0" smtClean="0">
                <a:solidFill>
                  <a:srgbClr val="333399"/>
                </a:solidFill>
                <a:latin typeface="Tahoma" pitchFamily="34" charset="0"/>
              </a:rPr>
              <a:t>       </a:t>
            </a:r>
            <a:r>
              <a:rPr lang="en-US" b="1" dirty="0">
                <a:solidFill>
                  <a:srgbClr val="333399"/>
                </a:solidFill>
                <a:latin typeface="Tahoma" pitchFamily="34" charset="0"/>
              </a:rPr>
              <a:t>Incident title: </a:t>
            </a:r>
            <a:r>
              <a:rPr lang="en-US" b="1" dirty="0" smtClean="0">
                <a:solidFill>
                  <a:srgbClr val="333399"/>
                </a:solidFill>
                <a:latin typeface="Tahoma" pitchFamily="34" charset="0"/>
              </a:rPr>
              <a:t>HiPo#48</a:t>
            </a:r>
            <a:endParaRPr lang="en-GB" b="1" dirty="0" smtClean="0">
              <a:solidFill>
                <a:srgbClr val="333399"/>
              </a:solidFill>
              <a:latin typeface="Tahoma" pitchFamily="34" charset="0"/>
            </a:endParaRPr>
          </a:p>
          <a:p>
            <a:pPr marL="114300" indent="-114300">
              <a:defRPr/>
            </a:pPr>
            <a:endParaRPr lang="en-US" b="1" dirty="0">
              <a:solidFill>
                <a:srgbClr val="FF0000"/>
              </a:solidFill>
              <a:latin typeface="Tahoma" pitchFamily="34" charset="0"/>
            </a:endParaRPr>
          </a:p>
          <a:p>
            <a:pPr marL="114300" indent="-114300">
              <a:defRPr/>
            </a:pPr>
            <a:r>
              <a:rPr lang="en-US" b="1" dirty="0">
                <a:solidFill>
                  <a:srgbClr val="FF0000"/>
                </a:solidFill>
                <a:latin typeface="Tahoma" pitchFamily="34" charset="0"/>
              </a:rPr>
              <a:t>What happened?</a:t>
            </a:r>
            <a:endParaRPr lang="en-US" dirty="0">
              <a:solidFill>
                <a:srgbClr val="FF0000"/>
              </a:solidFill>
              <a:latin typeface="Tahoma" pitchFamily="34" charset="0"/>
            </a:endParaRPr>
          </a:p>
          <a:p>
            <a:pPr indent="-342900">
              <a:defRPr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During POOH of the gun assembly, initial potential trapped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pressure was released between Firing Head and Safety Spacer as per procedure. All connections opened up easily. After breaking the connection between GUN #5 and GUN #4 (empty spacer), and while rotating the connection loose to almost a full turn, unexpected trapped pressure from GUN #4, migrated to GUN #5 and there was an uncontrolled released through the open scallops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in GUN #5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114300" indent="-114300">
              <a:defRPr/>
            </a:pPr>
            <a:endParaRPr lang="en-US" sz="1600" b="1" dirty="0" smtClean="0">
              <a:solidFill>
                <a:srgbClr val="333399"/>
              </a:solidFill>
              <a:latin typeface="Tahoma" pitchFamily="34" charset="0"/>
            </a:endParaRPr>
          </a:p>
          <a:p>
            <a:pPr marL="114300" indent="-114300">
              <a:defRPr/>
            </a:pPr>
            <a:r>
              <a:rPr lang="en-US" sz="1600" b="1" dirty="0" smtClean="0">
                <a:solidFill>
                  <a:srgbClr val="333399"/>
                </a:solidFill>
                <a:latin typeface="Tahoma" pitchFamily="34" charset="0"/>
              </a:rPr>
              <a:t>Your </a:t>
            </a:r>
            <a:r>
              <a:rPr lang="en-US" sz="1600" b="1" dirty="0">
                <a:solidFill>
                  <a:srgbClr val="333399"/>
                </a:solidFill>
                <a:latin typeface="Tahoma" pitchFamily="34" charset="0"/>
              </a:rPr>
              <a:t>learning from this incident..</a:t>
            </a:r>
          </a:p>
          <a:p>
            <a:pPr marL="114300" indent="-114300"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Always use the ACME thread to release potential trapped pressure on un-perforated gun 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assemblies.</a:t>
            </a:r>
            <a:endParaRPr 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Safety Glasses and Face Mask have prevented further injury on the 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Roustabout.</a:t>
            </a:r>
            <a:endParaRPr 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Always check with Second Party Supervisor on potential 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hazards.</a:t>
            </a:r>
            <a:endParaRPr 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Always ensure Second Party is leading the TRIC and are the Permit 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Holders.</a:t>
            </a:r>
            <a:endParaRPr 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defRPr/>
            </a:pPr>
            <a:endParaRPr lang="en-US" sz="1050" dirty="0">
              <a:solidFill>
                <a:srgbClr val="FF0000"/>
              </a:solidFill>
              <a:latin typeface="Arial" charset="0"/>
              <a:cs typeface="Tahoma" pitchFamily="34" charset="0"/>
            </a:endParaRPr>
          </a:p>
          <a:p>
            <a:pPr marL="119063" indent="-119063"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7362825" y="1219201"/>
            <a:ext cx="1676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6000">
              <a:solidFill>
                <a:srgbClr val="FF0000"/>
              </a:solidFill>
              <a:sym typeface="Webdings" pitchFamily="18" charset="2"/>
            </a:endParaRPr>
          </a:p>
        </p:txBody>
      </p:sp>
      <p:sp>
        <p:nvSpPr>
          <p:cNvPr id="26628" name="TextBox 16"/>
          <p:cNvSpPr txBox="1">
            <a:spLocks noChangeArrowheads="1"/>
          </p:cNvSpPr>
          <p:nvPr/>
        </p:nvSpPr>
        <p:spPr bwMode="auto">
          <a:xfrm>
            <a:off x="571694" y="5402445"/>
            <a:ext cx="5905500" cy="338554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600" b="1" dirty="0">
                <a:solidFill>
                  <a:srgbClr val="FFFF00"/>
                </a:solidFill>
                <a:latin typeface="Tahoma" pitchFamily="34" charset="0"/>
              </a:rPr>
              <a:t>Always expect trapped pressure and work accordingly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2743200" y="1"/>
            <a:ext cx="7056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latin typeface="+mj-lt"/>
              </a:rPr>
              <a:t>PDO Second Alert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7FF89AA-332C-484D-8707-2F24D4F38DB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5442" y="3055360"/>
            <a:ext cx="3193064" cy="2703804"/>
          </a:xfrm>
          <a:prstGeom prst="rect">
            <a:avLst/>
          </a:prstGeom>
        </p:spPr>
      </p:pic>
      <p:sp>
        <p:nvSpPr>
          <p:cNvPr id="26634" name="Freeform 132"/>
          <p:cNvSpPr>
            <a:spLocks/>
          </p:cNvSpPr>
          <p:nvPr/>
        </p:nvSpPr>
        <p:spPr bwMode="auto">
          <a:xfrm>
            <a:off x="11183855" y="5086064"/>
            <a:ext cx="457200" cy="457200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" name="Picture 2" descr="A person wearing a hat&#10;&#10;Description automatically generated">
            <a:extLst>
              <a:ext uri="{FF2B5EF4-FFF2-40B4-BE49-F238E27FC236}">
                <a16:creationId xmlns:a16="http://schemas.microsoft.com/office/drawing/2014/main" id="{44D0E34D-D82D-4034-BC41-DB2FC7F0F4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92952" y="791985"/>
            <a:ext cx="3130895" cy="2201365"/>
          </a:xfrm>
          <a:prstGeom prst="rect">
            <a:avLst/>
          </a:prstGeom>
        </p:spPr>
      </p:pic>
      <p:grpSp>
        <p:nvGrpSpPr>
          <p:cNvPr id="26633" name="Group 131"/>
          <p:cNvGrpSpPr>
            <a:grpSpLocks/>
          </p:cNvGrpSpPr>
          <p:nvPr/>
        </p:nvGrpSpPr>
        <p:grpSpPr bwMode="auto">
          <a:xfrm>
            <a:off x="8682465" y="2358307"/>
            <a:ext cx="336550" cy="544513"/>
            <a:chOff x="3504" y="544"/>
            <a:chExt cx="2287" cy="1855"/>
          </a:xfrm>
        </p:grpSpPr>
        <p:sp>
          <p:nvSpPr>
            <p:cNvPr id="26635" name="Line 129"/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6" name="Line 130"/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39242" y="6089765"/>
            <a:ext cx="85999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sz="2000" b="1" dirty="0" smtClean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sz="2000" b="1" dirty="0" smtClean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Audience: </a:t>
            </a:r>
            <a:r>
              <a:rPr lang="en-US" sz="1600" b="1" dirty="0"/>
              <a:t>Drilling, Logistics, </a:t>
            </a:r>
            <a:r>
              <a:rPr lang="en-US" sz="1600" b="1" dirty="0" smtClean="0"/>
              <a:t>Operation &amp; </a:t>
            </a:r>
            <a:r>
              <a:rPr lang="en-US" sz="1600" b="1" dirty="0"/>
              <a:t>construction </a:t>
            </a:r>
            <a:endParaRPr lang="en-US" sz="1600" b="1" dirty="0" smtClean="0">
              <a:solidFill>
                <a:srgbClr val="0D38B3"/>
              </a:solidFill>
              <a:latin typeface="+mj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30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1089984" y="1359932"/>
            <a:ext cx="8758865" cy="430887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173038" indent="-173038"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defRPr/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As a learning from this incident and ensure continual improvement all contract</a:t>
            </a:r>
          </a:p>
          <a:p>
            <a:pPr marL="342900" indent="-342900">
              <a:defRPr/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managers must review their HSE HEMP against the questions asked below        </a:t>
            </a:r>
          </a:p>
          <a:p>
            <a:pPr marL="342900" indent="-342900">
              <a:defRPr/>
            </a:pPr>
            <a:endParaRPr lang="en-US" sz="1600" b="1" dirty="0">
              <a:solidFill>
                <a:srgbClr val="FF0000"/>
              </a:solidFill>
              <a:latin typeface="Tahoma" pitchFamily="34" charset="0"/>
            </a:endParaRPr>
          </a:p>
          <a:p>
            <a:pPr marL="342900" indent="-342900">
              <a:defRPr/>
            </a:pPr>
            <a:r>
              <a:rPr lang="en-US" sz="1600" b="1" dirty="0">
                <a:solidFill>
                  <a:srgbClr val="0000FF"/>
                </a:solidFill>
                <a:latin typeface="Tahoma" pitchFamily="34" charset="0"/>
              </a:rPr>
              <a:t>Confirm the following:</a:t>
            </a:r>
            <a:endParaRPr lang="en-US" sz="1600" dirty="0">
              <a:solidFill>
                <a:srgbClr val="0000FF"/>
              </a:solidFill>
              <a:latin typeface="Tahoma" pitchFamily="34" charset="0"/>
            </a:endParaRPr>
          </a:p>
          <a:p>
            <a:pPr marL="342900" indent="-342900"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that the PTWH is the correct person (competent and authorized)?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that your training creates understanding of potential hazards due to different operational conditions?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to review your HAZOP after a Near Miss caused by equipment?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to have procedures and processes in place to ensure all staff are wearing PPE as and when required?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procedural adherence part of your Unit Assurance Plan?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clear communication and job potential hazards discussion with your crew?</a:t>
            </a:r>
          </a:p>
          <a:p>
            <a:pPr marL="342900" indent="-342900">
              <a:defRPr/>
            </a:pPr>
            <a:endParaRPr lang="en-US" sz="1000" i="1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342900" indent="-342900">
              <a:defRPr/>
            </a:pPr>
            <a:endParaRPr lang="en-US" sz="1000" i="1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342900" indent="-342900">
              <a:defRPr/>
            </a:pPr>
            <a:endParaRPr lang="en-US" sz="1000" i="1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342900" indent="-342900">
              <a:defRPr/>
            </a:pPr>
            <a:r>
              <a:rPr lang="en-US" sz="1000" i="1" dirty="0">
                <a:solidFill>
                  <a:srgbClr val="0033CC"/>
                </a:solidFill>
                <a:latin typeface="+mj-lt"/>
                <a:sym typeface="Wingdings" pitchFamily="2" charset="2"/>
              </a:rPr>
              <a:t>* If the answer is NO to any of the above questions please ensure you take action to correct this finding. </a:t>
            </a: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7651" name="Group 9"/>
          <p:cNvGrpSpPr>
            <a:grpSpLocks/>
          </p:cNvGrpSpPr>
          <p:nvPr/>
        </p:nvGrpSpPr>
        <p:grpSpPr bwMode="auto">
          <a:xfrm>
            <a:off x="1536701" y="-228600"/>
            <a:ext cx="8920163" cy="990600"/>
            <a:chOff x="9" y="-144"/>
            <a:chExt cx="6087" cy="624"/>
          </a:xfrm>
        </p:grpSpPr>
        <p:sp>
          <p:nvSpPr>
            <p:cNvPr id="27654" name="Rectangle 8"/>
            <p:cNvSpPr>
              <a:spLocks noChangeArrowheads="1"/>
            </p:cNvSpPr>
            <p:nvPr/>
          </p:nvSpPr>
          <p:spPr bwMode="auto">
            <a:xfrm>
              <a:off x="288" y="144"/>
              <a:ext cx="518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endParaRPr lang="en-GB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414" name="Text Box 12"/>
            <p:cNvSpPr txBox="1">
              <a:spLocks noChangeArrowheads="1"/>
            </p:cNvSpPr>
            <p:nvPr/>
          </p:nvSpPr>
          <p:spPr bwMode="auto">
            <a:xfrm>
              <a:off x="676" y="0"/>
              <a:ext cx="4815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3600" b="1" dirty="0">
                  <a:latin typeface="+mj-lt"/>
                </a:rPr>
                <a:t>Management self audit </a:t>
              </a:r>
            </a:p>
          </p:txBody>
        </p:sp>
        <p:sp>
          <p:nvSpPr>
            <p:cNvPr id="27656" name="Text Box 13"/>
            <p:cNvSpPr txBox="1">
              <a:spLocks noChangeArrowheads="1"/>
            </p:cNvSpPr>
            <p:nvPr/>
          </p:nvSpPr>
          <p:spPr bwMode="auto">
            <a:xfrm>
              <a:off x="9" y="0"/>
              <a:ext cx="1144" cy="17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10000"/>
                </a:spcBef>
              </a:pPr>
              <a:endParaRPr lang="en-GB" sz="1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657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5448" y="-144"/>
              <a:ext cx="648" cy="576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/>
              <a:endPara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2" name="Text Box 2">
            <a:extLst>
              <a:ext uri="{FF2B5EF4-FFF2-40B4-BE49-F238E27FC236}">
                <a16:creationId xmlns:a16="http://schemas.microsoft.com/office/drawing/2014/main" id="{2046B6D1-A13A-43A3-82D5-9609D21BC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539" y="990600"/>
            <a:ext cx="8608731" cy="3693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>
              <a:defRPr/>
            </a:pPr>
            <a:r>
              <a:rPr lang="en-GB" b="1" dirty="0">
                <a:solidFill>
                  <a:srgbClr val="333399"/>
                </a:solidFill>
                <a:latin typeface="Tahoma" pitchFamily="34" charset="0"/>
              </a:rPr>
              <a:t> Date: 27.06.2020</a:t>
            </a:r>
            <a:r>
              <a:rPr lang="en-US" b="1" dirty="0">
                <a:solidFill>
                  <a:srgbClr val="333399"/>
                </a:solidFill>
                <a:latin typeface="Tahoma" pitchFamily="34" charset="0"/>
              </a:rPr>
              <a:t>       Incident title: HiPo#48</a:t>
            </a:r>
            <a:endParaRPr lang="en-GB" b="1" dirty="0">
              <a:solidFill>
                <a:srgbClr val="333399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37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92456</DocId>
    <ImageCreateDate xmlns="4880E4F8-4B7D-4BDD-91E3-E10D47036ECA" xsi:nil="true"/>
    <wic_System_Copyright xmlns="http://schemas.microsoft.com/sharepoint/v3/fields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D5248DF-2CB4-4978-A318-E840C5AE5A97}"/>
</file>

<file path=customXml/itemProps2.xml><?xml version="1.0" encoding="utf-8"?>
<ds:datastoreItem xmlns:ds="http://schemas.openxmlformats.org/officeDocument/2006/customXml" ds:itemID="{ECEB1FCF-0E89-482E-A62E-598FF58845D8}"/>
</file>

<file path=customXml/itemProps3.xml><?xml version="1.0" encoding="utf-8"?>
<ds:datastoreItem xmlns:ds="http://schemas.openxmlformats.org/officeDocument/2006/customXml" ds:itemID="{5643A46C-72B3-4012-8CB2-E0E23D8B71D1}"/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537</Words>
  <Application>Microsoft Office PowerPoint</Application>
  <PresentationFormat>Widescreen</PresentationFormat>
  <Paragraphs>53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Arial</vt:lpstr>
      <vt:lpstr>Calibri</vt:lpstr>
      <vt:lpstr>Calibri Light</vt:lpstr>
      <vt:lpstr>Gill Sans</vt:lpstr>
      <vt:lpstr>Gill Sans Light</vt:lpstr>
      <vt:lpstr>Tahoma</vt:lpstr>
      <vt:lpstr>Webdings</vt:lpstr>
      <vt:lpstr>Wingdings</vt:lpstr>
      <vt:lpstr>Office Theme</vt:lpstr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nazar@umsoman.com</dc:creator>
  <cp:lastModifiedBy>Al Qasmi, Ibrahim MSE35</cp:lastModifiedBy>
  <cp:revision>93</cp:revision>
  <dcterms:created xsi:type="dcterms:W3CDTF">2018-09-24T07:27:56Z</dcterms:created>
  <dcterms:modified xsi:type="dcterms:W3CDTF">2020-11-08T11:15:46Z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