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sldIdLst>
    <p:sldId id="329" r:id="rId6"/>
    <p:sldId id="33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B3"/>
    <a:srgbClr val="2710B0"/>
    <a:srgbClr val="CC330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43" autoAdjust="0"/>
    <p:restoredTop sz="94674"/>
  </p:normalViewPr>
  <p:slideViewPr>
    <p:cSldViewPr snapToGrid="0" snapToObjects="1">
      <p:cViewPr varScale="1">
        <p:scale>
          <a:sx n="100" d="100"/>
          <a:sy n="100" d="100"/>
        </p:scale>
        <p:origin x="10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08/11/2020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Ensure all dates and titles are input </a:t>
            </a:r>
          </a:p>
          <a:p>
            <a:endParaRPr lang="en-US" dirty="0"/>
          </a:p>
          <a:p>
            <a:r>
              <a:rPr lang="en-US" dirty="0"/>
              <a:t>A short description should be provided without mentioning names of contractors or</a:t>
            </a:r>
            <a:r>
              <a:rPr lang="en-US" baseline="0" dirty="0"/>
              <a:t> individuals.  You should include, what happened, to who (by job title) and what injuries this resulted in.  Nothing more!</a:t>
            </a:r>
          </a:p>
          <a:p>
            <a:endParaRPr lang="en-US" baseline="0" dirty="0"/>
          </a:p>
          <a:p>
            <a:r>
              <a:rPr lang="en-US" baseline="0" dirty="0"/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endParaRPr lang="en-US" baseline="0" dirty="0"/>
          </a:p>
          <a:p>
            <a:r>
              <a:rPr lang="en-US" baseline="0" dirty="0"/>
              <a:t>The strap line should be the main point you want to get across</a:t>
            </a:r>
          </a:p>
          <a:p>
            <a:endParaRPr lang="en-US" baseline="0" dirty="0"/>
          </a:p>
          <a:p>
            <a:r>
              <a:rPr lang="en-US" baseline="0" dirty="0"/>
              <a:t>The images should be self explanatory, what went wrong (if you create a reconstruction please ensure you do not put people at risk) and below how it should be done.   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124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24184">
              <a:defRPr/>
            </a:pPr>
            <a:r>
              <a:rPr lang="en-US" dirty="0"/>
              <a:t>Ensure all dates and titles are input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These questions should start</a:t>
            </a:r>
            <a:r>
              <a:rPr lang="en-US" baseline="0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with: Do you ensure…………………?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10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08/11/2020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08/11/2020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08/11/2020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08/11/2020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08/11/2020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08/11/2020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08/11/2020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08/11/2020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08/11/2020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08/11/2020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08/11/2020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08/11/2020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7918" y="751405"/>
            <a:ext cx="3243440" cy="2286000"/>
          </a:xfrm>
          <a:prstGeom prst="rect">
            <a:avLst/>
          </a:prstGeom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590550" y="751405"/>
            <a:ext cx="6502142" cy="464742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1440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Date:</a:t>
            </a:r>
            <a:r>
              <a:rPr lang="en-US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02.07.2020 </a:t>
            </a:r>
            <a:r>
              <a:rPr lang="en-US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Incident </a:t>
            </a:r>
            <a:r>
              <a:rPr lang="en-US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title: </a:t>
            </a:r>
            <a:r>
              <a:rPr lang="es-ES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HiPo#50</a:t>
            </a:r>
            <a:endParaRPr lang="en-US" sz="2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-114300" algn="just">
              <a:defRPr/>
            </a:pPr>
            <a:endParaRPr lang="en-US" b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b="1" dirty="0" smtClean="0">
                <a:solidFill>
                  <a:srgbClr val="FF0000"/>
                </a:solidFill>
                <a:latin typeface="Tahoma" pitchFamily="34" charset="0"/>
              </a:rPr>
              <a:t>What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happened?</a:t>
            </a:r>
            <a:endParaRPr lang="en-US" dirty="0">
              <a:solidFill>
                <a:srgbClr val="FF0000"/>
              </a:solidFill>
              <a:latin typeface="Tahoma" pitchFamily="34" charset="0"/>
            </a:endParaRPr>
          </a:p>
          <a:p>
            <a:pPr marL="36000" algn="just">
              <a:spcAft>
                <a:spcPts val="60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Calibri" pitchFamily="34" charset="0"/>
              </a:rPr>
              <a:t>1ton </a:t>
            </a:r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pick-up while taking a turn from the blacktop towards the A-Station road was hit by a third-party private vehicle which was overtaking from the left side of the pick-up. The impact resulted the pick-up to roll over and fell on the nearby flowline. Driver of both vehicles and passenger in the pick-up were taken to PDO Clinic for post incident medical check-up and declared no injury. </a:t>
            </a:r>
            <a:endParaRPr lang="en-US" b="1" dirty="0">
              <a:solidFill>
                <a:srgbClr val="003399"/>
              </a:solidFill>
            </a:endParaRPr>
          </a:p>
          <a:p>
            <a:pPr marL="36000" algn="just">
              <a:spcAft>
                <a:spcPts val="600"/>
              </a:spcAft>
              <a:defRPr/>
            </a:pPr>
            <a:endParaRPr lang="en-US" sz="1600" b="1" dirty="0">
              <a:solidFill>
                <a:srgbClr val="003399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003399"/>
                </a:solidFill>
                <a:latin typeface="Tahoma" pitchFamily="34" charset="0"/>
              </a:rPr>
              <a:t>Your learning from this incident..</a:t>
            </a:r>
            <a:endParaRPr lang="en-US" sz="1600" dirty="0">
              <a:solidFill>
                <a:srgbClr val="000000"/>
              </a:solidFill>
              <a:latin typeface="Arial"/>
              <a:cs typeface="Calibri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cs typeface="Calibri" pitchFamily="34" charset="0"/>
              </a:rPr>
              <a:t>Always pay attention to the signals by other road users.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cs typeface="Calibri" pitchFamily="34" charset="0"/>
              </a:rPr>
              <a:t>Always be alerted for the unexpected at road.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cs typeface="Calibri" pitchFamily="34" charset="0"/>
              </a:rPr>
              <a:t>Always follow rules of the road.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Calibri" pitchFamily="34" charset="0"/>
              </a:rPr>
              <a:t>Always follow Defensive driving technique.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Calibri" pitchFamily="34" charset="0"/>
              </a:rPr>
              <a:t>Always look over your shoulder before crossing the </a:t>
            </a:r>
            <a:r>
              <a:rPr lang="en-US" sz="1600" dirty="0" smtClean="0">
                <a:cs typeface="Calibri" pitchFamily="34" charset="0"/>
              </a:rPr>
              <a:t>carriageway.</a:t>
            </a:r>
            <a:endParaRPr lang="en-US" sz="1600" dirty="0">
              <a:cs typeface="Calibri" pitchFamily="34" charset="0"/>
            </a:endParaRPr>
          </a:p>
          <a:p>
            <a:pPr algn="just" eaLnBrk="1" hangingPunct="1">
              <a:defRPr/>
            </a:pPr>
            <a:endParaRPr lang="en-US" sz="1200" dirty="0">
              <a:solidFill>
                <a:schemeClr val="accent2"/>
              </a:solidFill>
              <a:latin typeface="Arial"/>
              <a:cs typeface="Calibri" pitchFamily="34" charset="0"/>
            </a:endParaRPr>
          </a:p>
        </p:txBody>
      </p:sp>
      <p:sp>
        <p:nvSpPr>
          <p:cNvPr id="26628" name="TextBox 16"/>
          <p:cNvSpPr txBox="1">
            <a:spLocks noChangeArrowheads="1"/>
          </p:cNvSpPr>
          <p:nvPr/>
        </p:nvSpPr>
        <p:spPr bwMode="auto">
          <a:xfrm>
            <a:off x="704850" y="5421387"/>
            <a:ext cx="5700453" cy="307777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400" b="1" dirty="0">
                <a:solidFill>
                  <a:srgbClr val="FFFF00"/>
                </a:solidFill>
                <a:latin typeface="Tahoma" pitchFamily="34" charset="0"/>
              </a:rPr>
              <a:t>Follow Defensive driving technique and obey signals on road </a:t>
            </a:r>
          </a:p>
        </p:txBody>
      </p:sp>
      <p:grpSp>
        <p:nvGrpSpPr>
          <p:cNvPr id="26633" name="Group 131"/>
          <p:cNvGrpSpPr>
            <a:grpSpLocks/>
          </p:cNvGrpSpPr>
          <p:nvPr/>
        </p:nvGrpSpPr>
        <p:grpSpPr bwMode="auto">
          <a:xfrm>
            <a:off x="10907008" y="903419"/>
            <a:ext cx="336550" cy="544513"/>
            <a:chOff x="3504" y="544"/>
            <a:chExt cx="2287" cy="1855"/>
          </a:xfrm>
        </p:grpSpPr>
        <p:sp>
          <p:nvSpPr>
            <p:cNvPr id="26635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36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918" y="3142696"/>
            <a:ext cx="3243440" cy="243258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187475" y="4898274"/>
            <a:ext cx="3197290" cy="973769"/>
            <a:chOff x="-1607473" y="1981200"/>
            <a:chExt cx="3197290" cy="990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9217" y="1981200"/>
              <a:ext cx="990600" cy="9906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57200" y="1981200"/>
              <a:ext cx="990600" cy="99060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607473" y="1981200"/>
              <a:ext cx="990600" cy="990600"/>
            </a:xfrm>
            <a:prstGeom prst="rect">
              <a:avLst/>
            </a:prstGeom>
          </p:spPr>
        </p:pic>
      </p:grpSp>
      <p:sp>
        <p:nvSpPr>
          <p:cNvPr id="26634" name="Freeform 132"/>
          <p:cNvSpPr>
            <a:spLocks/>
          </p:cNvSpPr>
          <p:nvPr/>
        </p:nvSpPr>
        <p:spPr bwMode="auto">
          <a:xfrm>
            <a:off x="10746590" y="3285700"/>
            <a:ext cx="457200" cy="489857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743200" y="1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05917" y="6109188"/>
            <a:ext cx="85999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sz="2000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b="1" dirty="0"/>
              <a:t>Drilling, Logistics, Operation, Engineering, Exploration &amp; construction </a:t>
            </a:r>
            <a:endParaRPr lang="en-US" sz="1600" b="1" dirty="0" smtClean="0">
              <a:solidFill>
                <a:srgbClr val="0D38B3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203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987768" y="1286726"/>
            <a:ext cx="8351838" cy="381642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managers must review their HSE HEMP against the questions asked below        </a:t>
            </a:r>
          </a:p>
          <a:p>
            <a:pPr marL="342900" indent="-342900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your Drivers are following Defensive driving techniques?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your Drivers are aware about the third party hazards on the road?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your Drivers always follow the rules of the road?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Learning from Incidents are cascaded to your drivers?  </a:t>
            </a:r>
          </a:p>
          <a:p>
            <a:pPr marL="342900" indent="-342900"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r>
              <a:rPr lang="en-US" sz="1000" i="1" dirty="0">
                <a:solidFill>
                  <a:srgbClr val="0033CC"/>
                </a:solidFill>
                <a:latin typeface="+mj-lt"/>
                <a:sym typeface="Wingdings" pitchFamily="2" charset="2"/>
              </a:rPr>
              <a:t>* If the answer is NO to any of the above questions please ensure you take action to correct this finding. </a:t>
            </a:r>
          </a:p>
          <a:p>
            <a:pPr eaLnBrk="1" hangingPunct="1"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536701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878618" y="839697"/>
            <a:ext cx="51635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Date:</a:t>
            </a:r>
            <a:r>
              <a:rPr lang="en-US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02.07.2020    Incident title: </a:t>
            </a:r>
            <a:r>
              <a:rPr lang="es-ES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HiPo#50</a:t>
            </a:r>
            <a:endParaRPr lang="en-U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764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92458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191C06B4-B73F-44F4-BB30-BEBEC20B5A16}"/>
</file>

<file path=customXml/itemProps2.xml><?xml version="1.0" encoding="utf-8"?>
<ds:datastoreItem xmlns:ds="http://schemas.openxmlformats.org/officeDocument/2006/customXml" ds:itemID="{5643A46C-72B3-4012-8CB2-E0E23D8B71D1}"/>
</file>

<file path=customXml/itemProps3.xml><?xml version="1.0" encoding="utf-8"?>
<ds:datastoreItem xmlns:ds="http://schemas.openxmlformats.org/officeDocument/2006/customXml" ds:itemID="{ECEB1FCF-0E89-482E-A62E-598FF58845D8}"/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478</Words>
  <Application>Microsoft Office PowerPoint</Application>
  <PresentationFormat>Widescreen</PresentationFormat>
  <Paragraphs>49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Calibri Light</vt:lpstr>
      <vt:lpstr>Gill Sans</vt:lpstr>
      <vt:lpstr>Gill Sans Light</vt:lpstr>
      <vt:lpstr>Tahoma</vt:lpstr>
      <vt:lpstr>Wingdings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Al Qasmi, Ibrahim MSE35</cp:lastModifiedBy>
  <cp:revision>92</cp:revision>
  <dcterms:created xsi:type="dcterms:W3CDTF">2018-09-24T07:27:56Z</dcterms:created>
  <dcterms:modified xsi:type="dcterms:W3CDTF">2020-11-08T11:32:02Z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