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32" r:id="rId6"/>
    <p:sldId id="33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10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r>
              <a:rPr lang="en-US"/>
              <a:t>Ensure all dates and titles are input </a:t>
            </a:r>
          </a:p>
          <a:p>
            <a:endParaRPr lang="en-US"/>
          </a:p>
          <a:p>
            <a:r>
              <a:rPr lang="en-US"/>
              <a:t>A short description should be provided without mentioning names of contractors or individuals.  You should include, what happened, to who (by job title) and what injuries this resulted in.  Nothing more!</a:t>
            </a:r>
          </a:p>
          <a:p>
            <a:endParaRPr lang="en-US"/>
          </a:p>
          <a:p>
            <a:r>
              <a:rPr lang="en-US"/>
              <a:t>Four to five bullet points highlighting the main findings from the investigation.  Remember the target audience is the front line staff so this should be written in simple terms in a way that everyone can understand.</a:t>
            </a:r>
          </a:p>
          <a:p>
            <a:endParaRPr lang="en-US"/>
          </a:p>
          <a:p>
            <a:r>
              <a:rPr lang="en-US"/>
              <a:t>The strap line should be the main point you want to get across</a:t>
            </a:r>
          </a:p>
          <a:p>
            <a:endParaRPr lang="en-US"/>
          </a:p>
          <a:p>
            <a:r>
              <a:rPr lang="en-US"/>
              <a:t>The images should be self explanatory, what went wrong (if you create a reconstruction please ensure you do not put people at risk) and below how it should be done.   </a:t>
            </a:r>
          </a:p>
        </p:txBody>
      </p:sp>
      <p:sp>
        <p:nvSpPr>
          <p:cNvPr id="41987" name="Slide Number Placeholder 3"/>
          <p:cNvSpPr>
            <a:spLocks noGrp="1"/>
          </p:cNvSpPr>
          <p:nvPr>
            <p:ph type="sldNum" sz="quarter" idx="5"/>
          </p:nvPr>
        </p:nvSpPr>
        <p:spPr>
          <a:noFill/>
        </p:spPr>
        <p:txBody>
          <a:bodyPr/>
          <a:lstStyle/>
          <a:p>
            <a:fld id="{E507350B-5834-402D-AC6B-6C8FF6A47196}" type="slidenum">
              <a:rPr lang="en-US" smtClean="0">
                <a:cs typeface="Arial" charset="0"/>
              </a:rPr>
              <a:pPr/>
              <a:t>1</a:t>
            </a:fld>
            <a:endParaRPr lang="en-US">
              <a:cs typeface="Arial" charset="0"/>
            </a:endParaRPr>
          </a:p>
        </p:txBody>
      </p:sp>
    </p:spTree>
    <p:extLst>
      <p:ext uri="{BB962C8B-B14F-4D97-AF65-F5344CB8AC3E}">
        <p14:creationId xmlns:p14="http://schemas.microsoft.com/office/powerpoint/2010/main" val="138953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a:t>Ensure all dates and titles are input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Imagine you have to audit other companies to see if they could have the same issues.</a:t>
            </a:r>
          </a:p>
          <a:p>
            <a:endParaRPr lang="en-US">
              <a:solidFill>
                <a:srgbClr val="0033CC"/>
              </a:solidFill>
              <a:latin typeface="Arial" charset="0"/>
              <a:cs typeface="Arial" charset="0"/>
              <a:sym typeface="Wingdings" pitchFamily="2" charset="2"/>
            </a:endParaRPr>
          </a:p>
          <a:p>
            <a:r>
              <a:rPr lang="en-US">
                <a:solidFill>
                  <a:srgbClr val="0033CC"/>
                </a:solidFill>
                <a:latin typeface="Arial" charset="0"/>
                <a:cs typeface="Arial" charset="0"/>
                <a:sym typeface="Wingdings" pitchFamily="2" charset="2"/>
              </a:rPr>
              <a:t>These questions should start with: Do you ensure…………………?</a:t>
            </a:r>
            <a:endParaRPr lang="en-US">
              <a:latin typeface="Arial" charset="0"/>
              <a:cs typeface="Arial" charset="0"/>
            </a:endParaRPr>
          </a:p>
        </p:txBody>
      </p:sp>
      <p:sp>
        <p:nvSpPr>
          <p:cNvPr id="44035" name="Slide Number Placeholder 3"/>
          <p:cNvSpPr>
            <a:spLocks noGrp="1"/>
          </p:cNvSpPr>
          <p:nvPr>
            <p:ph type="sldNum" sz="quarter" idx="5"/>
          </p:nvPr>
        </p:nvSpPr>
        <p:spPr>
          <a:noFill/>
        </p:spPr>
        <p:txBody>
          <a:bodyPr/>
          <a:lstStyle/>
          <a:p>
            <a:fld id="{8DDCAB81-B350-413A-8FED-B0BA7BD421A5}" type="slidenum">
              <a:rPr lang="en-US" smtClean="0">
                <a:cs typeface="Arial" charset="0"/>
              </a:rPr>
              <a:pPr/>
              <a:t>2</a:t>
            </a:fld>
            <a:endParaRPr lang="en-US">
              <a:cs typeface="Arial" charset="0"/>
            </a:endParaRPr>
          </a:p>
        </p:txBody>
      </p:sp>
    </p:spTree>
    <p:extLst>
      <p:ext uri="{BB962C8B-B14F-4D97-AF65-F5344CB8AC3E}">
        <p14:creationId xmlns:p14="http://schemas.microsoft.com/office/powerpoint/2010/main" val="207597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ChangeArrowheads="1"/>
          </p:cNvSpPr>
          <p:nvPr/>
        </p:nvSpPr>
        <p:spPr bwMode="auto">
          <a:xfrm>
            <a:off x="538981" y="690108"/>
            <a:ext cx="7462019" cy="4678204"/>
          </a:xfrm>
          <a:prstGeom prst="rect">
            <a:avLst/>
          </a:prstGeom>
          <a:noFill/>
          <a:ln w="19050">
            <a:noFill/>
            <a:miter lim="800000"/>
            <a:headEnd/>
            <a:tailEnd/>
          </a:ln>
        </p:spPr>
        <p:txBody>
          <a:bodyPr wrap="square">
            <a:spAutoFit/>
          </a:bodyPr>
          <a:lstStyle/>
          <a:p>
            <a:pPr marL="114300" indent="-114300" algn="just" eaLnBrk="0" hangingPunct="0">
              <a:defRPr/>
            </a:pPr>
            <a:r>
              <a:rPr lang="en-GB" b="1" dirty="0">
                <a:solidFill>
                  <a:srgbClr val="00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003399"/>
                </a:solidFill>
                <a:latin typeface="Tahoma" panose="020B0604030504040204" pitchFamily="34" charset="0"/>
                <a:ea typeface="Tahoma" panose="020B0604030504040204" pitchFamily="34" charset="0"/>
                <a:cs typeface="Tahoma" panose="020B0604030504040204" pitchFamily="34" charset="0"/>
              </a:rPr>
              <a:t> </a:t>
            </a:r>
            <a:r>
              <a:rPr lang="en-US" b="1" dirty="0" smtClean="0">
                <a:solidFill>
                  <a:srgbClr val="003399"/>
                </a:solidFill>
                <a:latin typeface="Tahoma" panose="020B0604030504040204" pitchFamily="34" charset="0"/>
                <a:ea typeface="Tahoma" panose="020B0604030504040204" pitchFamily="34" charset="0"/>
                <a:cs typeface="Tahoma" panose="020B0604030504040204" pitchFamily="34" charset="0"/>
              </a:rPr>
              <a:t>03.07.2020    </a:t>
            </a:r>
            <a:r>
              <a:rPr lang="en-US" b="1" dirty="0">
                <a:solidFill>
                  <a:srgbClr val="003399"/>
                </a:solidFill>
                <a:latin typeface="Tahoma" panose="020B0604030504040204" pitchFamily="34" charset="0"/>
                <a:ea typeface="Tahoma" panose="020B0604030504040204" pitchFamily="34" charset="0"/>
                <a:cs typeface="Tahoma" panose="020B0604030504040204" pitchFamily="34" charset="0"/>
              </a:rPr>
              <a:t>Incident title: </a:t>
            </a:r>
            <a:r>
              <a:rPr lang="es-ES" b="1" dirty="0" smtClean="0">
                <a:solidFill>
                  <a:srgbClr val="003399"/>
                </a:solidFill>
                <a:latin typeface="Tahoma" panose="020B0604030504040204" pitchFamily="34" charset="0"/>
                <a:ea typeface="Tahoma" panose="020B0604030504040204" pitchFamily="34" charset="0"/>
                <a:cs typeface="Tahoma" panose="020B0604030504040204" pitchFamily="34" charset="0"/>
              </a:rPr>
              <a:t>HiPo#51</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114300" indent="-114300" algn="just" eaLnBrk="0" hangingPunct="0">
              <a:defRPr/>
            </a:pPr>
            <a:endParaRPr lang="en-US" b="1" dirty="0">
              <a:solidFill>
                <a:srgbClr val="FF0000"/>
              </a:solidFill>
              <a:latin typeface="Tahoma" pitchFamily="34" charset="0"/>
            </a:endParaRPr>
          </a:p>
          <a:p>
            <a:pPr marL="114300" indent="-114300" algn="just" eaLnBrk="0" hangingPunct="0">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a:defRPr/>
            </a:pPr>
            <a:r>
              <a:rPr lang="en-US" dirty="0">
                <a:latin typeface="Calibri" panose="020F0502020204030204" pitchFamily="34" charset="0"/>
              </a:rPr>
              <a:t>Hoist was in operation of laying down 3.5” DP joint using the power swivel. Drill pipe joint was hanged up with power swivel for soft break out, then while lowering DP to lay down, drill pipe with FOSV disengaged out of power swivel connection and dropped through the V-door and rested on the ground. No one was injured and No damage to </a:t>
            </a:r>
            <a:r>
              <a:rPr lang="en-US" dirty="0" smtClean="0">
                <a:latin typeface="Calibri" panose="020F0502020204030204" pitchFamily="34" charset="0"/>
              </a:rPr>
              <a:t>equipment.</a:t>
            </a:r>
            <a:r>
              <a:rPr lang="en-US" sz="1400" dirty="0">
                <a:latin typeface="Calibri" panose="020F0502020204030204" pitchFamily="34" charset="0"/>
              </a:rPr>
              <a:t>	</a:t>
            </a:r>
          </a:p>
          <a:p>
            <a:pPr marL="114300" indent="-114300">
              <a:defRPr/>
            </a:pPr>
            <a:r>
              <a:rPr lang="en-US" sz="1000" dirty="0">
                <a:solidFill>
                  <a:srgbClr val="000000"/>
                </a:solidFill>
                <a:latin typeface="Arial" charset="0"/>
              </a:rPr>
              <a:t> </a:t>
            </a:r>
          </a:p>
          <a:p>
            <a:pPr marL="114300" indent="-114300" algn="just" eaLnBrk="0" hangingPunct="0">
              <a:defRPr/>
            </a:pPr>
            <a:endParaRPr lang="en-US" sz="1600" b="1" dirty="0" smtClean="0">
              <a:solidFill>
                <a:srgbClr val="333399"/>
              </a:solidFill>
              <a:latin typeface="Tahoma" pitchFamily="34" charset="0"/>
            </a:endParaRPr>
          </a:p>
          <a:p>
            <a:pPr marL="114300" indent="-114300" algn="just" eaLnBrk="0" hangingPunct="0">
              <a:defRPr/>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r>
              <a:rPr lang="en-US" sz="1600" b="1" dirty="0" smtClean="0">
                <a:solidFill>
                  <a:srgbClr val="333399"/>
                </a:solidFill>
                <a:latin typeface="Tahoma" pitchFamily="34" charset="0"/>
              </a:rPr>
              <a:t>..</a:t>
            </a:r>
            <a:endParaRPr lang="en-US" sz="1400" dirty="0">
              <a:latin typeface="Calibri" panose="020F0502020204030204" pitchFamily="34" charset="0"/>
              <a:cs typeface="Tahoma" pitchFamily="34" charset="0"/>
            </a:endParaRPr>
          </a:p>
          <a:p>
            <a:pPr marL="171450" indent="-171450" eaLnBrk="0" hangingPunct="0">
              <a:buFont typeface="Arial" panose="020B0604020202020204" pitchFamily="34" charset="0"/>
              <a:buChar char="•"/>
              <a:defRPr/>
            </a:pPr>
            <a:r>
              <a:rPr lang="en-US" sz="1400" dirty="0">
                <a:latin typeface="Calibri" panose="020F0502020204030204" pitchFamily="34" charset="0"/>
                <a:cs typeface="Tahoma" pitchFamily="34" charset="0"/>
              </a:rPr>
              <a:t> </a:t>
            </a:r>
            <a:r>
              <a:rPr lang="en-US" sz="1600" dirty="0" smtClean="0">
                <a:latin typeface="Calibri" panose="020F0502020204030204" pitchFamily="34" charset="0"/>
              </a:rPr>
              <a:t>Always comply to the Drops zone management – utilize rig floor Step back safety zone whenever possible. </a:t>
            </a:r>
          </a:p>
          <a:p>
            <a:pPr marL="285750" indent="-285750" eaLnBrk="0" hangingPunct="0">
              <a:buFont typeface="Arial" panose="020B0604020202020204" pitchFamily="34" charset="0"/>
              <a:buChar char="•"/>
              <a:defRPr/>
            </a:pPr>
            <a:r>
              <a:rPr lang="en-US" sz="1600" dirty="0" smtClean="0">
                <a:latin typeface="Calibri" panose="020F0502020204030204" pitchFamily="34" charset="0"/>
              </a:rPr>
              <a:t>Always ensure Planning and risk assessments are carried prior any task.</a:t>
            </a:r>
          </a:p>
          <a:p>
            <a:pPr marL="285750" indent="-285750" eaLnBrk="0" hangingPunct="0">
              <a:buFont typeface="Arial" panose="020B0604020202020204" pitchFamily="34" charset="0"/>
              <a:buChar char="•"/>
              <a:defRPr/>
            </a:pPr>
            <a:r>
              <a:rPr lang="en-US" sz="1600" dirty="0" smtClean="0">
                <a:latin typeface="Calibri" panose="020F0502020204030204" pitchFamily="34" charset="0"/>
              </a:rPr>
              <a:t>Although it is standard practice, ensure power swivel procedure includes soft break out and laying down drill pipes.</a:t>
            </a:r>
          </a:p>
          <a:p>
            <a:pPr marL="285750" indent="-285750" eaLnBrk="0" hangingPunct="0">
              <a:buFont typeface="Arial" panose="020B0604020202020204" pitchFamily="34" charset="0"/>
              <a:buChar char="•"/>
              <a:defRPr/>
            </a:pPr>
            <a:r>
              <a:rPr lang="en-US" sz="1600" dirty="0" smtClean="0">
                <a:latin typeface="Calibri" panose="020F0502020204030204" pitchFamily="34" charset="0"/>
              </a:rPr>
              <a:t>Have a proper respond in place for over torqued connections to soft breakout.</a:t>
            </a:r>
          </a:p>
          <a:p>
            <a:pPr marL="285750" indent="-285750" eaLnBrk="0" hangingPunct="0">
              <a:buFont typeface="Arial" panose="020B0604020202020204" pitchFamily="34" charset="0"/>
              <a:buChar char="•"/>
              <a:defRPr/>
            </a:pPr>
            <a:r>
              <a:rPr lang="en-US" sz="1600" dirty="0" smtClean="0">
                <a:latin typeface="Calibri" panose="020F0502020204030204" pitchFamily="34" charset="0"/>
              </a:rPr>
              <a:t>Always ensure efficient leadership for the tasks ahead.</a:t>
            </a:r>
            <a:endParaRPr lang="en-US" sz="1600" dirty="0">
              <a:latin typeface="Calibri" panose="020F0502020204030204" pitchFamily="34" charset="0"/>
            </a:endParaRPr>
          </a:p>
        </p:txBody>
      </p:sp>
      <p:sp>
        <p:nvSpPr>
          <p:cNvPr id="40963"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eaLnBrk="0" hangingPunct="0">
              <a:spcBef>
                <a:spcPct val="50000"/>
              </a:spcBef>
            </a:pPr>
            <a:endParaRPr lang="en-GB" sz="6000">
              <a:solidFill>
                <a:srgbClr val="FF0000"/>
              </a:solidFill>
              <a:sym typeface="Webdings" pitchFamily="18" charset="2"/>
            </a:endParaRPr>
          </a:p>
        </p:txBody>
      </p:sp>
      <p:sp>
        <p:nvSpPr>
          <p:cNvPr id="40964" name="TextBox 16"/>
          <p:cNvSpPr txBox="1">
            <a:spLocks noChangeArrowheads="1"/>
          </p:cNvSpPr>
          <p:nvPr/>
        </p:nvSpPr>
        <p:spPr bwMode="auto">
          <a:xfrm>
            <a:off x="646317" y="5467305"/>
            <a:ext cx="5181600" cy="523220"/>
          </a:xfrm>
          <a:prstGeom prst="rect">
            <a:avLst/>
          </a:prstGeom>
          <a:solidFill>
            <a:srgbClr val="0070C0"/>
          </a:solidFill>
          <a:ln w="9525">
            <a:noFill/>
            <a:miter lim="800000"/>
            <a:headEnd/>
            <a:tailEnd/>
          </a:ln>
        </p:spPr>
        <p:txBody>
          <a:bodyPr>
            <a:spAutoFit/>
          </a:bodyPr>
          <a:lstStyle/>
          <a:p>
            <a:pPr algn="ctr"/>
            <a:r>
              <a:rPr lang="en-US" sz="1400" b="1" dirty="0">
                <a:solidFill>
                  <a:srgbClr val="FFFF00"/>
                </a:solidFill>
                <a:latin typeface="Arial" charset="0"/>
              </a:rPr>
              <a:t>Ensure  proper tightness of the connections between power swivel and drill pipe before laying down</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eaLnBrk="0" hangingPunct="0">
              <a:defRPr/>
            </a:pPr>
            <a:r>
              <a:rPr lang="en-GB" sz="3600" b="1" dirty="0">
                <a:latin typeface="+mj-lt"/>
              </a:rPr>
              <a:t>PDO Second Alert</a:t>
            </a:r>
          </a:p>
        </p:txBody>
      </p:sp>
      <p:pic>
        <p:nvPicPr>
          <p:cNvPr id="40967" name="Picture 16"/>
          <p:cNvPicPr>
            <a:picLocks noChangeAspect="1" noChangeArrowheads="1"/>
          </p:cNvPicPr>
          <p:nvPr/>
        </p:nvPicPr>
        <p:blipFill>
          <a:blip r:embed="rId3"/>
          <a:srcRect/>
          <a:stretch>
            <a:fillRect/>
          </a:stretch>
        </p:blipFill>
        <p:spPr bwMode="auto">
          <a:xfrm>
            <a:off x="8703083" y="690108"/>
            <a:ext cx="2895602" cy="2584450"/>
          </a:xfrm>
          <a:prstGeom prst="rect">
            <a:avLst/>
          </a:prstGeom>
          <a:noFill/>
          <a:ln w="9525">
            <a:noFill/>
            <a:miter lim="800000"/>
            <a:headEnd/>
            <a:tailEnd/>
          </a:ln>
        </p:spPr>
      </p:pic>
      <p:grpSp>
        <p:nvGrpSpPr>
          <p:cNvPr id="40968" name="Group 131"/>
          <p:cNvGrpSpPr>
            <a:grpSpLocks/>
          </p:cNvGrpSpPr>
          <p:nvPr/>
        </p:nvGrpSpPr>
        <p:grpSpPr bwMode="auto">
          <a:xfrm>
            <a:off x="11185934" y="2595108"/>
            <a:ext cx="336550" cy="603250"/>
            <a:chOff x="3504" y="544"/>
            <a:chExt cx="2287" cy="1855"/>
          </a:xfrm>
        </p:grpSpPr>
        <p:sp>
          <p:nvSpPr>
            <p:cNvPr id="40970"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40971"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703083" y="3346450"/>
            <a:ext cx="2895602" cy="260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Freeform 132"/>
          <p:cNvSpPr>
            <a:spLocks/>
          </p:cNvSpPr>
          <p:nvPr/>
        </p:nvSpPr>
        <p:spPr bwMode="auto">
          <a:xfrm>
            <a:off x="10752624" y="535987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
        <p:nvSpPr>
          <p:cNvPr id="3" name="Oval 2"/>
          <p:cNvSpPr/>
          <p:nvPr/>
        </p:nvSpPr>
        <p:spPr bwMode="auto">
          <a:xfrm rot="19124038">
            <a:off x="9659344" y="534380"/>
            <a:ext cx="759757" cy="1297429"/>
          </a:xfrm>
          <a:prstGeom prst="ellipse">
            <a:avLst/>
          </a:prstGeom>
          <a:solidFill>
            <a:srgbClr val="FF0000">
              <a:alpha val="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4" name="Rectangle 13"/>
          <p:cNvSpPr>
            <a:spLocks noChangeArrowheads="1"/>
          </p:cNvSpPr>
          <p:nvPr/>
        </p:nvSpPr>
        <p:spPr bwMode="auto">
          <a:xfrm>
            <a:off x="439242" y="6213993"/>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Drilling, Logistics</a:t>
            </a:r>
            <a:r>
              <a:rPr lang="en-US" sz="1600" b="1"/>
              <a:t>, </a:t>
            </a:r>
            <a:r>
              <a:rPr lang="en-US" sz="1600" b="1" smtClean="0"/>
              <a:t>Operation</a:t>
            </a:r>
            <a:r>
              <a:rPr lang="en-US" sz="1600" b="1"/>
              <a:t> </a:t>
            </a:r>
            <a:r>
              <a:rPr lang="en-US" sz="1600" b="1" smtClean="0"/>
              <a:t>&amp; </a:t>
            </a:r>
            <a:r>
              <a:rPr lang="en-US" sz="1600" b="1" dirty="0"/>
              <a:t>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742757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155418" y="1354177"/>
            <a:ext cx="8351838" cy="3847207"/>
          </a:xfrm>
          <a:prstGeom prst="rect">
            <a:avLst/>
          </a:prstGeom>
          <a:noFill/>
          <a:ln w="19050">
            <a:noFill/>
            <a:miter lim="800000"/>
            <a:headEnd/>
            <a:tailEnd/>
          </a:ln>
        </p:spPr>
        <p:txBody>
          <a:bodyPr>
            <a:spAutoFit/>
          </a:bodyPr>
          <a:lstStyle/>
          <a:p>
            <a:pPr algn="just">
              <a:spcBef>
                <a:spcPct val="50000"/>
              </a:spcBef>
              <a:defRPr/>
            </a:pPr>
            <a:endParaRPr lang="en-US" sz="600" dirty="0">
              <a:solidFill>
                <a:srgbClr val="000000"/>
              </a:solidFill>
              <a:latin typeface="Arial" charset="0"/>
            </a:endParaRPr>
          </a:p>
          <a:p>
            <a:pPr>
              <a:defRPr/>
            </a:pPr>
            <a:endParaRPr lang="en-US" sz="600" dirty="0">
              <a:solidFill>
                <a:srgbClr val="000000"/>
              </a:solidFill>
              <a:latin typeface="Arial" charset="0"/>
            </a:endParaRPr>
          </a:p>
          <a:p>
            <a:pPr>
              <a:defRPr/>
            </a:pPr>
            <a:r>
              <a:rPr lang="en-US" sz="1600" b="1" dirty="0">
                <a:solidFill>
                  <a:srgbClr val="FF0000"/>
                </a:solidFill>
                <a:latin typeface="Tahoma" pitchFamily="34" charset="0"/>
              </a:rPr>
              <a:t>As a learning from this incident and ensure continual improvement all contract</a:t>
            </a:r>
          </a:p>
          <a:p>
            <a:pPr>
              <a:defRPr/>
            </a:pPr>
            <a:r>
              <a:rPr lang="en-US" sz="1600" b="1" dirty="0">
                <a:solidFill>
                  <a:srgbClr val="FF0000"/>
                </a:solidFill>
                <a:latin typeface="Tahoma" pitchFamily="34" charset="0"/>
              </a:rPr>
              <a:t>managers must review their HSE HEMP against the questions asked below        </a:t>
            </a:r>
          </a:p>
          <a:p>
            <a:pPr>
              <a:defRPr/>
            </a:pPr>
            <a:endParaRPr lang="en-US" sz="1600" b="1" dirty="0">
              <a:solidFill>
                <a:srgbClr val="FF0000"/>
              </a:solidFill>
              <a:latin typeface="Tahoma" pitchFamily="34" charset="0"/>
            </a:endParaRPr>
          </a:p>
          <a:p>
            <a:pPr>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a:defRPr/>
            </a:pPr>
            <a:endParaRPr lang="en-US" sz="1400" b="1" dirty="0">
              <a:solidFill>
                <a:schemeClr val="accent2"/>
              </a:solidFill>
              <a:latin typeface="Arial" charset="0"/>
            </a:endParaRPr>
          </a:p>
          <a:p>
            <a:pPr eaLnBrk="0" hangingPunct="0">
              <a:buFont typeface="Arial" charset="0"/>
              <a:buAutoNum type="arabicPeriod"/>
              <a:defRPr/>
            </a:pPr>
            <a:r>
              <a:rPr lang="en-US" dirty="0">
                <a:solidFill>
                  <a:srgbClr val="0D38B3"/>
                </a:solidFill>
                <a:latin typeface="+mj-lt"/>
                <a:sym typeface="Wingdings" pitchFamily="2" charset="2"/>
              </a:rPr>
              <a:t>Do you ensure you QMS maintains operating procedures up to date ?</a:t>
            </a:r>
          </a:p>
          <a:p>
            <a:pPr eaLnBrk="0" hangingPunct="0">
              <a:buFont typeface="Arial" charset="0"/>
              <a:buAutoNum type="arabicPeriod"/>
              <a:defRPr/>
            </a:pPr>
            <a:r>
              <a:rPr lang="en-US" dirty="0">
                <a:solidFill>
                  <a:srgbClr val="0D38B3"/>
                </a:solidFill>
                <a:latin typeface="+mj-lt"/>
                <a:sym typeface="Wingdings" pitchFamily="2" charset="2"/>
              </a:rPr>
              <a:t>Do you ensure your crew on site are full aware red zone and no go zone areas?</a:t>
            </a:r>
          </a:p>
          <a:p>
            <a:pPr>
              <a:buFont typeface="Arial" charset="0"/>
              <a:buAutoNum type="arabicPeriod"/>
              <a:defRPr/>
            </a:pPr>
            <a:r>
              <a:rPr lang="en-US" dirty="0">
                <a:solidFill>
                  <a:srgbClr val="0D38B3"/>
                </a:solidFill>
                <a:latin typeface="+mj-lt"/>
                <a:sym typeface="Wingdings" pitchFamily="2" charset="2"/>
              </a:rPr>
              <a:t>Do you ensure your supervisors are immediately  intervening when issues arises?</a:t>
            </a:r>
          </a:p>
          <a:p>
            <a:pPr>
              <a:buFont typeface="Arial" charset="0"/>
              <a:buAutoNum type="arabicPeriod"/>
              <a:defRPr/>
            </a:pPr>
            <a:r>
              <a:rPr lang="en-US" dirty="0">
                <a:solidFill>
                  <a:srgbClr val="0D38B3"/>
                </a:solidFill>
                <a:latin typeface="+mj-lt"/>
                <a:sym typeface="Wingdings" pitchFamily="2" charset="2"/>
              </a:rPr>
              <a:t>Do you ensure employees are fully aware and familiar with standard work practices and procedures?</a:t>
            </a:r>
          </a:p>
          <a:p>
            <a:pPr>
              <a:buFont typeface="Arial" charset="0"/>
              <a:buAutoNum type="arabicPeriod"/>
              <a:defRPr/>
            </a:pPr>
            <a:r>
              <a:rPr lang="en-US" dirty="0">
                <a:solidFill>
                  <a:srgbClr val="0D38B3"/>
                </a:solidFill>
                <a:latin typeface="+mj-lt"/>
                <a:sym typeface="Wingdings" pitchFamily="2" charset="2"/>
              </a:rPr>
              <a:t>Do you ensure your key staff are competent enough for their roles and </a:t>
            </a:r>
            <a:r>
              <a:rPr lang="en-US" dirty="0" smtClean="0">
                <a:solidFill>
                  <a:srgbClr val="0D38B3"/>
                </a:solidFill>
                <a:latin typeface="+mj-lt"/>
                <a:sym typeface="Wingdings" pitchFamily="2" charset="2"/>
              </a:rPr>
              <a:t>responsibilities?</a:t>
            </a:r>
          </a:p>
          <a:p>
            <a:pPr>
              <a:defRPr/>
            </a:pPr>
            <a:r>
              <a:rPr lang="en-US" dirty="0" smtClean="0">
                <a:solidFill>
                  <a:srgbClr val="0D38B3"/>
                </a:solidFill>
                <a:latin typeface="+mj-lt"/>
                <a:sym typeface="Wingdings" pitchFamily="2" charset="2"/>
              </a:rPr>
              <a:t> </a:t>
            </a:r>
            <a:endParaRPr lang="en-US" dirty="0">
              <a:solidFill>
                <a:srgbClr val="0D38B3"/>
              </a:solidFill>
              <a:latin typeface="+mj-lt"/>
              <a:sym typeface="Wingdings" pitchFamily="2" charset="2"/>
            </a:endParaRPr>
          </a:p>
          <a:p>
            <a:pPr>
              <a:defRPr/>
            </a:pPr>
            <a:endParaRPr lang="en-US" sz="1000" i="1" dirty="0">
              <a:solidFill>
                <a:srgbClr val="0033CC"/>
              </a:solidFill>
              <a:latin typeface="Arial" charset="0"/>
              <a:sym typeface="Wingdings" pitchFamily="2" charset="2"/>
            </a:endParaRPr>
          </a:p>
          <a:p>
            <a:pPr>
              <a:defRPr/>
            </a:pPr>
            <a:r>
              <a:rPr lang="en-US" sz="1000" i="1" dirty="0">
                <a:solidFill>
                  <a:srgbClr val="0033CC"/>
                </a:solidFill>
                <a:latin typeface="Arial" charset="0"/>
                <a:sym typeface="Wingdings" pitchFamily="2" charset="2"/>
              </a:rPr>
              <a:t>* If the answer is NO to any of the above questions please ensure you take action to correct this finding. </a:t>
            </a:r>
          </a:p>
          <a:p>
            <a:pPr>
              <a:buFont typeface="Arial" charset="0"/>
              <a:buChar char="•"/>
              <a:defRPr/>
            </a:pPr>
            <a:endParaRPr lang="en-US" sz="800" dirty="0">
              <a:solidFill>
                <a:srgbClr val="000000"/>
              </a:solidFill>
              <a:latin typeface="Arial" charset="0"/>
            </a:endParaRPr>
          </a:p>
        </p:txBody>
      </p:sp>
      <p:grpSp>
        <p:nvGrpSpPr>
          <p:cNvPr id="43010" name="Group 9"/>
          <p:cNvGrpSpPr>
            <a:grpSpLocks/>
          </p:cNvGrpSpPr>
          <p:nvPr/>
        </p:nvGrpSpPr>
        <p:grpSpPr bwMode="auto">
          <a:xfrm>
            <a:off x="1536701" y="-228600"/>
            <a:ext cx="8920163" cy="990600"/>
            <a:chOff x="9" y="-144"/>
            <a:chExt cx="6087" cy="624"/>
          </a:xfrm>
        </p:grpSpPr>
        <p:sp>
          <p:nvSpPr>
            <p:cNvPr id="43013"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eaLnBrk="0" hangingPunct="0">
                <a:defRPr/>
              </a:pPr>
              <a:r>
                <a:rPr lang="en-GB" sz="3600" b="1" dirty="0">
                  <a:latin typeface="+mj-lt"/>
                </a:rPr>
                <a:t>Management self audit </a:t>
              </a:r>
            </a:p>
          </p:txBody>
        </p:sp>
        <p:sp>
          <p:nvSpPr>
            <p:cNvPr id="43015"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eaLnBrk="0" hangingPunct="0">
                <a:spcBef>
                  <a:spcPct val="10000"/>
                </a:spcBef>
              </a:pPr>
              <a:endParaRPr lang="en-GB" sz="1200" b="1">
                <a:solidFill>
                  <a:srgbClr val="000000"/>
                </a:solidFill>
                <a:latin typeface="Arial" charset="0"/>
              </a:endParaRPr>
            </a:p>
          </p:txBody>
        </p:sp>
        <p:sp>
          <p:nvSpPr>
            <p:cNvPr id="43016"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43011" name="Rectangle 8"/>
          <p:cNvSpPr>
            <a:spLocks noChangeArrowheads="1"/>
          </p:cNvSpPr>
          <p:nvPr/>
        </p:nvSpPr>
        <p:spPr bwMode="auto">
          <a:xfrm>
            <a:off x="1177404" y="984845"/>
            <a:ext cx="5163593" cy="369332"/>
          </a:xfrm>
          <a:prstGeom prst="rect">
            <a:avLst/>
          </a:prstGeom>
          <a:noFill/>
          <a:ln w="9525">
            <a:noFill/>
            <a:miter lim="800000"/>
            <a:headEnd/>
            <a:tailEnd/>
          </a:ln>
        </p:spPr>
        <p:txBody>
          <a:bodyPr wrap="none">
            <a:spAutoFit/>
          </a:bodyPr>
          <a:lstStyle/>
          <a:p>
            <a:pPr marL="114300" indent="-114300" algn="just" eaLnBrk="0" hangingPunct="0">
              <a:defRPr/>
            </a:pPr>
            <a:r>
              <a:rPr lang="en-GB" b="1" dirty="0">
                <a:solidFill>
                  <a:srgbClr val="003399"/>
                </a:solidFill>
                <a:latin typeface="Tahoma" panose="020B0604030504040204" pitchFamily="34" charset="0"/>
                <a:ea typeface="Tahoma" panose="020B0604030504040204" pitchFamily="34" charset="0"/>
                <a:cs typeface="Tahoma" panose="020B0604030504040204" pitchFamily="34" charset="0"/>
              </a:rPr>
              <a:t>Date:</a:t>
            </a:r>
            <a:r>
              <a:rPr lang="en-US" b="1" dirty="0">
                <a:solidFill>
                  <a:srgbClr val="003399"/>
                </a:solidFill>
                <a:latin typeface="Tahoma" panose="020B0604030504040204" pitchFamily="34" charset="0"/>
                <a:ea typeface="Tahoma" panose="020B0604030504040204" pitchFamily="34" charset="0"/>
                <a:cs typeface="Tahoma" panose="020B0604030504040204" pitchFamily="34" charset="0"/>
              </a:rPr>
              <a:t> 03.07.2020    Incident title: </a:t>
            </a:r>
            <a:r>
              <a:rPr lang="es-ES" b="1" dirty="0">
                <a:solidFill>
                  <a:srgbClr val="003399"/>
                </a:solidFill>
                <a:latin typeface="Tahoma" panose="020B0604030504040204" pitchFamily="34" charset="0"/>
                <a:ea typeface="Tahoma" panose="020B0604030504040204" pitchFamily="34" charset="0"/>
                <a:cs typeface="Tahoma" panose="020B0604030504040204" pitchFamily="34" charset="0"/>
              </a:rPr>
              <a:t>HiPo#51</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8414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92459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0B7F0C37-25FF-41C3-B8E0-ABCDE456A00F}"/>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542</TotalTime>
  <Words>530</Words>
  <Application>Microsoft Office PowerPoint</Application>
  <PresentationFormat>Widescreen</PresentationFormat>
  <Paragraphs>50</Paragraphs>
  <Slides>2</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vt:i4>
      </vt:variant>
    </vt:vector>
  </HeadingPairs>
  <TitlesOfParts>
    <vt:vector size="13" baseType="lpstr">
      <vt:lpstr>Arial</vt:lpstr>
      <vt:lpstr>Calibri</vt:lpstr>
      <vt:lpstr>Calibri Light</vt:lpstr>
      <vt:lpstr>Gill Sans</vt:lpstr>
      <vt:lpstr>Gill Sans Light</vt:lpstr>
      <vt:lpstr>Tahoma</vt:lpstr>
      <vt:lpstr>Times New Roman</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94</cp:revision>
  <dcterms:created xsi:type="dcterms:W3CDTF">2018-09-24T07:27:56Z</dcterms:created>
  <dcterms:modified xsi:type="dcterms:W3CDTF">2020-11-08T11:39:16Z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