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38" r:id="rId6"/>
    <p:sldId id="33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1928843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defTabSz="924276">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3532266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95301" y="661998"/>
            <a:ext cx="7580417" cy="4739759"/>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16.08.2020      </a:t>
            </a:r>
            <a:r>
              <a:rPr lang="en-US" b="1" dirty="0">
                <a:solidFill>
                  <a:srgbClr val="333399"/>
                </a:solidFill>
                <a:latin typeface="Tahoma" pitchFamily="34" charset="0"/>
              </a:rPr>
              <a:t>Incident title: HiPo#57</a:t>
            </a:r>
          </a:p>
          <a:p>
            <a:pPr marL="114300" indent="-114300" algn="just">
              <a:defRPr/>
            </a:pPr>
            <a:endParaRPr lang="en-US"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endParaRPr lang="en-US" dirty="0">
              <a:solidFill>
                <a:srgbClr val="FF0000"/>
              </a:solidFill>
              <a:latin typeface="Tahoma" pitchFamily="34" charset="0"/>
            </a:endParaRPr>
          </a:p>
          <a:p>
            <a:pPr algn="just"/>
            <a:r>
              <a:rPr lang="en-US" dirty="0"/>
              <a:t>At approximately 18:33 </a:t>
            </a:r>
            <a:r>
              <a:rPr lang="en-US" dirty="0" err="1"/>
              <a:t>hrs</a:t>
            </a:r>
            <a:r>
              <a:rPr lang="en-US" dirty="0"/>
              <a:t> on 16th of Aug 2020, while pulling out of hole 4 “ heavy weight drill pipe, travelling block touched on the drill pipe stand when the Driller lowered the traveling block before the Derrick man move the drill pipe stand from the travel path of the travelling block. Drill pipe stand bounced towards the monkey board and Derrick man injured when he tripped whilst moving away.  </a:t>
            </a:r>
          </a:p>
          <a:p>
            <a:pPr marL="342900" indent="-342900">
              <a:defRPr/>
            </a:pPr>
            <a:endParaRPr lang="en-US" sz="600" dirty="0">
              <a:solidFill>
                <a:srgbClr val="000000"/>
              </a:solidFill>
              <a:latin typeface="Arial" charset="0"/>
            </a:endParaRPr>
          </a:p>
          <a:p>
            <a:pPr marL="114300" indent="-114300" algn="just">
              <a:defRPr/>
            </a:pPr>
            <a:endParaRPr lang="en-US" sz="1600" b="1" dirty="0">
              <a:solidFill>
                <a:srgbClr val="333399"/>
              </a:solidFill>
              <a:latin typeface="Tahoma" pitchFamily="34" charset="0"/>
            </a:endParaRPr>
          </a:p>
          <a:p>
            <a:pPr marL="114300" indent="-114300" algn="jus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p>
          <a:p>
            <a:pPr marL="114300" indent="-114300" algn="just">
              <a:defRPr/>
            </a:pPr>
            <a:endParaRPr lang="en-US" sz="600" dirty="0">
              <a:solidFill>
                <a:srgbClr val="000000"/>
              </a:solidFill>
              <a:latin typeface="Arial" charset="0"/>
            </a:endParaRPr>
          </a:p>
          <a:p>
            <a:pPr marL="285750" indent="-285750" algn="just">
              <a:buFont typeface="Arial" panose="020B0604020202020204" pitchFamily="34" charset="0"/>
              <a:buChar char="•"/>
            </a:pPr>
            <a:r>
              <a:rPr lang="en-US" sz="1600" dirty="0"/>
              <a:t>Always ensure adequate communication is maintained between Drilling crew whilst RIH/POOH activities. </a:t>
            </a:r>
          </a:p>
          <a:p>
            <a:pPr marL="285750" indent="-285750" algn="just">
              <a:buFont typeface="Arial" panose="020B0604020202020204" pitchFamily="34" charset="0"/>
              <a:buChar char="•"/>
            </a:pPr>
            <a:r>
              <a:rPr lang="en-US" sz="1600" dirty="0"/>
              <a:t>Always give signal to Driller to stop the movement of the travelling block if any potential issues are suspected. </a:t>
            </a:r>
          </a:p>
          <a:p>
            <a:pPr marL="285750" indent="-285750" algn="just">
              <a:buFont typeface="Arial" panose="020B0604020202020204" pitchFamily="34" charset="0"/>
              <a:buChar char="•"/>
            </a:pPr>
            <a:r>
              <a:rPr lang="en-US" sz="1600" dirty="0"/>
              <a:t>Always move the stands out of the vicinity of the traveling block after unlatching from elevator. </a:t>
            </a:r>
          </a:p>
        </p:txBody>
      </p:sp>
      <p:sp>
        <p:nvSpPr>
          <p:cNvPr id="26628" name="TextBox 16"/>
          <p:cNvSpPr txBox="1">
            <a:spLocks noChangeArrowheads="1"/>
          </p:cNvSpPr>
          <p:nvPr/>
        </p:nvSpPr>
        <p:spPr bwMode="auto">
          <a:xfrm>
            <a:off x="609601" y="5417641"/>
            <a:ext cx="5181600" cy="584775"/>
          </a:xfrm>
          <a:prstGeom prst="rect">
            <a:avLst/>
          </a:prstGeom>
          <a:solidFill>
            <a:srgbClr val="0070C0"/>
          </a:solidFill>
          <a:ln w="9525">
            <a:noFill/>
            <a:miter lim="800000"/>
            <a:headEnd/>
            <a:tailEnd/>
          </a:ln>
        </p:spPr>
        <p:txBody>
          <a:bodyPr>
            <a:spAutoFit/>
          </a:bodyPr>
          <a:lstStyle/>
          <a:p>
            <a:pPr algn="ctr" eaLnBrk="1" hangingPunct="1"/>
            <a:r>
              <a:rPr lang="en-US" sz="1600" b="1" dirty="0">
                <a:solidFill>
                  <a:srgbClr val="FFFF00"/>
                </a:solidFill>
                <a:latin typeface="Tohma"/>
              </a:rPr>
              <a:t>Always ensure that the stands are cleared from path prior to lower the travelling block. </a:t>
            </a:r>
            <a:endParaRPr lang="en-US" sz="1600" dirty="0">
              <a:solidFill>
                <a:srgbClr val="FFFF00"/>
              </a:solidFill>
              <a:latin typeface="Tohma"/>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2" name="Picture 1" descr="A picture containing train, outdoor, track, snow&#10;&#10;Description automatically generated">
            <a:extLst>
              <a:ext uri="{FF2B5EF4-FFF2-40B4-BE49-F238E27FC236}">
                <a16:creationId xmlns:a16="http://schemas.microsoft.com/office/drawing/2014/main" id="{87785FA8-C55A-4889-AD16-0F2485F0AD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6170" y="3444358"/>
            <a:ext cx="3271524" cy="2453643"/>
          </a:xfrm>
          <a:prstGeom prst="rect">
            <a:avLst/>
          </a:prstGeom>
        </p:spPr>
      </p:pic>
      <p:pic>
        <p:nvPicPr>
          <p:cNvPr id="3" name="Picture 2">
            <a:extLst>
              <a:ext uri="{FF2B5EF4-FFF2-40B4-BE49-F238E27FC236}">
                <a16:creationId xmlns:a16="http://schemas.microsoft.com/office/drawing/2014/main" id="{DB5F7D5B-20E4-49F9-AB9C-EB5CEB101125}"/>
              </a:ext>
            </a:extLst>
          </p:cNvPr>
          <p:cNvPicPr>
            <a:picLocks noChangeAspect="1"/>
          </p:cNvPicPr>
          <p:nvPr/>
        </p:nvPicPr>
        <p:blipFill rotWithShape="1">
          <a:blip r:embed="rId4"/>
          <a:srcRect l="15045" t="5999" b="6000"/>
          <a:stretch/>
        </p:blipFill>
        <p:spPr>
          <a:xfrm>
            <a:off x="8426170" y="809625"/>
            <a:ext cx="3271524" cy="2473334"/>
          </a:xfrm>
          <a:prstGeom prst="rect">
            <a:avLst/>
          </a:prstGeom>
        </p:spPr>
      </p:pic>
      <p:grpSp>
        <p:nvGrpSpPr>
          <p:cNvPr id="8" name="Group 131">
            <a:extLst>
              <a:ext uri="{FF2B5EF4-FFF2-40B4-BE49-F238E27FC236}">
                <a16:creationId xmlns:a16="http://schemas.microsoft.com/office/drawing/2014/main" id="{5DBFFFCC-38B2-43EE-9881-CD11848ABA30}"/>
              </a:ext>
            </a:extLst>
          </p:cNvPr>
          <p:cNvGrpSpPr>
            <a:grpSpLocks/>
          </p:cNvGrpSpPr>
          <p:nvPr/>
        </p:nvGrpSpPr>
        <p:grpSpPr bwMode="auto">
          <a:xfrm>
            <a:off x="11256804" y="2486026"/>
            <a:ext cx="336550" cy="544513"/>
            <a:chOff x="3504" y="544"/>
            <a:chExt cx="2287" cy="1855"/>
          </a:xfrm>
        </p:grpSpPr>
        <p:sp>
          <p:nvSpPr>
            <p:cNvPr id="9" name="Line 129">
              <a:extLst>
                <a:ext uri="{FF2B5EF4-FFF2-40B4-BE49-F238E27FC236}">
                  <a16:creationId xmlns:a16="http://schemas.microsoft.com/office/drawing/2014/main" id="{1A9C97F6-8C70-4881-9498-0ED55B6E51DC}"/>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10" name="Line 130">
              <a:extLst>
                <a:ext uri="{FF2B5EF4-FFF2-40B4-BE49-F238E27FC236}">
                  <a16:creationId xmlns:a16="http://schemas.microsoft.com/office/drawing/2014/main" id="{9E274488-923D-46A3-A5AD-50B35DA9EB7D}"/>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11" name="Freeform 132">
            <a:extLst>
              <a:ext uri="{FF2B5EF4-FFF2-40B4-BE49-F238E27FC236}">
                <a16:creationId xmlns:a16="http://schemas.microsoft.com/office/drawing/2014/main" id="{04AB049A-12CB-448B-8944-4F661E922346}"/>
              </a:ext>
            </a:extLst>
          </p:cNvPr>
          <p:cNvSpPr>
            <a:spLocks/>
          </p:cNvSpPr>
          <p:nvPr/>
        </p:nvSpPr>
        <p:spPr bwMode="auto">
          <a:xfrm>
            <a:off x="11256804" y="5076825"/>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2" name="Rectangle 11"/>
          <p:cNvSpPr>
            <a:spLocks noChangeArrowheads="1"/>
          </p:cNvSpPr>
          <p:nvPr/>
        </p:nvSpPr>
        <p:spPr bwMode="auto">
          <a:xfrm>
            <a:off x="495301" y="6279991"/>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a:t>
            </a:r>
            <a:r>
              <a:rPr lang="en-US" sz="2000" b="1" smtClean="0">
                <a:solidFill>
                  <a:srgbClr val="0D38B3"/>
                </a:solidFill>
                <a:latin typeface="Arial" panose="020B0604020202020204" pitchFamily="34" charset="0"/>
                <a:cs typeface="Arial" panose="020B0604020202020204" pitchFamily="34" charset="0"/>
              </a:rPr>
              <a:t>: </a:t>
            </a:r>
            <a:r>
              <a:rPr lang="en-US" sz="1600" b="1" smtClean="0"/>
              <a:t>Drilling &amp; </a:t>
            </a:r>
            <a:r>
              <a:rPr lang="en-US" sz="1600" b="1" dirty="0"/>
              <a:t>construction </a:t>
            </a:r>
            <a:endParaRPr lang="en-US" sz="16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682446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75153" y="1270517"/>
            <a:ext cx="9592847" cy="4185761"/>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adequate communication between the drilling crew whilst RIH/POOH activities?</a:t>
            </a:r>
          </a:p>
          <a:p>
            <a:pPr marL="342900" indent="-342900">
              <a:buFont typeface="+mj-lt"/>
              <a:buAutoNum type="arabicPeriod"/>
              <a:defRPr/>
            </a:pPr>
            <a:r>
              <a:rPr lang="en-US" dirty="0">
                <a:solidFill>
                  <a:srgbClr val="0033CC"/>
                </a:solidFill>
                <a:latin typeface="+mj-lt"/>
                <a:sym typeface="Wingdings" pitchFamily="2" charset="2"/>
              </a:rPr>
              <a:t>Do you ensure driller is verifying the travel path before lowing the travelling block?</a:t>
            </a:r>
          </a:p>
          <a:p>
            <a:pPr marL="342900" indent="-342900">
              <a:buFont typeface="+mj-lt"/>
              <a:buAutoNum type="arabicPeriod"/>
              <a:defRPr/>
            </a:pPr>
            <a:r>
              <a:rPr lang="en-US" dirty="0">
                <a:solidFill>
                  <a:srgbClr val="0033CC"/>
                </a:solidFill>
                <a:latin typeface="+mj-lt"/>
                <a:sym typeface="Wingdings" pitchFamily="2" charset="2"/>
              </a:rPr>
              <a:t>Do you ensure Derrick man is giving signal to the Driller in case of any delay in retrieving tubulars?</a:t>
            </a:r>
          </a:p>
          <a:p>
            <a:pPr marL="342900" indent="-342900">
              <a:buFont typeface="+mj-lt"/>
              <a:buAutoNum type="arabicPeriod"/>
              <a:defRPr/>
            </a:pPr>
            <a:r>
              <a:rPr lang="en-US" dirty="0">
                <a:solidFill>
                  <a:srgbClr val="0033CC"/>
                </a:solidFill>
                <a:latin typeface="+mj-lt"/>
                <a:sym typeface="Wingdings" pitchFamily="2" charset="2"/>
              </a:rPr>
              <a:t>Do you ensure control measures listed in HEMP and SOP are discussed in TBT / safety meetings</a:t>
            </a:r>
            <a:r>
              <a:rPr lang="en-US" sz="1400" dirty="0">
                <a:solidFill>
                  <a:srgbClr val="0033CC"/>
                </a:solidFill>
                <a:latin typeface="+mj-lt"/>
                <a:sym typeface="Wingdings" pitchFamily="2" charset="2"/>
              </a:rPr>
              <a:t>?</a:t>
            </a: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075154" y="901185"/>
            <a:ext cx="5298245"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16.08.2020      Incident title: HiPo#57</a:t>
            </a:r>
          </a:p>
        </p:txBody>
      </p:sp>
    </p:spTree>
    <p:extLst>
      <p:ext uri="{BB962C8B-B14F-4D97-AF65-F5344CB8AC3E}">
        <p14:creationId xmlns:p14="http://schemas.microsoft.com/office/powerpoint/2010/main" val="1099941021"/>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92461</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23599C-BCA8-4800-A7BA-E1178785A5C3}"/>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556</TotalTime>
  <Words>499</Words>
  <Application>Microsoft Office PowerPoint</Application>
  <PresentationFormat>Widescreen</PresentationFormat>
  <Paragraphs>52</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Tohma</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96</cp:revision>
  <dcterms:created xsi:type="dcterms:W3CDTF">2018-09-24T07:27:56Z</dcterms:created>
  <dcterms:modified xsi:type="dcterms:W3CDTF">2020-11-09T05:09:08Z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