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35" r:id="rId6"/>
    <p:sldId id="33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178872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60319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oungman Megastep 4 Tread wide step ladder - Safety Platforms"/>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897888" y="3480575"/>
            <a:ext cx="2743200" cy="25205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97888" y="762911"/>
            <a:ext cx="2743200" cy="2380074"/>
          </a:xfrm>
          <a:prstGeom prst="rect">
            <a:avLst/>
          </a:prstGeom>
        </p:spPr>
      </p:pic>
      <p:sp>
        <p:nvSpPr>
          <p:cNvPr id="14339" name="Text Box 2"/>
          <p:cNvSpPr txBox="1">
            <a:spLocks noChangeArrowheads="1"/>
          </p:cNvSpPr>
          <p:nvPr/>
        </p:nvSpPr>
        <p:spPr bwMode="auto">
          <a:xfrm>
            <a:off x="498116" y="615952"/>
            <a:ext cx="8180567" cy="5309146"/>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27.08.2020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HiPo#61 </a:t>
            </a:r>
            <a:endParaRPr lang="en-US" b="1" dirty="0">
              <a:solidFill>
                <a:srgbClr val="33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r>
              <a:rPr lang="en-US" b="1" dirty="0" smtClean="0">
                <a:solidFill>
                  <a:srgbClr val="FF0000"/>
                </a:solidFill>
                <a:latin typeface="Tahoma" pitchFamily="34" charset="0"/>
              </a:rPr>
              <a:t>?</a:t>
            </a:r>
            <a:endParaRPr lang="en-US" sz="800" dirty="0">
              <a:solidFill>
                <a:srgbClr val="FF0000"/>
              </a:solidFill>
              <a:latin typeface="Tahoma" pitchFamily="34" charset="0"/>
            </a:endParaRPr>
          </a:p>
          <a:p>
            <a:pPr algn="just"/>
            <a:r>
              <a:rPr lang="en-GB" dirty="0">
                <a:latin typeface="Calibri" panose="020F0502020204030204" pitchFamily="34" charset="0"/>
                <a:cs typeface="Calibri" panose="020F0502020204030204" pitchFamily="34" charset="0"/>
              </a:rPr>
              <a:t>On 27th  August, 2020 </a:t>
            </a:r>
            <a:r>
              <a:rPr lang="en-US" dirty="0">
                <a:latin typeface="Calibri" panose="020F0502020204030204" pitchFamily="34" charset="0"/>
                <a:cs typeface="Calibri" panose="020F0502020204030204" pitchFamily="34" charset="0"/>
              </a:rPr>
              <a:t>@ 07:35 hours, Roustabout to gain height for hammering a above head height job, positioned his right leg on the top trail (Handrail @1m height from mud tank floor) and left leg placed on the still suspended pipe just above the access way of the shale shaker area. The Roustabout was hammering only on the direction of purlins (horizontal to access way) on to the small pipe diameter. On the 4</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attempt, the Roustabout  lost balance and fell on the right side over the handrail (@ 3.5 m) to the ground, sustaining minor pain in the </a:t>
            </a:r>
            <a:r>
              <a:rPr lang="en-US" dirty="0" smtClean="0">
                <a:latin typeface="Calibri" panose="020F0502020204030204" pitchFamily="34" charset="0"/>
                <a:cs typeface="Calibri" panose="020F0502020204030204" pitchFamily="34" charset="0"/>
              </a:rPr>
              <a:t>Hip.</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First </a:t>
            </a:r>
            <a:r>
              <a:rPr lang="en-US" dirty="0">
                <a:latin typeface="Calibri" panose="020F0502020204030204" pitchFamily="34" charset="0"/>
                <a:cs typeface="Calibri" panose="020F0502020204030204" pitchFamily="34" charset="0"/>
              </a:rPr>
              <a:t>aid administered at the location and  transferred to PAC clinic, and further referred for X-ray, the report was clear and RA resumed duty.</a:t>
            </a:r>
          </a:p>
          <a:p>
            <a:pPr marL="342900" indent="-342900">
              <a:defRPr/>
            </a:pPr>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600" dirty="0">
              <a:solidFill>
                <a:srgbClr val="000000"/>
              </a:solidFill>
              <a:latin typeface="Arial" charset="0"/>
            </a:endParaRPr>
          </a:p>
          <a:p>
            <a:pPr marL="76200" marR="67310" indent="-228600" algn="just">
              <a:spcBef>
                <a:spcPts val="5"/>
              </a:spcBef>
              <a:buFont typeface="Arial" panose="020B0604020202020204" pitchFamily="34" charset="0"/>
              <a:buChar char="•"/>
            </a:pPr>
            <a:r>
              <a:rPr lang="en-US" sz="1600" spc="-5" dirty="0">
                <a:latin typeface="Calibri" panose="020F0502020204030204" pitchFamily="34" charset="0"/>
                <a:cs typeface="Calibri" panose="020F0502020204030204" pitchFamily="34" charset="0"/>
              </a:rPr>
              <a:t>Do not climb out of protected work platform.</a:t>
            </a:r>
          </a:p>
          <a:p>
            <a:pPr marL="76200" marR="67310" indent="-228600" algn="just">
              <a:spcBef>
                <a:spcPts val="5"/>
              </a:spcBef>
              <a:buFont typeface="Arial" panose="020B0604020202020204" pitchFamily="34" charset="0"/>
              <a:buChar char="•"/>
            </a:pPr>
            <a:r>
              <a:rPr lang="en-US" sz="1600" spc="-5" dirty="0">
                <a:latin typeface="Calibri" panose="020F0502020204030204" pitchFamily="34" charset="0"/>
                <a:cs typeface="Calibri" panose="020F0502020204030204" pitchFamily="34" charset="0"/>
              </a:rPr>
              <a:t>Use stable platform /ladder to gain height.  </a:t>
            </a:r>
          </a:p>
          <a:p>
            <a:pPr marL="76200" marR="67310" indent="-228600" algn="just">
              <a:spcBef>
                <a:spcPts val="5"/>
              </a:spcBef>
              <a:buFont typeface="Arial" panose="020B0604020202020204" pitchFamily="34" charset="0"/>
              <a:buChar char="•"/>
            </a:pPr>
            <a:r>
              <a:rPr lang="en-US" sz="1600" spc="-5" dirty="0">
                <a:latin typeface="Calibri" panose="020F0502020204030204" pitchFamily="34" charset="0"/>
                <a:cs typeface="Calibri" panose="020F0502020204030204" pitchFamily="34" charset="0"/>
              </a:rPr>
              <a:t>Always secure with safety harness while working at unprotected height. </a:t>
            </a:r>
          </a:p>
          <a:p>
            <a:pPr marL="76200" marR="67310" indent="-228600" algn="just">
              <a:spcBef>
                <a:spcPts val="5"/>
              </a:spcBef>
              <a:buFont typeface="Arial" panose="020B0604020202020204" pitchFamily="34" charset="0"/>
              <a:buChar char="•"/>
            </a:pPr>
            <a:r>
              <a:rPr lang="en-US" sz="1600" spc="-5" dirty="0">
                <a:latin typeface="Calibri" panose="020F0502020204030204" pitchFamily="34" charset="0"/>
                <a:cs typeface="Calibri" panose="020F0502020204030204" pitchFamily="34" charset="0"/>
              </a:rPr>
              <a:t>All crew members need to comply with “Empowerment to Stop” program.</a:t>
            </a:r>
          </a:p>
          <a:p>
            <a:pPr marL="76200" marR="67310" indent="-228600" algn="just">
              <a:spcBef>
                <a:spcPts val="5"/>
              </a:spcBef>
              <a:buFont typeface="Arial" panose="020B0604020202020204" pitchFamily="34" charset="0"/>
              <a:buChar char="•"/>
            </a:pPr>
            <a:r>
              <a:rPr lang="en-US" sz="1600" spc="-5" dirty="0">
                <a:latin typeface="Calibri" panose="020F0502020204030204" pitchFamily="34" charset="0"/>
                <a:cs typeface="Calibri" panose="020F0502020204030204" pitchFamily="34" charset="0"/>
              </a:rPr>
              <a:t>Ensure TBT &amp; TRIC covers all planned activities &amp; after dynamic risks are </a:t>
            </a:r>
            <a:r>
              <a:rPr lang="en-US" sz="1600" spc="-5" dirty="0" smtClean="0">
                <a:latin typeface="Calibri" panose="020F0502020204030204" pitchFamily="34" charset="0"/>
                <a:cs typeface="Calibri" panose="020F0502020204030204" pitchFamily="34" charset="0"/>
              </a:rPr>
              <a:t>identified. </a:t>
            </a:r>
            <a:endParaRPr lang="en-US" sz="1600" spc="-5" dirty="0">
              <a:latin typeface="Calibri" panose="020F0502020204030204" pitchFamily="34" charset="0"/>
              <a:cs typeface="Calibri" panose="020F0502020204030204" pitchFamily="34" charset="0"/>
            </a:endParaRPr>
          </a:p>
        </p:txBody>
      </p:sp>
      <p:sp>
        <p:nvSpPr>
          <p:cNvPr id="26628" name="TextBox 16"/>
          <p:cNvSpPr txBox="1">
            <a:spLocks noChangeArrowheads="1"/>
          </p:cNvSpPr>
          <p:nvPr/>
        </p:nvSpPr>
        <p:spPr bwMode="auto">
          <a:xfrm>
            <a:off x="620367" y="5792112"/>
            <a:ext cx="4223440" cy="369332"/>
          </a:xfrm>
          <a:prstGeom prst="rect">
            <a:avLst/>
          </a:prstGeom>
          <a:solidFill>
            <a:srgbClr val="0070C0"/>
          </a:solidFill>
          <a:ln w="9525">
            <a:noFill/>
            <a:miter lim="800000"/>
            <a:headEnd/>
            <a:tailEnd/>
          </a:ln>
        </p:spPr>
        <p:txBody>
          <a:bodyPr wrap="square">
            <a:spAutoFit/>
          </a:bodyPr>
          <a:lstStyle/>
          <a:p>
            <a:pPr algn="ctr" eaLnBrk="1" hangingPunct="1"/>
            <a:r>
              <a:rPr lang="en-US" altLang="en-US" b="1" dirty="0">
                <a:solidFill>
                  <a:srgbClr val="FFFF00"/>
                </a:solidFill>
                <a:latin typeface="Tahoma" pitchFamily="34" charset="0"/>
              </a:rPr>
              <a:t>Do not use handrails as ladders </a:t>
            </a:r>
          </a:p>
        </p:txBody>
      </p:sp>
      <p:grpSp>
        <p:nvGrpSpPr>
          <p:cNvPr id="20" name="Group 131"/>
          <p:cNvGrpSpPr>
            <a:grpSpLocks/>
          </p:cNvGrpSpPr>
          <p:nvPr/>
        </p:nvGrpSpPr>
        <p:grpSpPr bwMode="auto">
          <a:xfrm>
            <a:off x="10923538" y="1076529"/>
            <a:ext cx="336550" cy="544513"/>
            <a:chOff x="3504" y="544"/>
            <a:chExt cx="2287" cy="1855"/>
          </a:xfrm>
        </p:grpSpPr>
        <p:sp>
          <p:nvSpPr>
            <p:cNvPr id="21"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2"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5" name="Freeform 132"/>
          <p:cNvSpPr>
            <a:spLocks/>
          </p:cNvSpPr>
          <p:nvPr/>
        </p:nvSpPr>
        <p:spPr bwMode="auto">
          <a:xfrm>
            <a:off x="10761613" y="5462487"/>
            <a:ext cx="457200" cy="329625"/>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2" name="Text Box 12"/>
          <p:cNvSpPr txBox="1">
            <a:spLocks noChangeArrowheads="1"/>
          </p:cNvSpPr>
          <p:nvPr/>
        </p:nvSpPr>
        <p:spPr bwMode="auto">
          <a:xfrm>
            <a:off x="2732087" y="-30161"/>
            <a:ext cx="7056438" cy="646113"/>
          </a:xfrm>
          <a:prstGeom prst="rect">
            <a:avLst/>
          </a:prstGeom>
          <a:noFill/>
          <a:ln w="9525">
            <a:noFill/>
            <a:miter lim="800000"/>
            <a:headEnd/>
            <a:tailEnd/>
          </a:ln>
        </p:spPr>
        <p:txBody>
          <a:bodyPr>
            <a:spAutoFit/>
          </a:bodyPr>
          <a:lstStyle/>
          <a:p>
            <a:pPr algn="ctr" eaLnBrk="0" hangingPunct="0">
              <a:defRPr/>
            </a:pPr>
            <a:r>
              <a:rPr lang="en-GB" sz="3600" b="1" dirty="0">
                <a:latin typeface="+mj-lt"/>
              </a:rPr>
              <a:t>PDO Second Alert</a:t>
            </a:r>
          </a:p>
        </p:txBody>
      </p:sp>
      <p:sp>
        <p:nvSpPr>
          <p:cNvPr id="14" name="Rectangle 13"/>
          <p:cNvSpPr>
            <a:spLocks noChangeArrowheads="1"/>
          </p:cNvSpPr>
          <p:nvPr/>
        </p:nvSpPr>
        <p:spPr bwMode="auto">
          <a:xfrm>
            <a:off x="439242" y="6262688"/>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Exploration &amp; 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195863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865042" y="1268552"/>
            <a:ext cx="9936307" cy="3600986"/>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always ensure that crew are aware of working at height protocol?</a:t>
            </a:r>
          </a:p>
          <a:p>
            <a:pPr marL="342900" indent="-342900">
              <a:buFont typeface="+mj-lt"/>
              <a:buAutoNum type="arabicPeriod"/>
              <a:defRPr/>
            </a:pPr>
            <a:r>
              <a:rPr lang="en-US" dirty="0">
                <a:solidFill>
                  <a:srgbClr val="0033CC"/>
                </a:solidFill>
                <a:latin typeface="+mj-lt"/>
                <a:sym typeface="Wingdings" pitchFamily="2" charset="2"/>
              </a:rPr>
              <a:t>Do you always ensure adequate supervision is maintained for working at height tasks?</a:t>
            </a:r>
          </a:p>
          <a:p>
            <a:pPr marL="342900" indent="-342900">
              <a:buFont typeface="+mj-lt"/>
              <a:buAutoNum type="arabicPeriod"/>
              <a:defRPr/>
            </a:pPr>
            <a:r>
              <a:rPr lang="en-US" dirty="0">
                <a:solidFill>
                  <a:srgbClr val="0033CC"/>
                </a:solidFill>
                <a:latin typeface="+mj-lt"/>
                <a:sym typeface="Wingdings" pitchFamily="2" charset="2"/>
              </a:rPr>
              <a:t>Do you always ensure that previous incident learning are shared and understood by crew members? </a:t>
            </a:r>
            <a:endParaRPr lang="en-US" dirty="0">
              <a:solidFill>
                <a:srgbClr val="FF0000"/>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ensure that random self-verification of on going activities is done? </a:t>
            </a:r>
          </a:p>
          <a:p>
            <a:pPr marL="342900" indent="-342900">
              <a:buFont typeface="+mj-lt"/>
              <a:buAutoNum type="arabicPeriod"/>
              <a:defRPr/>
            </a:pPr>
            <a:r>
              <a:rPr lang="en-US" dirty="0">
                <a:solidFill>
                  <a:srgbClr val="0033CC"/>
                </a:solidFill>
                <a:latin typeface="+mj-lt"/>
                <a:sym typeface="Wingdings" pitchFamily="2" charset="2"/>
              </a:rPr>
              <a:t>Do you ensure the Learning from Incident program is well established and effective?</a:t>
            </a:r>
          </a:p>
          <a:p>
            <a:pPr eaLnBrk="1" hangingPunct="1">
              <a:defRPr/>
            </a:pPr>
            <a:endParaRPr lang="en-US" sz="1400" dirty="0">
              <a:solidFill>
                <a:srgbClr val="0033CC"/>
              </a:solidFill>
              <a:latin typeface="+mj-lt"/>
              <a:sym typeface="Wingdings" pitchFamily="2" charset="2"/>
            </a:endParaRPr>
          </a:p>
          <a:p>
            <a:pPr marL="342900" indent="-342900">
              <a:buFont typeface="+mj-lt"/>
              <a:buAutoNum type="arabicPeriod"/>
              <a:defRPr/>
            </a:pPr>
            <a:endParaRPr lang="en-US" sz="1000" i="1" dirty="0">
              <a:solidFill>
                <a:srgbClr val="0033CC"/>
              </a:solidFill>
              <a:latin typeface="+mj-lt"/>
              <a:sym typeface="Wingdings" pitchFamily="2" charset="2"/>
            </a:endParaRPr>
          </a:p>
          <a:p>
            <a:pPr eaLnBrk="1" hangingPunct="1">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1400" dirty="0">
              <a:solidFill>
                <a:srgbClr val="0033CC"/>
              </a:solidFill>
              <a:latin typeface="+mj-lt"/>
              <a:sym typeface="Wingdings" pitchFamily="2" charset="2"/>
            </a:endParaRPr>
          </a:p>
        </p:txBody>
      </p:sp>
      <p:sp>
        <p:nvSpPr>
          <p:cNvPr id="27653" name="Rectangle 8"/>
          <p:cNvSpPr>
            <a:spLocks noChangeArrowheads="1"/>
          </p:cNvSpPr>
          <p:nvPr/>
        </p:nvSpPr>
        <p:spPr bwMode="auto">
          <a:xfrm>
            <a:off x="865043" y="899220"/>
            <a:ext cx="5567550"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27.08.2020         Incident title: HiPo#61 </a:t>
            </a:r>
          </a:p>
        </p:txBody>
      </p:sp>
      <p:grpSp>
        <p:nvGrpSpPr>
          <p:cNvPr id="11" name="Group 9"/>
          <p:cNvGrpSpPr>
            <a:grpSpLocks/>
          </p:cNvGrpSpPr>
          <p:nvPr/>
        </p:nvGrpSpPr>
        <p:grpSpPr bwMode="auto">
          <a:xfrm>
            <a:off x="1536701" y="-228600"/>
            <a:ext cx="8920163" cy="990600"/>
            <a:chOff x="9" y="-144"/>
            <a:chExt cx="6087" cy="624"/>
          </a:xfrm>
        </p:grpSpPr>
        <p:sp>
          <p:nvSpPr>
            <p:cNvPr id="12"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a:endParaRPr lang="en-GB" sz="2000">
                <a:solidFill>
                  <a:srgbClr val="000000"/>
                </a:solidFill>
                <a:latin typeface="Arial" charset="0"/>
              </a:endParaRPr>
            </a:p>
          </p:txBody>
        </p:sp>
        <p:sp>
          <p:nvSpPr>
            <p:cNvPr id="13"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eaLnBrk="0" hangingPunct="0">
                <a:defRPr/>
              </a:pPr>
              <a:r>
                <a:rPr lang="en-GB" sz="3600" b="1" dirty="0">
                  <a:latin typeface="+mj-lt"/>
                </a:rPr>
                <a:t>Management self audit </a:t>
              </a:r>
            </a:p>
          </p:txBody>
        </p:sp>
        <p:sp>
          <p:nvSpPr>
            <p:cNvPr id="14"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eaLnBrk="0" hangingPunct="0">
                <a:spcBef>
                  <a:spcPct val="10000"/>
                </a:spcBef>
              </a:pPr>
              <a:endParaRPr lang="en-GB" sz="1200" b="1">
                <a:solidFill>
                  <a:srgbClr val="000000"/>
                </a:solidFill>
                <a:latin typeface="Arial" charset="0"/>
              </a:endParaRPr>
            </a:p>
          </p:txBody>
        </p:sp>
        <p:sp>
          <p:nvSpPr>
            <p:cNvPr id="15"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Tree>
    <p:extLst>
      <p:ext uri="{BB962C8B-B14F-4D97-AF65-F5344CB8AC3E}">
        <p14:creationId xmlns:p14="http://schemas.microsoft.com/office/powerpoint/2010/main" val="2270385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92462</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BEFC05-EF4D-4F5D-A307-5EFAF5D55DCA}"/>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547</TotalTime>
  <Words>577</Words>
  <Application>Microsoft Office PowerPoint</Application>
  <PresentationFormat>Widescreen</PresentationFormat>
  <Paragraphs>50</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94</cp:revision>
  <dcterms:created xsi:type="dcterms:W3CDTF">2018-09-24T07:27:56Z</dcterms:created>
  <dcterms:modified xsi:type="dcterms:W3CDTF">2020-11-09T05:15:11Z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