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66" r:id="rId6"/>
    <p:sldId id="26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0E41B2"/>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74"/>
  </p:normalViewPr>
  <p:slideViewPr>
    <p:cSldViewPr snapToGrid="0" snapToObjects="1">
      <p:cViewPr varScale="1">
        <p:scale>
          <a:sx n="95" d="100"/>
          <a:sy n="95" d="100"/>
        </p:scale>
        <p:origin x="9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09/11/2020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3100545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885520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09/11/2020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09/11/2020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09/11/2020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09/11/2020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09/11/2020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09/11/2020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09/11/2020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09/11/2020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98F6FE75-20DB-4791-B482-303A57B2CA3A" descr="98F6FE75-20DB-4791-B482-303A57B2CA3A">
            <a:extLst>
              <a:ext uri="{FF2B5EF4-FFF2-40B4-BE49-F238E27FC236}">
                <a16:creationId xmlns:a16="http://schemas.microsoft.com/office/drawing/2014/main" id="{C9EFA6C8-D4B9-4C20-9770-CADF7F3A099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56113" y="964116"/>
            <a:ext cx="1998995" cy="1997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2"/>
          <p:cNvSpPr txBox="1">
            <a:spLocks noChangeArrowheads="1"/>
          </p:cNvSpPr>
          <p:nvPr/>
        </p:nvSpPr>
        <p:spPr bwMode="auto">
          <a:xfrm>
            <a:off x="519265" y="873096"/>
            <a:ext cx="6327571" cy="4502771"/>
          </a:xfrm>
          <a:prstGeom prst="rect">
            <a:avLst/>
          </a:prstGeom>
          <a:noFill/>
          <a:ln w="19050">
            <a:noFill/>
            <a:miter lim="800000"/>
            <a:headEnd/>
            <a:tailEnd/>
          </a:ln>
        </p:spPr>
        <p:txBody>
          <a:bodyPr wrap="square">
            <a:spAutoFit/>
          </a:bodyPr>
          <a:lstStyle/>
          <a:p>
            <a:pPr marL="114300" indent="-114300" algn="just">
              <a:defRPr/>
            </a:pPr>
            <a:r>
              <a:rPr lang="en-GB" b="1" dirty="0">
                <a:solidFill>
                  <a:srgbClr val="333399"/>
                </a:solidFill>
                <a:latin typeface="Tahoma" pitchFamily="34" charset="0"/>
              </a:rPr>
              <a:t>Date:</a:t>
            </a:r>
            <a:r>
              <a:rPr lang="en-US" b="1" dirty="0">
                <a:solidFill>
                  <a:srgbClr val="333399"/>
                </a:solidFill>
                <a:latin typeface="Tahoma" pitchFamily="34" charset="0"/>
              </a:rPr>
              <a:t> </a:t>
            </a:r>
            <a:r>
              <a:rPr lang="en-US" b="1" dirty="0" smtClean="0">
                <a:solidFill>
                  <a:srgbClr val="333399"/>
                </a:solidFill>
                <a:latin typeface="Tahoma" pitchFamily="34" charset="0"/>
              </a:rPr>
              <a:t>27.01.2020   Incident title: HVL#01</a:t>
            </a:r>
            <a:endParaRPr lang="en-US" b="1" dirty="0">
              <a:solidFill>
                <a:srgbClr val="FF0000"/>
              </a:solidFill>
              <a:latin typeface="Tahoma" pitchFamily="34" charset="0"/>
            </a:endParaRPr>
          </a:p>
          <a:p>
            <a:pPr marL="114300" indent="-114300" algn="just">
              <a:defRPr/>
            </a:pPr>
            <a:endParaRPr lang="en-US" sz="1600" b="1" dirty="0" smtClean="0">
              <a:solidFill>
                <a:srgbClr val="FF0000"/>
              </a:solidFill>
              <a:latin typeface="Tahoma" pitchFamily="34" charset="0"/>
            </a:endParaRPr>
          </a:p>
          <a:p>
            <a:pPr marL="114300" indent="-114300" algn="just">
              <a:defRPr/>
            </a:pPr>
            <a:r>
              <a:rPr lang="en-US" b="1" dirty="0" smtClean="0">
                <a:solidFill>
                  <a:srgbClr val="FF0000"/>
                </a:solidFill>
                <a:latin typeface="Tahoma" pitchFamily="34" charset="0"/>
              </a:rPr>
              <a:t>What </a:t>
            </a:r>
            <a:r>
              <a:rPr lang="en-US" b="1" dirty="0">
                <a:solidFill>
                  <a:srgbClr val="FF0000"/>
                </a:solidFill>
                <a:latin typeface="Tahoma" pitchFamily="34" charset="0"/>
              </a:rPr>
              <a:t>happened?</a:t>
            </a:r>
            <a:endParaRPr lang="en-US" dirty="0">
              <a:solidFill>
                <a:srgbClr val="FF0000"/>
              </a:solidFill>
              <a:latin typeface="Tahoma" pitchFamily="34" charset="0"/>
            </a:endParaRPr>
          </a:p>
          <a:p>
            <a:pPr>
              <a:lnSpc>
                <a:spcPct val="115000"/>
              </a:lnSpc>
              <a:spcAft>
                <a:spcPts val="1000"/>
              </a:spcAft>
            </a:pPr>
            <a:r>
              <a:rPr lang="en-GB" dirty="0">
                <a:latin typeface="Calibri" panose="020F0502020204030204" pitchFamily="34" charset="0"/>
                <a:ea typeface="Calibri" panose="020F0502020204030204" pitchFamily="34" charset="0"/>
                <a:cs typeface="Calibri" panose="020F0502020204030204" pitchFamily="34" charset="0"/>
              </a:rPr>
              <a:t>While removing (excavated soil) using backhoe, the bucket teeth came in contact with the live instrument cable laid at 180mm below the ground and cut it in two parts, resulting in tripping of 2 export pumps and 6 wash oil pumps at NRPS, Nimr. </a:t>
            </a:r>
          </a:p>
          <a:p>
            <a:pPr>
              <a:lnSpc>
                <a:spcPct val="115000"/>
              </a:lnSpc>
              <a:spcAft>
                <a:spcPts val="1000"/>
              </a:spcAft>
            </a:pPr>
            <a:endParaRPr lang="en-US" sz="1600" b="1" dirty="0" smtClean="0">
              <a:solidFill>
                <a:srgbClr val="333399"/>
              </a:solidFill>
              <a:latin typeface="Tahoma" pitchFamily="34" charset="0"/>
            </a:endParaRPr>
          </a:p>
          <a:p>
            <a:pPr>
              <a:lnSpc>
                <a:spcPct val="115000"/>
              </a:lnSpc>
              <a:spcAft>
                <a:spcPts val="1000"/>
              </a:spcAft>
            </a:pPr>
            <a:r>
              <a:rPr lang="en-US" sz="1600" b="1" dirty="0" smtClean="0">
                <a:solidFill>
                  <a:srgbClr val="333399"/>
                </a:solidFill>
                <a:latin typeface="Tahoma" pitchFamily="34" charset="0"/>
              </a:rPr>
              <a:t>Your </a:t>
            </a:r>
            <a:r>
              <a:rPr lang="en-US" sz="1600" b="1" dirty="0">
                <a:solidFill>
                  <a:srgbClr val="333399"/>
                </a:solidFill>
                <a:latin typeface="Tahoma" pitchFamily="34" charset="0"/>
              </a:rPr>
              <a:t>learning from this incident..</a:t>
            </a:r>
            <a:endParaRPr lang="en-US" sz="1400" dirty="0">
              <a:latin typeface="Calibri" pitchFamily="34" charset="0"/>
              <a:cs typeface="Calibri" pitchFamily="34" charset="0"/>
            </a:endParaRPr>
          </a:p>
          <a:p>
            <a:pPr marL="342900" indent="-342900">
              <a:buFont typeface="Arial" panose="020B0604020202020204" pitchFamily="34" charset="0"/>
              <a:buChar char="•"/>
            </a:pPr>
            <a:r>
              <a:rPr lang="en-US" dirty="0">
                <a:latin typeface="Calibri" pitchFamily="34" charset="0"/>
                <a:cs typeface="Calibri" pitchFamily="34" charset="0"/>
              </a:rPr>
              <a:t>Always resort to manual means for removal of soil when in doubt. </a:t>
            </a:r>
          </a:p>
          <a:p>
            <a:pPr marL="342900" indent="-342900">
              <a:buFont typeface="Arial" panose="020B0604020202020204" pitchFamily="34" charset="0"/>
              <a:buChar char="•"/>
            </a:pPr>
            <a:r>
              <a:rPr lang="en-US" dirty="0">
                <a:latin typeface="Calibri" pitchFamily="34" charset="0"/>
                <a:cs typeface="Calibri" pitchFamily="34" charset="0"/>
              </a:rPr>
              <a:t>Always ensure that the waste soil is dumped at a place free from underground services. </a:t>
            </a:r>
          </a:p>
          <a:p>
            <a:pPr marL="342900" indent="-342900">
              <a:buFont typeface="Arial" panose="020B0604020202020204" pitchFamily="34" charset="0"/>
              <a:buChar char="•"/>
            </a:pPr>
            <a:r>
              <a:rPr lang="en-US" dirty="0">
                <a:latin typeface="Calibri" pitchFamily="34" charset="0"/>
                <a:cs typeface="Calibri" pitchFamily="34" charset="0"/>
              </a:rPr>
              <a:t>Always place waste soil in an area which is easily accessible.  </a:t>
            </a:r>
          </a:p>
        </p:txBody>
      </p:sp>
      <p:sp>
        <p:nvSpPr>
          <p:cNvPr id="26628" name="TextBox 16"/>
          <p:cNvSpPr txBox="1">
            <a:spLocks noChangeArrowheads="1"/>
          </p:cNvSpPr>
          <p:nvPr/>
        </p:nvSpPr>
        <p:spPr bwMode="auto">
          <a:xfrm>
            <a:off x="552008" y="5479086"/>
            <a:ext cx="4495800" cy="338554"/>
          </a:xfrm>
          <a:prstGeom prst="rect">
            <a:avLst/>
          </a:prstGeom>
          <a:solidFill>
            <a:srgbClr val="2710B0"/>
          </a:solidFill>
          <a:ln w="9525">
            <a:noFill/>
            <a:miter lim="800000"/>
            <a:headEnd/>
            <a:tailEnd/>
          </a:ln>
        </p:spPr>
        <p:txBody>
          <a:bodyPr wrap="square">
            <a:spAutoFit/>
          </a:bodyPr>
          <a:lstStyle/>
          <a:p>
            <a:pPr algn="ctr" eaLnBrk="1" hangingPunct="1"/>
            <a:r>
              <a:rPr lang="en-US" sz="1600" b="1" dirty="0">
                <a:solidFill>
                  <a:srgbClr val="FFFF00"/>
                </a:solidFill>
                <a:latin typeface="Tahoma" pitchFamily="34" charset="0"/>
              </a:rPr>
              <a:t>Always know what’s below</a:t>
            </a: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grpSp>
        <p:nvGrpSpPr>
          <p:cNvPr id="18" name="Group 131">
            <a:extLst>
              <a:ext uri="{FF2B5EF4-FFF2-40B4-BE49-F238E27FC236}">
                <a16:creationId xmlns:a16="http://schemas.microsoft.com/office/drawing/2014/main" id="{F5ED7574-5D52-4642-B9C8-84F2769F1F33}"/>
              </a:ext>
            </a:extLst>
          </p:cNvPr>
          <p:cNvGrpSpPr>
            <a:grpSpLocks/>
          </p:cNvGrpSpPr>
          <p:nvPr/>
        </p:nvGrpSpPr>
        <p:grpSpPr bwMode="auto">
          <a:xfrm>
            <a:off x="10717511" y="2507956"/>
            <a:ext cx="280046" cy="381000"/>
            <a:chOff x="3504" y="544"/>
            <a:chExt cx="2287" cy="1855"/>
          </a:xfrm>
        </p:grpSpPr>
        <p:sp>
          <p:nvSpPr>
            <p:cNvPr id="19" name="Line 129">
              <a:extLst>
                <a:ext uri="{FF2B5EF4-FFF2-40B4-BE49-F238E27FC236}">
                  <a16:creationId xmlns:a16="http://schemas.microsoft.com/office/drawing/2014/main" id="{B72B3E48-846C-47D9-9520-7239628029ED}"/>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sp>
          <p:nvSpPr>
            <p:cNvPr id="21" name="Line 130">
              <a:extLst>
                <a:ext uri="{FF2B5EF4-FFF2-40B4-BE49-F238E27FC236}">
                  <a16:creationId xmlns:a16="http://schemas.microsoft.com/office/drawing/2014/main" id="{B13C4ED1-4933-470C-A18E-F5C856A3AB24}"/>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grpSp>
      <p:pic>
        <p:nvPicPr>
          <p:cNvPr id="2" name="Picture 1"/>
          <p:cNvPicPr>
            <a:picLocks noChangeAspect="1"/>
          </p:cNvPicPr>
          <p:nvPr/>
        </p:nvPicPr>
        <p:blipFill>
          <a:blip r:embed="rId4"/>
          <a:stretch>
            <a:fillRect/>
          </a:stretch>
        </p:blipFill>
        <p:spPr>
          <a:xfrm>
            <a:off x="7698713" y="3197496"/>
            <a:ext cx="4056395" cy="2178371"/>
          </a:xfrm>
          <a:prstGeom prst="rect">
            <a:avLst/>
          </a:prstGeom>
        </p:spPr>
      </p:pic>
      <p:sp>
        <p:nvSpPr>
          <p:cNvPr id="17" name="Freeform 132">
            <a:extLst>
              <a:ext uri="{FF2B5EF4-FFF2-40B4-BE49-F238E27FC236}">
                <a16:creationId xmlns:a16="http://schemas.microsoft.com/office/drawing/2014/main" id="{3ECFA44F-797F-4DF4-9E21-67D27E02E9F8}"/>
              </a:ext>
            </a:extLst>
          </p:cNvPr>
          <p:cNvSpPr>
            <a:spLocks/>
          </p:cNvSpPr>
          <p:nvPr/>
        </p:nvSpPr>
        <p:spPr bwMode="auto">
          <a:xfrm>
            <a:off x="9609841" y="4589166"/>
            <a:ext cx="440728"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dirty="0"/>
          </a:p>
        </p:txBody>
      </p:sp>
      <p:pic>
        <p:nvPicPr>
          <p:cNvPr id="14" name="Picture 13">
            <a:extLst>
              <a:ext uri="{FF2B5EF4-FFF2-40B4-BE49-F238E27FC236}">
                <a16:creationId xmlns:a16="http://schemas.microsoft.com/office/drawing/2014/main" id="{867C4590-088D-4ADE-914F-361D2E597E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8712" y="977564"/>
            <a:ext cx="2042284" cy="1997297"/>
          </a:xfrm>
          <a:prstGeom prst="rect">
            <a:avLst/>
          </a:prstGeom>
        </p:spPr>
      </p:pic>
      <p:sp>
        <p:nvSpPr>
          <p:cNvPr id="15" name="Oval 14">
            <a:extLst>
              <a:ext uri="{FF2B5EF4-FFF2-40B4-BE49-F238E27FC236}">
                <a16:creationId xmlns:a16="http://schemas.microsoft.com/office/drawing/2014/main" id="{8CE2701E-3917-423D-A7D3-C90E5D35B12C}"/>
              </a:ext>
            </a:extLst>
          </p:cNvPr>
          <p:cNvSpPr/>
          <p:nvPr/>
        </p:nvSpPr>
        <p:spPr bwMode="auto">
          <a:xfrm>
            <a:off x="8109013" y="1468515"/>
            <a:ext cx="1092732" cy="69653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New Roman" pitchFamily="18" charset="0"/>
            </a:endParaRPr>
          </a:p>
        </p:txBody>
      </p:sp>
      <p:sp>
        <p:nvSpPr>
          <p:cNvPr id="22" name="Rectangle 21"/>
          <p:cNvSpPr>
            <a:spLocks noChangeArrowheads="1"/>
          </p:cNvSpPr>
          <p:nvPr/>
        </p:nvSpPr>
        <p:spPr bwMode="auto">
          <a:xfrm>
            <a:off x="341545" y="6142967"/>
            <a:ext cx="8052275"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smtClean="0">
                <a:solidFill>
                  <a:srgbClr val="0D38B3"/>
                </a:solidFill>
                <a:latin typeface="+mj-lt"/>
                <a:cs typeface="Calibri" pitchFamily="34" charset="0"/>
              </a:rPr>
              <a:t> </a:t>
            </a:r>
            <a:r>
              <a:rPr lang="en-US" sz="2000" b="1" dirty="0" smtClean="0">
                <a:solidFill>
                  <a:srgbClr val="0D38B3"/>
                </a:solidFill>
                <a:latin typeface="Arial" panose="020B0604020202020204" pitchFamily="34" charset="0"/>
                <a:cs typeface="Arial" panose="020B0604020202020204" pitchFamily="34" charset="0"/>
              </a:rPr>
              <a:t>Audience: </a:t>
            </a:r>
            <a:r>
              <a:rPr lang="en-US" sz="1600" b="1" dirty="0"/>
              <a:t>O</a:t>
            </a:r>
            <a:r>
              <a:rPr lang="en-US" sz="1600" b="1" dirty="0" smtClean="0"/>
              <a:t>peration, Engineering &amp; Construction </a:t>
            </a:r>
            <a:endParaRPr lang="en-US" sz="1600" b="1" dirty="0" smtClean="0">
              <a:solidFill>
                <a:srgbClr val="0D38B3"/>
              </a:solidFill>
              <a:latin typeface="+mj-lt"/>
              <a:cs typeface="Calibri" pitchFamily="34" charset="0"/>
            </a:endParaRPr>
          </a:p>
        </p:txBody>
      </p:sp>
    </p:spTree>
    <p:extLst>
      <p:ext uri="{BB962C8B-B14F-4D97-AF65-F5344CB8AC3E}">
        <p14:creationId xmlns:p14="http://schemas.microsoft.com/office/powerpoint/2010/main" val="3745147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984954" y="1414780"/>
            <a:ext cx="8351838" cy="3539430"/>
          </a:xfrm>
          <a:prstGeom prst="rect">
            <a:avLst/>
          </a:prstGeom>
          <a:noFill/>
          <a:ln w="19050">
            <a:noFill/>
            <a:miter lim="800000"/>
            <a:headEnd/>
            <a:tailEnd/>
          </a:ln>
        </p:spPr>
        <p:txBody>
          <a:bodyPr>
            <a:spAutoFit/>
          </a:bodyPr>
          <a:lstStyle/>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400" dirty="0">
              <a:solidFill>
                <a:srgbClr val="000000"/>
              </a:solidFill>
              <a:latin typeface="Arial" charset="0"/>
            </a:endParaRPr>
          </a:p>
          <a:p>
            <a:pPr marL="342900" indent="-342900">
              <a:lnSpc>
                <a:spcPct val="150000"/>
              </a:lnSpc>
              <a:buFont typeface="+mj-lt"/>
              <a:buAutoNum type="arabicPeriod"/>
              <a:defRPr/>
            </a:pPr>
            <a:r>
              <a:rPr lang="en-US" dirty="0">
                <a:solidFill>
                  <a:srgbClr val="0D38B3"/>
                </a:solidFill>
                <a:latin typeface="+mj-lt"/>
                <a:cs typeface="Calibri" panose="020F0502020204030204" pitchFamily="34" charset="0"/>
                <a:sym typeface="Wingdings" pitchFamily="2" charset="2"/>
              </a:rPr>
              <a:t>Do you ensure as built drawings are available at site to locate underground cables? </a:t>
            </a:r>
          </a:p>
          <a:p>
            <a:pPr marL="342900" indent="-342900">
              <a:lnSpc>
                <a:spcPct val="150000"/>
              </a:lnSpc>
              <a:buFont typeface="+mj-lt"/>
              <a:buAutoNum type="arabicPeriod"/>
              <a:defRPr/>
            </a:pPr>
            <a:r>
              <a:rPr lang="en-US" dirty="0">
                <a:solidFill>
                  <a:srgbClr val="0D38B3"/>
                </a:solidFill>
                <a:latin typeface="+mj-lt"/>
                <a:cs typeface="Calibri" panose="020F0502020204030204" pitchFamily="34" charset="0"/>
                <a:sym typeface="Wingdings" pitchFamily="2" charset="2"/>
              </a:rPr>
              <a:t>Do you ensure that the equipment operators take adequate precautions while working inside live facility where presence of underground services is uncertain? </a:t>
            </a:r>
          </a:p>
          <a:p>
            <a:pPr marL="342900" indent="-342900">
              <a:lnSpc>
                <a:spcPct val="150000"/>
              </a:lnSpc>
              <a:buFont typeface="+mj-lt"/>
              <a:buAutoNum type="arabicPeriod"/>
              <a:defRPr/>
            </a:pPr>
            <a:r>
              <a:rPr lang="en-US" dirty="0">
                <a:solidFill>
                  <a:srgbClr val="0D38B3"/>
                </a:solidFill>
                <a:latin typeface="+mj-lt"/>
                <a:cs typeface="Calibri" panose="020F0502020204030204" pitchFamily="34" charset="0"/>
                <a:sym typeface="Wingdings" pitchFamily="2" charset="2"/>
              </a:rPr>
              <a:t>Do you ensure that the excavation certificate recommendations are fully adhered to?</a:t>
            </a:r>
          </a:p>
          <a:p>
            <a:pPr marL="342900" indent="-342900">
              <a:buFont typeface="+mj-lt"/>
              <a:buAutoNum type="arabicPeriod"/>
              <a:defRPr/>
            </a:pPr>
            <a:endParaRPr lang="en-US" sz="1400"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marL="173038" indent="-173038">
              <a:buFont typeface="Arial" pitchFamily="34" charset="0"/>
              <a:buChar char="•"/>
              <a:defRPr/>
            </a:pPr>
            <a:endParaRPr lang="en-US" sz="800" dirty="0">
              <a:solidFill>
                <a:srgbClr val="000000"/>
              </a:solidFill>
              <a:latin typeface="Arial" charset="0"/>
            </a:endParaRP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987964" y="907790"/>
            <a:ext cx="5019323" cy="369332"/>
          </a:xfrm>
          <a:prstGeom prst="rect">
            <a:avLst/>
          </a:prstGeom>
          <a:noFill/>
          <a:ln w="9525">
            <a:noFill/>
            <a:miter lim="800000"/>
            <a:headEnd/>
            <a:tailEnd/>
          </a:ln>
        </p:spPr>
        <p:txBody>
          <a:bodyPr wrap="none">
            <a:spAutoFit/>
          </a:bodyPr>
          <a:lstStyle/>
          <a:p>
            <a:pPr marL="114300" indent="-114300" algn="just">
              <a:defRPr/>
            </a:pPr>
            <a:r>
              <a:rPr lang="en-GB" b="1" dirty="0">
                <a:solidFill>
                  <a:srgbClr val="333399"/>
                </a:solidFill>
                <a:latin typeface="Tahoma" pitchFamily="34" charset="0"/>
              </a:rPr>
              <a:t>Date:</a:t>
            </a:r>
            <a:r>
              <a:rPr lang="en-US" b="1" dirty="0">
                <a:solidFill>
                  <a:srgbClr val="333399"/>
                </a:solidFill>
                <a:latin typeface="Tahoma" pitchFamily="34" charset="0"/>
              </a:rPr>
              <a:t> 27.01.2020   Incident title: HVL#01</a:t>
            </a:r>
            <a:endParaRPr lang="en-US" b="1" dirty="0">
              <a:solidFill>
                <a:srgbClr val="FF0000"/>
              </a:solidFill>
              <a:latin typeface="Tahoma" pitchFamily="34" charset="0"/>
            </a:endParaRPr>
          </a:p>
        </p:txBody>
      </p:sp>
    </p:spTree>
    <p:extLst>
      <p:ext uri="{BB962C8B-B14F-4D97-AF65-F5344CB8AC3E}">
        <p14:creationId xmlns:p14="http://schemas.microsoft.com/office/powerpoint/2010/main" val="4276552492"/>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92463</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A29B4E-C4E2-4972-987E-404D1CAC527B}"/>
</file>

<file path=customXml/itemProps2.xml><?xml version="1.0" encoding="utf-8"?>
<ds:datastoreItem xmlns:ds="http://schemas.openxmlformats.org/officeDocument/2006/customXml" ds:itemID="{ECEB1FCF-0E89-482E-A62E-598FF58845D8}"/>
</file>

<file path=customXml/itemProps3.xml><?xml version="1.0" encoding="utf-8"?>
<ds:datastoreItem xmlns:ds="http://schemas.openxmlformats.org/officeDocument/2006/customXml" ds:itemID="{5643A46C-72B3-4012-8CB2-E0E23D8B71D1}"/>
</file>

<file path=docProps/app.xml><?xml version="1.0" encoding="utf-8"?>
<Properties xmlns="http://schemas.openxmlformats.org/officeDocument/2006/extended-properties" xmlns:vt="http://schemas.openxmlformats.org/officeDocument/2006/docPropsVTypes">
  <TotalTime>195</TotalTime>
  <Words>440</Words>
  <Application>Microsoft Office PowerPoint</Application>
  <PresentationFormat>Widescreen</PresentationFormat>
  <Paragraphs>43</Paragraphs>
  <Slides>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vt:i4>
      </vt:variant>
    </vt:vector>
  </HeadingPairs>
  <TitlesOfParts>
    <vt:vector size="12" baseType="lpstr">
      <vt:lpstr>Arial</vt:lpstr>
      <vt:lpstr>Calibri</vt:lpstr>
      <vt:lpstr>Calibri Light</vt:lpstr>
      <vt:lpstr>Gill Sans</vt:lpstr>
      <vt:lpstr>Gill Sans Light</vt:lpstr>
      <vt:lpstr>Tahoma</vt:lpstr>
      <vt:lpstr>Times New Roman</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44</cp:revision>
  <dcterms:created xsi:type="dcterms:W3CDTF">2018-09-24T07:27:56Z</dcterms:created>
  <dcterms:modified xsi:type="dcterms:W3CDTF">2020-11-09T11:04:33Z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