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69" r:id="rId6"/>
    <p:sldId id="27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0B0"/>
    <a:srgbClr val="0E41B2"/>
    <a:srgbClr val="0D38B3"/>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6935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99964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54607" y="908662"/>
            <a:ext cx="7728315" cy="4462760"/>
          </a:xfrm>
          <a:prstGeom prst="rect">
            <a:avLst/>
          </a:prstGeom>
          <a:noFill/>
          <a:ln w="19050">
            <a:noFill/>
            <a:miter lim="800000"/>
            <a:headEnd/>
            <a:tailEnd/>
          </a:ln>
        </p:spPr>
        <p:txBody>
          <a:bodyPr wrap="squar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a:t>
            </a:r>
            <a:r>
              <a:rPr lang="en-GB" b="1" dirty="0" smtClean="0">
                <a:solidFill>
                  <a:srgbClr val="2710B0"/>
                </a:solidFill>
                <a:latin typeface="Tahoma" panose="020B0604030504040204" pitchFamily="34" charset="0"/>
                <a:ea typeface="Tahoma" panose="020B0604030504040204" pitchFamily="34" charset="0"/>
                <a:cs typeface="Tahoma" panose="020B0604030504040204" pitchFamily="34" charset="0"/>
              </a:rPr>
              <a:t>06.02.2020</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HVL#02</a:t>
            </a:r>
            <a:endParaRPr lang="en-US" b="1" dirty="0">
              <a:solidFill>
                <a:srgbClr val="2710B0"/>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endParaRPr lang="en-US" dirty="0">
              <a:solidFill>
                <a:srgbClr val="FF0000"/>
              </a:solidFill>
              <a:latin typeface="Tahoma" pitchFamily="34" charset="0"/>
            </a:endParaRPr>
          </a:p>
          <a:p>
            <a:pPr algn="just"/>
            <a:r>
              <a:rPr lang="en-GB" altLang="zh-CN" sz="1600" dirty="0">
                <a:latin typeface="Calibri" panose="020F0502020204030204" pitchFamily="34" charset="0"/>
                <a:ea typeface="Tahoma" panose="020B0604030504040204" pitchFamily="34" charset="0"/>
                <a:cs typeface="Tahoma" panose="020B0604030504040204" pitchFamily="34" charset="0"/>
              </a:rPr>
              <a:t>The operation was to install wear bushing using one stand of 5” HWDP. One stand of 5” HWDP stand was transferred to the hydraulic elevator by STV( Stand Transfer Vehicle). After that, the derrick man retracted the arm of STV out of the well centre to the monkey board side and connecting wear bushing Running Tool (R/T), the driller started to RIH when he suddenly noticed indication of weight slack off. He stopped to check and found that hydraulic elevator did hit the STV ( untracked accidentally without control) resulting in a bend of diving board &amp; sheared two lock screw bars,3 pins  dropped on the rig floor. Each weight= 387g height is 26 m. Nobody was standing in the red zone.</a:t>
            </a:r>
          </a:p>
          <a:p>
            <a:pPr marL="342900" indent="-342900">
              <a:defRPr/>
            </a:pPr>
            <a:endParaRPr lang="en-US" sz="600" dirty="0">
              <a:solidFill>
                <a:srgbClr val="000000"/>
              </a:solidFill>
              <a:latin typeface="Arial"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p>
          <a:p>
            <a:pPr marL="171450" indent="-171450">
              <a:buFont typeface="Arial" panose="020B0604020202020204" pitchFamily="34" charset="0"/>
              <a:buChar char="•"/>
            </a:pPr>
            <a:r>
              <a:rPr lang="en-US" altLang="zh-CN" sz="1600" dirty="0">
                <a:latin typeface="Calibri" panose="020F0502020204030204" pitchFamily="34" charset="0"/>
                <a:ea typeface="Tahoma" panose="020B0604030504040204" pitchFamily="34" charset="0"/>
                <a:cs typeface="Tahoma" panose="020B0604030504040204" pitchFamily="34" charset="0"/>
              </a:rPr>
              <a:t>Always follow STV operation SOP (put in parking position when not used) </a:t>
            </a:r>
            <a:endParaRPr lang="en-GB" sz="1600" dirty="0">
              <a:latin typeface="Calibri" panose="020F050202020403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sz="1600" dirty="0">
                <a:latin typeface="Calibri" panose="020F0502020204030204" pitchFamily="34" charset="0"/>
                <a:ea typeface="Tahoma" panose="020B0604030504040204" pitchFamily="34" charset="0"/>
                <a:cs typeface="Tahoma" panose="020B0604030504040204" pitchFamily="34" charset="0"/>
              </a:rPr>
              <a:t>Always </a:t>
            </a:r>
            <a:r>
              <a:rPr lang="en-US" altLang="zh-CN" sz="1600" dirty="0">
                <a:latin typeface="Calibri" panose="020F0502020204030204" pitchFamily="34" charset="0"/>
                <a:ea typeface="Tahoma" panose="020B0604030504040204" pitchFamily="34" charset="0"/>
                <a:cs typeface="Tahoma" panose="020B0604030504040204" pitchFamily="34" charset="0"/>
              </a:rPr>
              <a:t>check the surrounding condition of traveling block before operate traveling block</a:t>
            </a:r>
            <a:r>
              <a:rPr lang="en-GB" sz="1600" dirty="0">
                <a:latin typeface="Calibri" panose="020F0502020204030204" pitchFamily="34" charset="0"/>
                <a:ea typeface="Tahoma" panose="020B0604030504040204" pitchFamily="34" charset="0"/>
                <a:cs typeface="Tahoma" panose="020B0604030504040204" pitchFamily="34" charset="0"/>
              </a:rPr>
              <a:t>.</a:t>
            </a:r>
          </a:p>
          <a:p>
            <a:pPr marL="171450" indent="-171450">
              <a:buFont typeface="Arial" panose="020B0604020202020204" pitchFamily="34" charset="0"/>
              <a:buChar char="•"/>
            </a:pPr>
            <a:r>
              <a:rPr lang="en-US" sz="1600" dirty="0">
                <a:latin typeface="Calibri" panose="020F0502020204030204" pitchFamily="34" charset="0"/>
                <a:ea typeface="Tahoma" panose="020B0604030504040204" pitchFamily="34" charset="0"/>
                <a:cs typeface="Tahoma" panose="020B0604030504040204" pitchFamily="34" charset="0"/>
              </a:rPr>
              <a:t>Always </a:t>
            </a:r>
            <a:r>
              <a:rPr lang="en-GB" sz="1600" dirty="0">
                <a:latin typeface="Calibri" panose="020F0502020204030204" pitchFamily="34" charset="0"/>
                <a:ea typeface="Tahoma" panose="020B0604030504040204" pitchFamily="34" charset="0"/>
                <a:cs typeface="Tahoma" panose="020B0604030504040204" pitchFamily="34" charset="0"/>
              </a:rPr>
              <a:t>Ensure HPU of  STV is power off during drilling operation.</a:t>
            </a:r>
          </a:p>
          <a:p>
            <a:pPr marL="171450" indent="-171450">
              <a:buFont typeface="Arial" panose="020B0604020202020204" pitchFamily="34" charset="0"/>
              <a:buChar char="•"/>
            </a:pPr>
            <a:r>
              <a:rPr lang="en-US" sz="1600" dirty="0">
                <a:latin typeface="Calibri" panose="020F0502020204030204" pitchFamily="34" charset="0"/>
                <a:ea typeface="Tahoma" panose="020B0604030504040204" pitchFamily="34" charset="0"/>
                <a:cs typeface="Tahoma" panose="020B0604030504040204" pitchFamily="34" charset="0"/>
              </a:rPr>
              <a:t>Always </a:t>
            </a:r>
            <a:r>
              <a:rPr lang="en-GB" sz="1600" dirty="0">
                <a:latin typeface="Calibri" panose="020F0502020204030204" pitchFamily="34" charset="0"/>
                <a:ea typeface="Tahoma" panose="020B0604030504040204" pitchFamily="34" charset="0"/>
                <a:cs typeface="Tahoma" panose="020B0604030504040204" pitchFamily="34" charset="0"/>
              </a:rPr>
              <a:t>Ensure secondary retention is in place for any potential dropped object.</a:t>
            </a:r>
          </a:p>
        </p:txBody>
      </p:sp>
      <p:sp>
        <p:nvSpPr>
          <p:cNvPr id="26627" name="Text Box 5"/>
          <p:cNvSpPr txBox="1">
            <a:spLocks noChangeArrowheads="1"/>
          </p:cNvSpPr>
          <p:nvPr/>
        </p:nvSpPr>
        <p:spPr bwMode="auto">
          <a:xfrm>
            <a:off x="8770382" y="1366627"/>
            <a:ext cx="1516618" cy="744999"/>
          </a:xfrm>
          <a:prstGeom prst="rect">
            <a:avLst/>
          </a:prstGeom>
          <a:noFill/>
          <a:ln w="9525">
            <a:noFill/>
            <a:miter lim="800000"/>
            <a:headEnd/>
            <a:tailEnd/>
          </a:ln>
        </p:spPr>
        <p:txBody>
          <a:bodyPr wrap="square">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554607" y="5489743"/>
            <a:ext cx="6546915" cy="584775"/>
          </a:xfrm>
          <a:prstGeom prst="rect">
            <a:avLst/>
          </a:prstGeom>
          <a:solidFill>
            <a:srgbClr val="2710B0"/>
          </a:solidFill>
          <a:ln w="9525">
            <a:noFill/>
            <a:miter lim="800000"/>
            <a:headEnd/>
            <a:tailEnd/>
          </a:ln>
        </p:spPr>
        <p:txBody>
          <a:bodyPr wrap="square">
            <a:spAutoFit/>
          </a:bodyPr>
          <a:lstStyle/>
          <a:p>
            <a:pPr algn="ctr" eaLnBrk="1" hangingPunct="1"/>
            <a:r>
              <a:rPr lang="en-GB" sz="1600" b="1" dirty="0">
                <a:solidFill>
                  <a:srgbClr val="FFFF00"/>
                </a:solidFill>
                <a:latin typeface="Tahoma" pitchFamily="34" charset="0"/>
              </a:rPr>
              <a:t>Always ensure STV( Stand Transfer Vehicle) in the parking position before a lower traveling block </a:t>
            </a:r>
            <a:endParaRPr lang="en-US" sz="1600" b="1" dirty="0">
              <a:solidFill>
                <a:srgbClr val="FFFF00"/>
              </a:solidFill>
              <a:latin typeface="Tahoma" pitchFamily="34" charset="0"/>
            </a:endParaRPr>
          </a:p>
        </p:txBody>
      </p:sp>
      <p:sp>
        <p:nvSpPr>
          <p:cNvPr id="14" name="Rectangle 13"/>
          <p:cNvSpPr/>
          <p:nvPr/>
        </p:nvSpPr>
        <p:spPr>
          <a:xfrm>
            <a:off x="8653939" y="1214227"/>
            <a:ext cx="3033236" cy="139129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atin typeface="+mj-lt"/>
              </a:rPr>
              <a:t>Photo explaining what was done wrong</a:t>
            </a:r>
            <a:endParaRPr lang="en-US" dirty="0">
              <a:latin typeface="+mj-lt"/>
            </a:endParaRPr>
          </a:p>
        </p:txBody>
      </p:sp>
      <p:sp>
        <p:nvSpPr>
          <p:cNvPr id="15" name="Rectangle 14"/>
          <p:cNvSpPr/>
          <p:nvPr/>
        </p:nvSpPr>
        <p:spPr>
          <a:xfrm>
            <a:off x="8661201" y="3500428"/>
            <a:ext cx="3102173" cy="141322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mj-lt"/>
              </a:rPr>
              <a:t>Photo explaining how it should be done right</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grpSp>
        <p:nvGrpSpPr>
          <p:cNvPr id="21" name="Group 20">
            <a:extLst>
              <a:ext uri="{FF2B5EF4-FFF2-40B4-BE49-F238E27FC236}">
                <a16:creationId xmlns:a16="http://schemas.microsoft.com/office/drawing/2014/main" id="{0E96693E-B82D-47BE-9CA2-402D59F21245}"/>
              </a:ext>
            </a:extLst>
          </p:cNvPr>
          <p:cNvGrpSpPr/>
          <p:nvPr/>
        </p:nvGrpSpPr>
        <p:grpSpPr>
          <a:xfrm>
            <a:off x="8610600" y="3510998"/>
            <a:ext cx="3102172" cy="1716749"/>
            <a:chOff x="6231279" y="3298226"/>
            <a:chExt cx="2451052" cy="2140129"/>
          </a:xfrm>
        </p:grpSpPr>
        <p:pic>
          <p:nvPicPr>
            <p:cNvPr id="22" name="Picture 2" descr="C:\Users\Administrator\Desktop\IMG_1727.JPG">
              <a:extLst>
                <a:ext uri="{FF2B5EF4-FFF2-40B4-BE49-F238E27FC236}">
                  <a16:creationId xmlns:a16="http://schemas.microsoft.com/office/drawing/2014/main" id="{B2DF9686-556D-404C-8FC2-120ECB3BC5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386740" y="3142765"/>
              <a:ext cx="2140129" cy="2451052"/>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AEE0548C-06B7-4911-A5AB-84C94F97ACC9}"/>
                </a:ext>
              </a:extLst>
            </p:cNvPr>
            <p:cNvSpPr/>
            <p:nvPr/>
          </p:nvSpPr>
          <p:spPr>
            <a:xfrm rot="5400000">
              <a:off x="7188745" y="3698040"/>
              <a:ext cx="457200" cy="144312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34" name="Freeform 132"/>
          <p:cNvSpPr>
            <a:spLocks/>
          </p:cNvSpPr>
          <p:nvPr/>
        </p:nvSpPr>
        <p:spPr bwMode="auto">
          <a:xfrm>
            <a:off x="11213718" y="4786022"/>
            <a:ext cx="413623" cy="33842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 name="Slide Number Placeholder 1"/>
          <p:cNvSpPr>
            <a:spLocks noGrp="1"/>
          </p:cNvSpPr>
          <p:nvPr>
            <p:ph type="sldNum" sz="quarter" idx="12"/>
          </p:nvPr>
        </p:nvSpPr>
        <p:spPr/>
        <p:txBody>
          <a:bodyPr/>
          <a:lstStyle/>
          <a:p>
            <a:pPr>
              <a:defRPr/>
            </a:pPr>
            <a:fld id="{C085B925-3865-4333-AFCB-ABF9FE11EB42}" type="slidenum">
              <a:rPr lang="en-US" smtClean="0"/>
              <a:pPr>
                <a:defRPr/>
              </a:pPr>
              <a:t>1</a:t>
            </a:fld>
            <a:endParaRPr lang="en-US"/>
          </a:p>
        </p:txBody>
      </p:sp>
      <p:sp>
        <p:nvSpPr>
          <p:cNvPr id="20" name="Footer Placeholder 12">
            <a:extLst>
              <a:ext uri="{FF2B5EF4-FFF2-40B4-BE49-F238E27FC236}">
                <a16:creationId xmlns:a16="http://schemas.microsoft.com/office/drawing/2014/main" id="{5FF5888F-D126-49A7-9AC5-0DBDFB10811A}"/>
              </a:ext>
            </a:extLst>
          </p:cNvPr>
          <p:cNvSpPr txBox="1">
            <a:spLocks/>
          </p:cNvSpPr>
          <p:nvPr/>
        </p:nvSpPr>
        <p:spPr bwMode="auto">
          <a:xfrm>
            <a:off x="8915161" y="3086988"/>
            <a:ext cx="2619613" cy="2171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dirty="0"/>
              <a:t>STV in the well center position</a:t>
            </a:r>
          </a:p>
        </p:txBody>
      </p:sp>
      <p:sp>
        <p:nvSpPr>
          <p:cNvPr id="28" name="Footer Placeholder 12">
            <a:extLst>
              <a:ext uri="{FF2B5EF4-FFF2-40B4-BE49-F238E27FC236}">
                <a16:creationId xmlns:a16="http://schemas.microsoft.com/office/drawing/2014/main" id="{62B4A091-B03B-4578-8275-94DED1B13CE0}"/>
              </a:ext>
            </a:extLst>
          </p:cNvPr>
          <p:cNvSpPr txBox="1">
            <a:spLocks/>
          </p:cNvSpPr>
          <p:nvPr/>
        </p:nvSpPr>
        <p:spPr bwMode="auto">
          <a:xfrm>
            <a:off x="8746610" y="5272625"/>
            <a:ext cx="2619613" cy="2171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dirty="0"/>
              <a:t>STV in the parking position</a:t>
            </a:r>
          </a:p>
        </p:txBody>
      </p:sp>
      <p:pic>
        <p:nvPicPr>
          <p:cNvPr id="27" name="Picture 26">
            <a:extLst>
              <a:ext uri="{FF2B5EF4-FFF2-40B4-BE49-F238E27FC236}">
                <a16:creationId xmlns:a16="http://schemas.microsoft.com/office/drawing/2014/main" id="{B532F34C-F8FC-411D-A26E-545EDE75F3FD}"/>
              </a:ext>
            </a:extLst>
          </p:cNvPr>
          <p:cNvPicPr>
            <a:picLocks noChangeAspect="1"/>
          </p:cNvPicPr>
          <p:nvPr/>
        </p:nvPicPr>
        <p:blipFill>
          <a:blip r:embed="rId4"/>
          <a:stretch>
            <a:fillRect/>
          </a:stretch>
        </p:blipFill>
        <p:spPr>
          <a:xfrm>
            <a:off x="8499969" y="1101336"/>
            <a:ext cx="3238659" cy="1927225"/>
          </a:xfrm>
          <a:prstGeom prst="rect">
            <a:avLst/>
          </a:prstGeom>
        </p:spPr>
      </p:pic>
      <p:grpSp>
        <p:nvGrpSpPr>
          <p:cNvPr id="26633" name="Group 131"/>
          <p:cNvGrpSpPr>
            <a:grpSpLocks/>
          </p:cNvGrpSpPr>
          <p:nvPr/>
        </p:nvGrpSpPr>
        <p:grpSpPr bwMode="auto">
          <a:xfrm>
            <a:off x="11322868" y="2573604"/>
            <a:ext cx="304473" cy="403052"/>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9" name="Circle: Hollow 28">
            <a:extLst>
              <a:ext uri="{FF2B5EF4-FFF2-40B4-BE49-F238E27FC236}">
                <a16:creationId xmlns:a16="http://schemas.microsoft.com/office/drawing/2014/main" id="{F65AD567-042D-49E2-815F-DF3ABE6CC505}"/>
              </a:ext>
            </a:extLst>
          </p:cNvPr>
          <p:cNvSpPr/>
          <p:nvPr/>
        </p:nvSpPr>
        <p:spPr bwMode="auto">
          <a:xfrm>
            <a:off x="10222009" y="1650492"/>
            <a:ext cx="1516618" cy="1043457"/>
          </a:xfrm>
          <a:prstGeom prst="donut">
            <a:avLst>
              <a:gd name="adj" fmla="val 4852"/>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latin typeface="Times New Roman" pitchFamily="18" charset="0"/>
            </a:endParaRPr>
          </a:p>
        </p:txBody>
      </p:sp>
      <p:sp>
        <p:nvSpPr>
          <p:cNvPr id="25" name="Rectangle 24"/>
          <p:cNvSpPr>
            <a:spLocks noChangeArrowheads="1"/>
          </p:cNvSpPr>
          <p:nvPr/>
        </p:nvSpPr>
        <p:spPr bwMode="auto">
          <a:xfrm>
            <a:off x="554607" y="6308681"/>
            <a:ext cx="7301814"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sz="20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317250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00828" y="1244045"/>
            <a:ext cx="8351838" cy="4154984"/>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the STV PMS covered the frequency of changing seals?</a:t>
            </a:r>
          </a:p>
          <a:p>
            <a:pPr marL="342900" indent="-342900">
              <a:buFont typeface="+mj-lt"/>
              <a:buAutoNum type="arabicPeriod"/>
              <a:defRPr/>
            </a:pPr>
            <a:r>
              <a:rPr lang="en-GB" altLang="zh-CN" dirty="0">
                <a:solidFill>
                  <a:srgbClr val="0033CC"/>
                </a:solidFill>
                <a:latin typeface="+mj-lt"/>
                <a:sym typeface="Wingdings" pitchFamily="2" charset="2"/>
              </a:rPr>
              <a:t>Do you ensure secondary retention is in place for any potential dropped object?</a:t>
            </a:r>
            <a:endParaRPr lang="en-US" dirty="0">
              <a:solidFill>
                <a:srgbClr val="0033CC"/>
              </a:solidFill>
              <a:latin typeface="+mj-lt"/>
              <a:sym typeface="Wingdings" pitchFamily="2" charset="2"/>
            </a:endParaRPr>
          </a:p>
          <a:p>
            <a:pPr marL="342900" indent="-342900">
              <a:buFont typeface="+mj-lt"/>
              <a:buAutoNum type="arabicPeriod"/>
              <a:defRPr/>
            </a:pPr>
            <a:r>
              <a:rPr lang="en-US" dirty="0">
                <a:solidFill>
                  <a:srgbClr val="0033CC"/>
                </a:solidFill>
                <a:latin typeface="+mj-lt"/>
                <a:sym typeface="Wingdings" pitchFamily="2" charset="2"/>
              </a:rPr>
              <a:t>Do you ensure following the HPU “OFF” during equipment not in used?</a:t>
            </a:r>
          </a:p>
          <a:p>
            <a:pPr marL="342900" indent="-342900">
              <a:buFont typeface="+mj-lt"/>
              <a:buAutoNum type="arabicPeriod"/>
              <a:defRPr/>
            </a:pPr>
            <a:r>
              <a:rPr lang="en-US" dirty="0">
                <a:solidFill>
                  <a:srgbClr val="0033CC"/>
                </a:solidFill>
                <a:latin typeface="+mj-lt"/>
                <a:sym typeface="Wingdings" pitchFamily="2" charset="2"/>
              </a:rPr>
              <a:t>Do you ensure proper handover done at rig site ?</a:t>
            </a:r>
          </a:p>
          <a:p>
            <a:pPr marL="342900" indent="-342900">
              <a:defRPr/>
            </a:pPr>
            <a:endParaRPr lang="en-US"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900828" y="874713"/>
            <a:ext cx="5272597"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06.02.2020</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       Incident title </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HVL#02 </a:t>
            </a:r>
            <a:endParaRPr lang="en-US" b="1" dirty="0">
              <a:solidFill>
                <a:srgbClr val="2710B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C085B925-3865-4333-AFCB-ABF9FE11EB42}" type="slidenum">
              <a:rPr lang="en-US" smtClean="0"/>
              <a:pPr>
                <a:defRPr/>
              </a:pPr>
              <a:t>2</a:t>
            </a:fld>
            <a:endParaRPr lang="en-US"/>
          </a:p>
        </p:txBody>
      </p:sp>
    </p:spTree>
    <p:extLst>
      <p:ext uri="{BB962C8B-B14F-4D97-AF65-F5344CB8AC3E}">
        <p14:creationId xmlns:p14="http://schemas.microsoft.com/office/powerpoint/2010/main" val="352790234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92464</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C8E537-A4C8-456E-822E-ECD4A0F028CE}"/>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222</TotalTime>
  <Words>583</Words>
  <Application>Microsoft Office PowerPoint</Application>
  <PresentationFormat>Widescreen</PresentationFormat>
  <Paragraphs>57</Paragraphs>
  <Slides>2</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vt:i4>
      </vt:variant>
    </vt:vector>
  </HeadingPairs>
  <TitlesOfParts>
    <vt:vector size="14" baseType="lpstr">
      <vt:lpstr>Arial</vt:lpstr>
      <vt:lpstr>Calibri</vt:lpstr>
      <vt:lpstr>Calibri Light</vt:lpstr>
      <vt:lpstr>DengXian</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48</cp:revision>
  <dcterms:created xsi:type="dcterms:W3CDTF">2018-09-24T07:27:56Z</dcterms:created>
  <dcterms:modified xsi:type="dcterms:W3CDTF">2020-11-09T11:05:56Z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