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8"/>
  </p:notesMasterIdLst>
  <p:sldIdLst>
    <p:sldId id="272" r:id="rId6"/>
    <p:sldId id="273"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10B0"/>
    <a:srgbClr val="0E41B2"/>
    <a:srgbClr val="0D38B3"/>
    <a:srgbClr val="CC3300"/>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74"/>
  </p:normalViewPr>
  <p:slideViewPr>
    <p:cSldViewPr snapToGrid="0" snapToObjects="1">
      <p:cViewPr varScale="1">
        <p:scale>
          <a:sx n="95" d="100"/>
          <a:sy n="95" d="100"/>
        </p:scale>
        <p:origin x="96"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09/11/2020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a:t>Ensure all dates and titles are input </a:t>
            </a:r>
          </a:p>
          <a:p>
            <a:endParaRPr lang="en-US" dirty="0"/>
          </a:p>
          <a:p>
            <a:r>
              <a:rPr lang="en-US" dirty="0"/>
              <a:t>A short description should be provided without mentioning names of contractors or</a:t>
            </a:r>
            <a:r>
              <a:rPr lang="en-US" baseline="0" dirty="0"/>
              <a:t> individuals.  You should include, what happened, to who (by job title) and what injuries this resulted in.  Nothing more!</a:t>
            </a:r>
          </a:p>
          <a:p>
            <a:endParaRPr lang="en-US" baseline="0" dirty="0"/>
          </a:p>
          <a:p>
            <a:r>
              <a:rPr lang="en-US" baseline="0" dirty="0"/>
              <a:t>Four to five bullet points highlighting the main findings from the investigation.  Remember the target audience is the front line staff so this should be written in simple terms in a way that everyone can understand.</a:t>
            </a:r>
          </a:p>
          <a:p>
            <a:endParaRPr lang="en-US" baseline="0" dirty="0"/>
          </a:p>
          <a:p>
            <a:r>
              <a:rPr lang="en-US" baseline="0" dirty="0"/>
              <a:t>The webbing slings line should be the main point you want to get across</a:t>
            </a:r>
          </a:p>
          <a:p>
            <a:endParaRPr lang="en-US" baseline="0" dirty="0"/>
          </a:p>
          <a:p>
            <a:r>
              <a:rPr lang="en-US" baseline="0" dirty="0"/>
              <a:t>The images should be self explanatory, what went wrong (if you create a reconstruction please ensure you do not put people at risk) and below how it should be done.   </a:t>
            </a:r>
            <a:endParaRPr lang="en-US" dirty="0"/>
          </a:p>
        </p:txBody>
      </p:sp>
      <p:sp>
        <p:nvSpPr>
          <p:cNvPr id="51204" name="Slide Number Placeholder 3"/>
          <p:cNvSpPr>
            <a:spLocks noGrp="1"/>
          </p:cNvSpPr>
          <p:nvPr>
            <p:ph type="sldNum" sz="quarter" idx="5"/>
          </p:nvPr>
        </p:nvSpPr>
        <p:spPr>
          <a:noFill/>
        </p:spPr>
        <p:txBody>
          <a:bodyPr/>
          <a:lstStyle/>
          <a:p>
            <a:fld id="{D5138CA7-92E6-41FD-A1B7-5ABDE6F17714}" type="slidenum">
              <a:rPr lang="en-US" smtClean="0"/>
              <a:pPr/>
              <a:t>1</a:t>
            </a:fld>
            <a:endParaRPr lang="en-US"/>
          </a:p>
        </p:txBody>
      </p:sp>
    </p:spTree>
    <p:extLst>
      <p:ext uri="{BB962C8B-B14F-4D97-AF65-F5344CB8AC3E}">
        <p14:creationId xmlns:p14="http://schemas.microsoft.com/office/powerpoint/2010/main" val="916336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defTabSz="909160">
              <a:defRPr/>
            </a:pPr>
            <a:r>
              <a:rPr lang="en-US" dirty="0"/>
              <a:t>Ensure all dates and titles are input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Make a list of closed questions (only ‘yes’ or ‘no’ as an answer) to ask others if they have the same issues based on the management or HSE-MS failings or shortfalls identified in the investigation.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Imagine you have to audit other companies to see if they could have the same issues.</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These questions should start</a:t>
            </a:r>
            <a:r>
              <a:rPr lang="en-US" baseline="0" dirty="0">
                <a:solidFill>
                  <a:srgbClr val="0033CC"/>
                </a:solidFill>
                <a:latin typeface="Arial" charset="0"/>
                <a:cs typeface="Arial" charset="0"/>
                <a:sym typeface="Wingdings" pitchFamily="2" charset="2"/>
              </a:rPr>
              <a:t> with: Do you ensure…………………?</a:t>
            </a:r>
            <a:endParaRPr lang="en-US" dirty="0">
              <a:latin typeface="Arial" charset="0"/>
              <a:cs typeface="Arial" charset="0"/>
            </a:endParaRPr>
          </a:p>
        </p:txBody>
      </p:sp>
      <p:sp>
        <p:nvSpPr>
          <p:cNvPr id="52228" name="Slide Number Placeholder 3"/>
          <p:cNvSpPr>
            <a:spLocks noGrp="1"/>
          </p:cNvSpPr>
          <p:nvPr>
            <p:ph type="sldNum" sz="quarter" idx="5"/>
          </p:nvPr>
        </p:nvSpPr>
        <p:spPr>
          <a:noFill/>
        </p:spPr>
        <p:txBody>
          <a:bodyPr/>
          <a:lstStyle/>
          <a:p>
            <a:fld id="{E6B2BACC-5893-4478-93DA-688A131F8366}" type="slidenum">
              <a:rPr lang="en-US" smtClean="0"/>
              <a:pPr/>
              <a:t>2</a:t>
            </a:fld>
            <a:endParaRPr lang="en-US"/>
          </a:p>
        </p:txBody>
      </p:sp>
    </p:spTree>
    <p:extLst>
      <p:ext uri="{BB962C8B-B14F-4D97-AF65-F5344CB8AC3E}">
        <p14:creationId xmlns:p14="http://schemas.microsoft.com/office/powerpoint/2010/main" val="4224313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CB20E9-F1D7-4215-B0B8-9261F74C594C}"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1570DC-E9CE-47B7-914B-CCCB34812D12}"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8E3E44-24F4-4A1C-800C-6D9ECAE7974B}" type="datetime1">
              <a:rPr lang="en-US" smtClean="0"/>
              <a:t>09/11/2020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7FE653-A0E0-4FB0-90DA-8480B4419788}" type="datetime1">
              <a:rPr lang="en-US" smtClean="0"/>
              <a:t>09/11/2020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447A19-653E-48BE-A95B-6C8310E78F3C}" type="datetime1">
              <a:rPr lang="en-US" smtClean="0"/>
              <a:t>09/11/2020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09/11/2020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09/11/2020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D58F9-0DED-40AE-A7F2-D2F56296859A}"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09/11/2020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119217-FA8F-484B-A6C3-2FD273B1E69E}"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E998F-5273-455B-8DC4-444548608F7A}"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09/11/2020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09/11/2020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09/11/2020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09/11/2020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09/11/2020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09/11/2020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09/11/2020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V 1 (2020)</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09/11/2020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V 1 (2020)</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534714" y="820909"/>
            <a:ext cx="7161817" cy="4678204"/>
          </a:xfrm>
          <a:prstGeom prst="rect">
            <a:avLst/>
          </a:prstGeom>
          <a:noFill/>
          <a:ln w="19050">
            <a:noFill/>
            <a:miter lim="800000"/>
            <a:headEnd/>
            <a:tailEnd/>
          </a:ln>
        </p:spPr>
        <p:txBody>
          <a:bodyPr wrap="square">
            <a:spAutoFit/>
          </a:bodyPr>
          <a:lstStyle/>
          <a:p>
            <a:pPr marL="114300" indent="-114300">
              <a:defRPr/>
            </a:pPr>
            <a:r>
              <a:rPr lang="en-GB" b="1" dirty="0">
                <a:solidFill>
                  <a:srgbClr val="333399"/>
                </a:solidFill>
                <a:latin typeface="Tahoma" pitchFamily="34" charset="0"/>
              </a:rPr>
              <a:t>Date:</a:t>
            </a:r>
            <a:r>
              <a:rPr lang="en-US" b="1" dirty="0">
                <a:solidFill>
                  <a:srgbClr val="333399"/>
                </a:solidFill>
                <a:latin typeface="Tahoma" pitchFamily="34" charset="0"/>
              </a:rPr>
              <a:t> </a:t>
            </a:r>
            <a:r>
              <a:rPr lang="en-US" b="1" dirty="0" smtClean="0">
                <a:solidFill>
                  <a:srgbClr val="333399"/>
                </a:solidFill>
                <a:latin typeface="Tahoma" pitchFamily="34" charset="0"/>
              </a:rPr>
              <a:t>07.03.2020    Incident </a:t>
            </a:r>
            <a:r>
              <a:rPr lang="en-US" b="1" dirty="0">
                <a:solidFill>
                  <a:srgbClr val="333399"/>
                </a:solidFill>
                <a:latin typeface="Tahoma" pitchFamily="34" charset="0"/>
              </a:rPr>
              <a:t>title: </a:t>
            </a:r>
            <a:r>
              <a:rPr lang="en-US" b="1" dirty="0" smtClean="0">
                <a:solidFill>
                  <a:srgbClr val="333399"/>
                </a:solidFill>
                <a:latin typeface="Tahoma" pitchFamily="34" charset="0"/>
              </a:rPr>
              <a:t>HVL#03 </a:t>
            </a:r>
          </a:p>
          <a:p>
            <a:pPr marL="114300" indent="-114300">
              <a:defRPr/>
            </a:pPr>
            <a:endParaRPr lang="en-US" b="1" dirty="0" smtClean="0">
              <a:solidFill>
                <a:srgbClr val="FF0000"/>
              </a:solidFill>
              <a:latin typeface="Tahoma" pitchFamily="34" charset="0"/>
            </a:endParaRPr>
          </a:p>
          <a:p>
            <a:pPr marL="114300" indent="-114300">
              <a:defRPr/>
            </a:pPr>
            <a:r>
              <a:rPr lang="en-US" b="1" dirty="0" smtClean="0">
                <a:solidFill>
                  <a:srgbClr val="FF0000"/>
                </a:solidFill>
                <a:latin typeface="Tahoma" pitchFamily="34" charset="0"/>
              </a:rPr>
              <a:t>What </a:t>
            </a:r>
            <a:r>
              <a:rPr lang="en-US" b="1" dirty="0">
                <a:solidFill>
                  <a:srgbClr val="FF0000"/>
                </a:solidFill>
                <a:latin typeface="Tahoma" pitchFamily="34" charset="0"/>
              </a:rPr>
              <a:t>happened? </a:t>
            </a:r>
            <a:endParaRPr lang="en-US" dirty="0">
              <a:solidFill>
                <a:srgbClr val="FF0000"/>
              </a:solidFill>
            </a:endParaRPr>
          </a:p>
          <a:p>
            <a:r>
              <a:rPr lang="en-US" dirty="0"/>
              <a:t>A Station Wagon became stuck on a low sand dune ridge while scouting the area</a:t>
            </a:r>
            <a:r>
              <a:rPr lang="en-US" dirty="0">
                <a:solidFill>
                  <a:schemeClr val="accent2"/>
                </a:solidFill>
              </a:rPr>
              <a:t>. </a:t>
            </a:r>
            <a:r>
              <a:rPr lang="en-US" dirty="0"/>
              <a:t>Another </a:t>
            </a:r>
            <a:r>
              <a:rPr lang="en-US" dirty="0">
                <a:solidFill>
                  <a:srgbClr val="000000"/>
                </a:solidFill>
              </a:rPr>
              <a:t>vehicle was used as a recovery vehicle. Heavy duty tow straps, along with shackles were secured to the tow hitches at the rear of both vehicles. During the towing process, the tow hitch of the stuck vehicle broke, resulting in sudden release of shackles with tow straps and direct impact to the rear of vehicle and roof mounted spotlight of this vehicle. No injury was sustained during the incident.  </a:t>
            </a:r>
          </a:p>
          <a:p>
            <a:endParaRPr lang="en-US" sz="600" dirty="0">
              <a:solidFill>
                <a:srgbClr val="000000"/>
              </a:solidFill>
              <a:latin typeface="Arial" charset="0"/>
            </a:endParaRPr>
          </a:p>
          <a:p>
            <a:pPr marL="114300" indent="-114300" algn="just">
              <a:defRPr/>
            </a:pPr>
            <a:endParaRPr lang="en-US" sz="1600" b="1" dirty="0" smtClean="0">
              <a:solidFill>
                <a:srgbClr val="333399"/>
              </a:solidFill>
              <a:latin typeface="Tahoma" pitchFamily="34" charset="0"/>
            </a:endParaRPr>
          </a:p>
          <a:p>
            <a:pPr marL="114300" indent="-114300" algn="just">
              <a:defRPr/>
            </a:pPr>
            <a:r>
              <a:rPr lang="en-US" sz="1600" b="1" dirty="0" smtClean="0">
                <a:solidFill>
                  <a:srgbClr val="333399"/>
                </a:solidFill>
                <a:latin typeface="Tahoma" pitchFamily="34" charset="0"/>
              </a:rPr>
              <a:t>Your </a:t>
            </a:r>
            <a:r>
              <a:rPr lang="en-US" sz="1600" b="1" dirty="0">
                <a:solidFill>
                  <a:srgbClr val="333399"/>
                </a:solidFill>
                <a:latin typeface="Tahoma" pitchFamily="34" charset="0"/>
              </a:rPr>
              <a:t>learning from this incident</a:t>
            </a:r>
            <a:r>
              <a:rPr lang="en-US" sz="1600" b="1" dirty="0" smtClean="0">
                <a:solidFill>
                  <a:srgbClr val="333399"/>
                </a:solidFill>
                <a:latin typeface="Tahoma" pitchFamily="34" charset="0"/>
              </a:rPr>
              <a:t>..</a:t>
            </a:r>
            <a:endParaRPr lang="en-US" sz="900" dirty="0">
              <a:latin typeface="Calibri" panose="020F0502020204030204" pitchFamily="34" charset="0"/>
              <a:cs typeface="Tahoma" pitchFamily="34" charset="0"/>
            </a:endParaRPr>
          </a:p>
          <a:p>
            <a:pPr marL="115888" indent="-115888">
              <a:buFont typeface="Arial" pitchFamily="34" charset="0"/>
              <a:buChar char="•"/>
            </a:pPr>
            <a:r>
              <a:rPr lang="en-US" sz="1600" dirty="0">
                <a:latin typeface="Calibri" panose="020F0502020204030204" pitchFamily="34" charset="0"/>
                <a:cs typeface="Tahoma" pitchFamily="34" charset="0"/>
              </a:rPr>
              <a:t>Always Ensure that towing procedure is </a:t>
            </a:r>
            <a:r>
              <a:rPr lang="en-US" sz="1600" dirty="0" smtClean="0">
                <a:latin typeface="Calibri" panose="020F0502020204030204" pitchFamily="34" charset="0"/>
                <a:cs typeface="Tahoma" pitchFamily="34" charset="0"/>
              </a:rPr>
              <a:t>followed.</a:t>
            </a:r>
            <a:endParaRPr lang="en-US" sz="1600" dirty="0">
              <a:latin typeface="Calibri" panose="020F0502020204030204" pitchFamily="34" charset="0"/>
              <a:cs typeface="Tahoma" pitchFamily="34" charset="0"/>
            </a:endParaRPr>
          </a:p>
          <a:p>
            <a:pPr marL="115888" indent="-115888">
              <a:buFont typeface="Arial" pitchFamily="34" charset="0"/>
              <a:buChar char="•"/>
            </a:pPr>
            <a:r>
              <a:rPr lang="en-US" sz="1600" dirty="0">
                <a:latin typeface="Calibri" panose="020F0502020204030204" pitchFamily="34" charset="0"/>
                <a:cs typeface="Tahoma" pitchFamily="34" charset="0"/>
              </a:rPr>
              <a:t>Always ensure that proper towing loops/recovery attachment point </a:t>
            </a:r>
            <a:r>
              <a:rPr lang="en-US" sz="1600" dirty="0" smtClean="0">
                <a:latin typeface="Calibri" panose="020F0502020204030204" pitchFamily="34" charset="0"/>
                <a:cs typeface="Tahoma" pitchFamily="34" charset="0"/>
              </a:rPr>
              <a:t>used. </a:t>
            </a:r>
            <a:endParaRPr lang="en-US" sz="1600" dirty="0">
              <a:latin typeface="Calibri" panose="020F0502020204030204" pitchFamily="34" charset="0"/>
              <a:cs typeface="Tahoma" pitchFamily="34" charset="0"/>
            </a:endParaRPr>
          </a:p>
          <a:p>
            <a:pPr marL="115888" indent="-115888">
              <a:buFont typeface="Arial" pitchFamily="34" charset="0"/>
              <a:buChar char="•"/>
            </a:pPr>
            <a:r>
              <a:rPr lang="en-US" sz="1600" dirty="0">
                <a:latin typeface="Calibri" panose="020F0502020204030204" pitchFamily="34" charset="0"/>
                <a:cs typeface="Tahoma" pitchFamily="34" charset="0"/>
              </a:rPr>
              <a:t>Always ensure that towing hitches are working &amp; Not </a:t>
            </a:r>
            <a:r>
              <a:rPr lang="en-US" sz="1600" dirty="0" smtClean="0">
                <a:latin typeface="Calibri" panose="020F0502020204030204" pitchFamily="34" charset="0"/>
                <a:cs typeface="Tahoma" pitchFamily="34" charset="0"/>
              </a:rPr>
              <a:t>jammed.</a:t>
            </a:r>
            <a:endParaRPr lang="en-US" sz="1600" dirty="0">
              <a:latin typeface="Calibri" panose="020F0502020204030204" pitchFamily="34" charset="0"/>
              <a:cs typeface="Tahoma" pitchFamily="34" charset="0"/>
            </a:endParaRPr>
          </a:p>
          <a:p>
            <a:pPr marL="115888" indent="-115888">
              <a:buFont typeface="Arial" pitchFamily="34" charset="0"/>
              <a:buChar char="•"/>
            </a:pPr>
            <a:r>
              <a:rPr lang="en-US" sz="1600" dirty="0">
                <a:latin typeface="Calibri" panose="020F0502020204030204" pitchFamily="34" charset="0"/>
                <a:cs typeface="Tahoma" pitchFamily="34" charset="0"/>
              </a:rPr>
              <a:t>Always secure the recovery straps directly to towing </a:t>
            </a:r>
            <a:r>
              <a:rPr lang="en-US" sz="1600" dirty="0" smtClean="0">
                <a:latin typeface="Calibri" panose="020F0502020204030204" pitchFamily="34" charset="0"/>
                <a:cs typeface="Tahoma" pitchFamily="34" charset="0"/>
              </a:rPr>
              <a:t>points.</a:t>
            </a:r>
            <a:endParaRPr lang="en-US" sz="1600" dirty="0">
              <a:latin typeface="Calibri" panose="020F0502020204030204" pitchFamily="34" charset="0"/>
              <a:cs typeface="Tahoma" pitchFamily="34" charset="0"/>
            </a:endParaRPr>
          </a:p>
          <a:p>
            <a:pPr marL="115888" indent="-115888">
              <a:buFont typeface="Arial" pitchFamily="34" charset="0"/>
              <a:buChar char="•"/>
            </a:pPr>
            <a:r>
              <a:rPr lang="en-US" sz="1600" dirty="0">
                <a:latin typeface="Calibri" panose="020F0502020204030204" pitchFamily="34" charset="0"/>
                <a:cs typeface="Tahoma" pitchFamily="34" charset="0"/>
              </a:rPr>
              <a:t>Always use the correct recovery straps for towing </a:t>
            </a:r>
            <a:r>
              <a:rPr lang="en-US" sz="1600" dirty="0" smtClean="0">
                <a:latin typeface="Calibri" panose="020F0502020204030204" pitchFamily="34" charset="0"/>
                <a:cs typeface="Tahoma" pitchFamily="34" charset="0"/>
              </a:rPr>
              <a:t>operations.</a:t>
            </a:r>
            <a:endParaRPr lang="en-US" sz="1600" dirty="0">
              <a:latin typeface="Calibri" panose="020F0502020204030204" pitchFamily="34" charset="0"/>
              <a:cs typeface="Tahoma" pitchFamily="34" charset="0"/>
            </a:endParaRPr>
          </a:p>
        </p:txBody>
      </p:sp>
      <p:sp>
        <p:nvSpPr>
          <p:cNvPr id="26628" name="TextBox 16"/>
          <p:cNvSpPr txBox="1">
            <a:spLocks noChangeArrowheads="1"/>
          </p:cNvSpPr>
          <p:nvPr/>
        </p:nvSpPr>
        <p:spPr bwMode="auto">
          <a:xfrm>
            <a:off x="534714" y="5566186"/>
            <a:ext cx="4533742" cy="523220"/>
          </a:xfrm>
          <a:prstGeom prst="rect">
            <a:avLst/>
          </a:prstGeom>
          <a:solidFill>
            <a:srgbClr val="2710B0"/>
          </a:solidFill>
          <a:ln w="9525">
            <a:noFill/>
            <a:miter lim="800000"/>
            <a:headEnd/>
            <a:tailEnd/>
          </a:ln>
        </p:spPr>
        <p:txBody>
          <a:bodyPr wrap="square">
            <a:spAutoFit/>
          </a:bodyPr>
          <a:lstStyle/>
          <a:p>
            <a:pPr algn="ctr" eaLnBrk="1" hangingPunct="1"/>
            <a:r>
              <a:rPr lang="en-US" sz="1400" b="1" dirty="0">
                <a:solidFill>
                  <a:srgbClr val="FFFF00"/>
                </a:solidFill>
                <a:latin typeface="Tahoma" pitchFamily="34" charset="0"/>
              </a:rPr>
              <a:t>Always Use Correct Towing procedures, Avoid excessive Jerk</a:t>
            </a:r>
          </a:p>
        </p:txBody>
      </p:sp>
      <p:sp>
        <p:nvSpPr>
          <p:cNvPr id="16" name="Text Box 12"/>
          <p:cNvSpPr txBox="1">
            <a:spLocks noChangeArrowheads="1"/>
          </p:cNvSpPr>
          <p:nvPr/>
        </p:nvSpPr>
        <p:spPr bwMode="auto">
          <a:xfrm>
            <a:off x="2743200" y="1"/>
            <a:ext cx="7056438" cy="646113"/>
          </a:xfrm>
          <a:prstGeom prst="rect">
            <a:avLst/>
          </a:prstGeom>
          <a:noFill/>
          <a:ln w="9525">
            <a:noFill/>
            <a:miter lim="800000"/>
            <a:headEnd/>
            <a:tailEnd/>
          </a:ln>
        </p:spPr>
        <p:txBody>
          <a:bodyPr>
            <a:spAutoFit/>
          </a:bodyPr>
          <a:lstStyle/>
          <a:p>
            <a:pPr algn="ctr">
              <a:defRPr/>
            </a:pPr>
            <a:r>
              <a:rPr lang="en-GB" sz="3600" b="1" dirty="0">
                <a:latin typeface="+mj-lt"/>
              </a:rPr>
              <a:t>PDO Second Alert</a:t>
            </a:r>
          </a:p>
        </p:txBody>
      </p:sp>
      <p:sp>
        <p:nvSpPr>
          <p:cNvPr id="6" name="Slide Number Placeholder 5"/>
          <p:cNvSpPr>
            <a:spLocks noGrp="1"/>
          </p:cNvSpPr>
          <p:nvPr>
            <p:ph type="sldNum" sz="quarter" idx="12"/>
          </p:nvPr>
        </p:nvSpPr>
        <p:spPr/>
        <p:txBody>
          <a:bodyPr/>
          <a:lstStyle/>
          <a:p>
            <a:pPr>
              <a:defRPr/>
            </a:pPr>
            <a:fld id="{C085B925-3865-4333-AFCB-ABF9FE11EB42}" type="slidenum">
              <a:rPr lang="en-US" smtClean="0"/>
              <a:pPr>
                <a:defRPr/>
              </a:pPr>
              <a:t>1</a:t>
            </a:fld>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36246" y="3160011"/>
            <a:ext cx="3926783" cy="2332318"/>
          </a:xfrm>
          <a:prstGeom prst="rect">
            <a:avLst/>
          </a:prstGeom>
        </p:spPr>
      </p:pic>
      <p:sp>
        <p:nvSpPr>
          <p:cNvPr id="15" name="Freeform 132">
            <a:extLst>
              <a:ext uri="{FF2B5EF4-FFF2-40B4-BE49-F238E27FC236}">
                <a16:creationId xmlns:a16="http://schemas.microsoft.com/office/drawing/2014/main" id="{52F951C6-BED5-4C45-B37B-FCF5ED49F664}"/>
              </a:ext>
            </a:extLst>
          </p:cNvPr>
          <p:cNvSpPr>
            <a:spLocks/>
          </p:cNvSpPr>
          <p:nvPr/>
        </p:nvSpPr>
        <p:spPr bwMode="auto">
          <a:xfrm>
            <a:off x="11134537" y="4455052"/>
            <a:ext cx="488777" cy="463285"/>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endParaRPr lang="en-US"/>
          </a:p>
        </p:txBody>
      </p:sp>
      <p:grpSp>
        <p:nvGrpSpPr>
          <p:cNvPr id="2" name="Group 1"/>
          <p:cNvGrpSpPr/>
          <p:nvPr/>
        </p:nvGrpSpPr>
        <p:grpSpPr>
          <a:xfrm>
            <a:off x="7836247" y="978043"/>
            <a:ext cx="3888569" cy="1806897"/>
            <a:chOff x="5128333" y="1353113"/>
            <a:chExt cx="3888569" cy="1806897"/>
          </a:xfrm>
        </p:grpSpPr>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908898" y="1380777"/>
              <a:ext cx="2108004" cy="1779233"/>
            </a:xfrm>
            <a:prstGeom prst="rect">
              <a:avLst/>
            </a:prstGeom>
          </p:spPr>
        </p:pic>
        <p:grpSp>
          <p:nvGrpSpPr>
            <p:cNvPr id="26633" name="Group 131"/>
            <p:cNvGrpSpPr>
              <a:grpSpLocks/>
            </p:cNvGrpSpPr>
            <p:nvPr/>
          </p:nvGrpSpPr>
          <p:grpSpPr bwMode="auto">
            <a:xfrm>
              <a:off x="8614007" y="2679831"/>
              <a:ext cx="286139" cy="404154"/>
              <a:chOff x="3504" y="544"/>
              <a:chExt cx="2287" cy="1855"/>
            </a:xfrm>
            <a:noFill/>
          </p:grpSpPr>
          <p:sp>
            <p:nvSpPr>
              <p:cNvPr id="26636" name="Line 130"/>
              <p:cNvSpPr>
                <a:spLocks noChangeShapeType="1"/>
              </p:cNvSpPr>
              <p:nvPr/>
            </p:nvSpPr>
            <p:spPr bwMode="auto">
              <a:xfrm flipV="1">
                <a:off x="3528" y="544"/>
                <a:ext cx="2144" cy="1807"/>
              </a:xfrm>
              <a:prstGeom prst="line">
                <a:avLst/>
              </a:prstGeom>
              <a:grpFill/>
              <a:ln w="133350">
                <a:solidFill>
                  <a:srgbClr val="FF0000"/>
                </a:solidFill>
                <a:round/>
                <a:headEnd/>
                <a:tailEnd/>
              </a:ln>
            </p:spPr>
            <p:txBody>
              <a:bodyPr/>
              <a:lstStyle/>
              <a:p>
                <a:endParaRPr lang="en-US"/>
              </a:p>
            </p:txBody>
          </p:sp>
          <p:sp>
            <p:nvSpPr>
              <p:cNvPr id="26635" name="Line 129"/>
              <p:cNvSpPr>
                <a:spLocks noChangeShapeType="1"/>
              </p:cNvSpPr>
              <p:nvPr/>
            </p:nvSpPr>
            <p:spPr bwMode="auto">
              <a:xfrm>
                <a:off x="3504" y="568"/>
                <a:ext cx="2287" cy="1831"/>
              </a:xfrm>
              <a:prstGeom prst="line">
                <a:avLst/>
              </a:prstGeom>
              <a:grpFill/>
              <a:ln w="133350">
                <a:solidFill>
                  <a:srgbClr val="FF0000"/>
                </a:solidFill>
                <a:round/>
                <a:headEnd/>
                <a:tailEnd/>
              </a:ln>
            </p:spPr>
            <p:txBody>
              <a:bodyPr/>
              <a:lstStyle/>
              <a:p>
                <a:endParaRPr lang="en-US"/>
              </a:p>
            </p:txBody>
          </p:sp>
        </p:grpSp>
        <p:pic>
          <p:nvPicPr>
            <p:cNvPr id="17" name="Picture 16"/>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bwMode="auto">
            <a:xfrm>
              <a:off x="5128333" y="1353113"/>
              <a:ext cx="1742363" cy="1806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Rectangle 18"/>
          <p:cNvSpPr>
            <a:spLocks noChangeArrowheads="1"/>
          </p:cNvSpPr>
          <p:nvPr/>
        </p:nvSpPr>
        <p:spPr bwMode="auto">
          <a:xfrm>
            <a:off x="266572" y="6329178"/>
            <a:ext cx="8078716" cy="369332"/>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rgbClr val="0D38B3"/>
                </a:solidFill>
                <a:latin typeface="Arial" panose="020B0604020202020204" pitchFamily="34" charset="0"/>
                <a:cs typeface="Arial" panose="020B0604020202020204" pitchFamily="34" charset="0"/>
              </a:rPr>
              <a:t>Target</a:t>
            </a:r>
            <a:r>
              <a:rPr lang="en-US" b="1" dirty="0" smtClean="0">
                <a:solidFill>
                  <a:srgbClr val="0D38B3"/>
                </a:solidFill>
                <a:latin typeface="+mj-lt"/>
                <a:cs typeface="Calibri" pitchFamily="34" charset="0"/>
              </a:rPr>
              <a:t> </a:t>
            </a:r>
            <a:r>
              <a:rPr lang="en-US" b="1" dirty="0" smtClean="0">
                <a:solidFill>
                  <a:srgbClr val="0D38B3"/>
                </a:solidFill>
                <a:latin typeface="Arial" panose="020B0604020202020204" pitchFamily="34" charset="0"/>
                <a:cs typeface="Arial" panose="020B0604020202020204" pitchFamily="34" charset="0"/>
              </a:rPr>
              <a:t>Audience: </a:t>
            </a:r>
            <a:r>
              <a:rPr lang="en-US" sz="1600" b="1" dirty="0"/>
              <a:t>Drilling, Operations, </a:t>
            </a:r>
            <a:r>
              <a:rPr lang="en-US" sz="1600" b="1" dirty="0" smtClean="0"/>
              <a:t>Logistics, Exploration, Engineering </a:t>
            </a:r>
            <a:r>
              <a:rPr lang="en-US" sz="1600" b="1" dirty="0"/>
              <a:t>&amp; </a:t>
            </a:r>
            <a:r>
              <a:rPr lang="en-US" sz="1600" b="1" dirty="0" smtClean="0"/>
              <a:t>Construction</a:t>
            </a:r>
            <a:r>
              <a:rPr lang="en-US" sz="1600" b="1" dirty="0" smtClean="0">
                <a:solidFill>
                  <a:srgbClr val="0D38B3"/>
                </a:solidFill>
                <a:latin typeface="+mj-lt"/>
                <a:cs typeface="Calibri" pitchFamily="34" charset="0"/>
              </a:rPr>
              <a:t> </a:t>
            </a:r>
          </a:p>
        </p:txBody>
      </p:sp>
    </p:spTree>
    <p:extLst>
      <p:ext uri="{BB962C8B-B14F-4D97-AF65-F5344CB8AC3E}">
        <p14:creationId xmlns:p14="http://schemas.microsoft.com/office/powerpoint/2010/main" val="1469677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1122169" y="1416475"/>
            <a:ext cx="9549179" cy="4524315"/>
          </a:xfrm>
          <a:prstGeom prst="rect">
            <a:avLst/>
          </a:prstGeom>
          <a:noFill/>
          <a:ln w="19050">
            <a:noFill/>
            <a:miter lim="800000"/>
            <a:headEnd/>
            <a:tailEnd/>
          </a:ln>
        </p:spPr>
        <p:txBody>
          <a:bodyPr wrap="square">
            <a:spAutoFit/>
          </a:bodyPr>
          <a:lstStyle/>
          <a:p>
            <a:pPr algn="just" eaLnBrk="1" hangingPunct="1">
              <a:spcBef>
                <a:spcPct val="50000"/>
              </a:spcBef>
              <a:defRPr/>
            </a:pPr>
            <a:endParaRPr lang="en-US" sz="600" dirty="0">
              <a:solidFill>
                <a:srgbClr val="000000"/>
              </a:solidFill>
              <a:latin typeface="Arial" charset="0"/>
            </a:endParaRPr>
          </a:p>
          <a:p>
            <a:pPr marL="342900" indent="-342900">
              <a:defRPr/>
            </a:pPr>
            <a:r>
              <a:rPr lang="en-US" sz="1600" b="1" dirty="0">
                <a:solidFill>
                  <a:srgbClr val="FF0000"/>
                </a:solidFill>
                <a:latin typeface="Tahoma" pitchFamily="34" charset="0"/>
              </a:rPr>
              <a:t>As a learning from this incident and ensure continual improvement all contract</a:t>
            </a:r>
          </a:p>
          <a:p>
            <a:pPr marL="342900" indent="-342900">
              <a:defRPr/>
            </a:pPr>
            <a:r>
              <a:rPr lang="en-US" sz="1600" b="1" dirty="0">
                <a:solidFill>
                  <a:srgbClr val="FF0000"/>
                </a:solidFill>
                <a:latin typeface="Tahoma" pitchFamily="34" charset="0"/>
              </a:rPr>
              <a:t>managers must review their HSE RAR against the questions asked below        </a:t>
            </a:r>
          </a:p>
          <a:p>
            <a:pPr marL="342900" indent="-342900">
              <a:defRPr/>
            </a:pPr>
            <a:endParaRPr lang="en-US" sz="1600" b="1" dirty="0">
              <a:solidFill>
                <a:srgbClr val="FF0000"/>
              </a:solidFill>
              <a:latin typeface="Tahoma" pitchFamily="34" charset="0"/>
            </a:endParaRPr>
          </a:p>
          <a:p>
            <a:pPr marL="342900" indent="-342900">
              <a:defRPr/>
            </a:pPr>
            <a:r>
              <a:rPr lang="en-US" sz="1600" b="1" dirty="0">
                <a:solidFill>
                  <a:srgbClr val="0000FF"/>
                </a:solidFill>
                <a:latin typeface="Tahoma" pitchFamily="34" charset="0"/>
              </a:rPr>
              <a:t>Confirm the following:</a:t>
            </a:r>
            <a:endParaRPr lang="en-US" sz="1600" dirty="0">
              <a:solidFill>
                <a:srgbClr val="0000FF"/>
              </a:solidFill>
              <a:latin typeface="Tahoma" pitchFamily="34" charset="0"/>
            </a:endParaRPr>
          </a:p>
          <a:p>
            <a:pPr marL="342900" indent="-342900">
              <a:defRPr/>
            </a:pPr>
            <a:endParaRPr lang="en-US" sz="1400" dirty="0">
              <a:solidFill>
                <a:srgbClr val="000000"/>
              </a:solidFill>
              <a:latin typeface="Arial" charset="0"/>
            </a:endParaRPr>
          </a:p>
          <a:p>
            <a:pPr marL="342900" indent="-342900">
              <a:buFont typeface="+mj-lt"/>
              <a:buAutoNum type="arabicPeriod"/>
              <a:defRPr/>
            </a:pPr>
            <a:r>
              <a:rPr lang="en-US" dirty="0">
                <a:solidFill>
                  <a:srgbClr val="0033CC"/>
                </a:solidFill>
                <a:latin typeface="+mj-lt"/>
              </a:rPr>
              <a:t>Do you ensure that tow hitches are properly serviced and maintained?</a:t>
            </a:r>
          </a:p>
          <a:p>
            <a:pPr marL="342900" indent="-342900">
              <a:buFont typeface="+mj-lt"/>
              <a:buAutoNum type="arabicPeriod"/>
              <a:defRPr/>
            </a:pPr>
            <a:r>
              <a:rPr lang="en-US" dirty="0">
                <a:solidFill>
                  <a:srgbClr val="0033CC"/>
                </a:solidFill>
                <a:latin typeface="+mj-lt"/>
              </a:rPr>
              <a:t>Do you ensure that vehicle are towing smoothly?</a:t>
            </a:r>
          </a:p>
          <a:p>
            <a:pPr marL="342900" indent="-342900">
              <a:buFont typeface="+mj-lt"/>
              <a:buAutoNum type="arabicPeriod"/>
              <a:defRPr/>
            </a:pPr>
            <a:r>
              <a:rPr lang="en-US" dirty="0">
                <a:solidFill>
                  <a:srgbClr val="0033CC"/>
                </a:solidFill>
                <a:latin typeface="+mj-lt"/>
              </a:rPr>
              <a:t>Do you ensure that right kind of recovery strap is using for towing?</a:t>
            </a:r>
          </a:p>
          <a:p>
            <a:pPr marL="342900" indent="-342900">
              <a:buFont typeface="+mj-lt"/>
              <a:buAutoNum type="arabicPeriod"/>
              <a:defRPr/>
            </a:pPr>
            <a:r>
              <a:rPr lang="en-US" dirty="0">
                <a:solidFill>
                  <a:srgbClr val="0033CC"/>
                </a:solidFill>
                <a:latin typeface="+mj-lt"/>
              </a:rPr>
              <a:t>Do you ensure all towing equipment in controlled system?</a:t>
            </a:r>
          </a:p>
          <a:p>
            <a:pPr marL="342900" indent="-342900">
              <a:buFont typeface="+mj-lt"/>
              <a:buAutoNum type="arabicPeriod"/>
              <a:defRPr/>
            </a:pPr>
            <a:r>
              <a:rPr lang="en-US" dirty="0">
                <a:solidFill>
                  <a:srgbClr val="0033CC"/>
                </a:solidFill>
                <a:latin typeface="+mj-lt"/>
              </a:rPr>
              <a:t>Do you ensure all towing equipments are certified?</a:t>
            </a:r>
          </a:p>
          <a:p>
            <a:pPr marL="342900" indent="-342900">
              <a:buFont typeface="+mj-lt"/>
              <a:buAutoNum type="arabicPeriod"/>
              <a:defRPr/>
            </a:pPr>
            <a:r>
              <a:rPr lang="en-US" dirty="0">
                <a:solidFill>
                  <a:srgbClr val="0033CC"/>
                </a:solidFill>
                <a:latin typeface="+mj-lt"/>
              </a:rPr>
              <a:t>Do you ensure that all the incident learning and updated HSE procedures are discussed &amp; communicated in detail to all staff including working on other project (internal learning)?</a:t>
            </a:r>
          </a:p>
          <a:p>
            <a:pPr marL="342900" indent="-342900">
              <a:buFont typeface="+mj-lt"/>
              <a:buAutoNum type="arabicPeriod"/>
              <a:defRPr/>
            </a:pPr>
            <a:r>
              <a:rPr lang="en-US" dirty="0">
                <a:solidFill>
                  <a:srgbClr val="0033CC"/>
                </a:solidFill>
                <a:latin typeface="+mj-lt"/>
              </a:rPr>
              <a:t>Do you ensure that all workers stop and rest when tired.?</a:t>
            </a:r>
          </a:p>
          <a:p>
            <a:pPr marL="342900" indent="-342900">
              <a:buFont typeface="+mj-lt"/>
              <a:buAutoNum type="arabicPeriod"/>
              <a:defRPr/>
            </a:pPr>
            <a:r>
              <a:rPr lang="en-US" dirty="0">
                <a:solidFill>
                  <a:srgbClr val="0033CC"/>
                </a:solidFill>
                <a:latin typeface="+mj-lt"/>
              </a:rPr>
              <a:t>Do you ensure all towing operation team members are trained and authorized to perform work?</a:t>
            </a:r>
          </a:p>
          <a:p>
            <a:pPr eaLnBrk="1" hangingPunct="1">
              <a:defRPr/>
            </a:pPr>
            <a:endParaRPr lang="en-US" sz="1400" dirty="0">
              <a:solidFill>
                <a:srgbClr val="FF0000"/>
              </a:solidFill>
              <a:latin typeface="+mj-lt"/>
              <a:sym typeface="Wingdings" pitchFamily="2" charset="2"/>
            </a:endParaRPr>
          </a:p>
          <a:p>
            <a:pPr marL="342900" indent="-342900">
              <a:defRPr/>
            </a:pPr>
            <a:endParaRPr lang="en-US" sz="1000" i="1" dirty="0">
              <a:solidFill>
                <a:srgbClr val="0033CC"/>
              </a:solidFill>
              <a:latin typeface="+mj-lt"/>
              <a:sym typeface="Wingdings" pitchFamily="2" charset="2"/>
            </a:endParaRPr>
          </a:p>
          <a:p>
            <a:pPr marL="342900" indent="-342900">
              <a:defRPr/>
            </a:pPr>
            <a:r>
              <a:rPr lang="en-US" sz="1000" i="1" dirty="0">
                <a:solidFill>
                  <a:srgbClr val="0033CC"/>
                </a:solidFill>
                <a:latin typeface="+mj-lt"/>
                <a:sym typeface="Wingdings" pitchFamily="2" charset="2"/>
              </a:rPr>
              <a:t>* If the answer is NO to any of the above questions please ensure you take action to correct this finding. </a:t>
            </a:r>
          </a:p>
          <a:p>
            <a:pPr eaLnBrk="1" hangingPunct="1">
              <a:defRPr/>
            </a:pPr>
            <a:endParaRPr lang="en-US" sz="800" dirty="0">
              <a:solidFill>
                <a:srgbClr val="000000"/>
              </a:solidFill>
              <a:latin typeface="Arial" charset="0"/>
            </a:endParaRPr>
          </a:p>
        </p:txBody>
      </p:sp>
      <p:sp>
        <p:nvSpPr>
          <p:cNvPr id="27653" name="Rectangle 8"/>
          <p:cNvSpPr>
            <a:spLocks noChangeArrowheads="1"/>
          </p:cNvSpPr>
          <p:nvPr/>
        </p:nvSpPr>
        <p:spPr bwMode="auto">
          <a:xfrm>
            <a:off x="1068527" y="936418"/>
            <a:ext cx="5153975" cy="369332"/>
          </a:xfrm>
          <a:prstGeom prst="rect">
            <a:avLst/>
          </a:prstGeom>
          <a:noFill/>
          <a:ln w="9525">
            <a:noFill/>
            <a:miter lim="800000"/>
            <a:headEnd/>
            <a:tailEnd/>
          </a:ln>
        </p:spPr>
        <p:txBody>
          <a:bodyPr wrap="none">
            <a:spAutoFit/>
          </a:bodyPr>
          <a:lstStyle/>
          <a:p>
            <a:pPr marL="114300" indent="-114300">
              <a:defRPr/>
            </a:pPr>
            <a:r>
              <a:rPr lang="en-GB" b="1" dirty="0">
                <a:solidFill>
                  <a:srgbClr val="333399"/>
                </a:solidFill>
                <a:latin typeface="Tahoma" pitchFamily="34" charset="0"/>
              </a:rPr>
              <a:t>Date:</a:t>
            </a:r>
            <a:r>
              <a:rPr lang="en-US" b="1" dirty="0">
                <a:solidFill>
                  <a:srgbClr val="333399"/>
                </a:solidFill>
                <a:latin typeface="Tahoma" pitchFamily="34" charset="0"/>
              </a:rPr>
              <a:t> 07.03.2020    Incident title: HVL#03 </a:t>
            </a:r>
          </a:p>
        </p:txBody>
      </p:sp>
      <p:sp>
        <p:nvSpPr>
          <p:cNvPr id="11" name="Text Box 12"/>
          <p:cNvSpPr txBox="1">
            <a:spLocks noChangeArrowheads="1"/>
          </p:cNvSpPr>
          <p:nvPr/>
        </p:nvSpPr>
        <p:spPr bwMode="auto">
          <a:xfrm>
            <a:off x="2604561" y="59412"/>
            <a:ext cx="7056117" cy="646113"/>
          </a:xfrm>
          <a:prstGeom prst="rect">
            <a:avLst/>
          </a:prstGeom>
          <a:noFill/>
          <a:ln w="9525">
            <a:noFill/>
            <a:miter lim="800000"/>
            <a:headEnd/>
            <a:tailEnd/>
          </a:ln>
        </p:spPr>
        <p:txBody>
          <a:bodyPr>
            <a:spAutoFit/>
          </a:bodyPr>
          <a:lstStyle/>
          <a:p>
            <a:pPr algn="ctr">
              <a:defRPr/>
            </a:pPr>
            <a:r>
              <a:rPr lang="en-GB" sz="3600" b="1" dirty="0">
                <a:latin typeface="+mj-lt"/>
              </a:rPr>
              <a:t>Management self audit </a:t>
            </a:r>
          </a:p>
        </p:txBody>
      </p:sp>
      <p:sp>
        <p:nvSpPr>
          <p:cNvPr id="4" name="Slide Number Placeholder 3"/>
          <p:cNvSpPr>
            <a:spLocks noGrp="1"/>
          </p:cNvSpPr>
          <p:nvPr>
            <p:ph type="sldNum" sz="quarter" idx="12"/>
          </p:nvPr>
        </p:nvSpPr>
        <p:spPr/>
        <p:txBody>
          <a:bodyPr/>
          <a:lstStyle/>
          <a:p>
            <a:pPr>
              <a:defRPr/>
            </a:pPr>
            <a:fld id="{C085B925-3865-4333-AFCB-ABF9FE11EB42}" type="slidenum">
              <a:rPr lang="en-US" smtClean="0"/>
              <a:pPr>
                <a:defRPr/>
              </a:pPr>
              <a:t>2</a:t>
            </a:fld>
            <a:endParaRPr lang="en-US"/>
          </a:p>
        </p:txBody>
      </p:sp>
    </p:spTree>
    <p:extLst>
      <p:ext uri="{BB962C8B-B14F-4D97-AF65-F5344CB8AC3E}">
        <p14:creationId xmlns:p14="http://schemas.microsoft.com/office/powerpoint/2010/main" val="10518318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92465</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81440F95-BCB8-484E-800D-3A0AA73ACE35}"/>
</file>

<file path=customXml/itemProps2.xml><?xml version="1.0" encoding="utf-8"?>
<ds:datastoreItem xmlns:ds="http://schemas.openxmlformats.org/officeDocument/2006/customXml" ds:itemID="{5643A46C-72B3-4012-8CB2-E0E23D8B71D1}"/>
</file>

<file path=customXml/itemProps3.xml><?xml version="1.0" encoding="utf-8"?>
<ds:datastoreItem xmlns:ds="http://schemas.openxmlformats.org/officeDocument/2006/customXml" ds:itemID="{ECEB1FCF-0E89-482E-A62E-598FF58845D8}"/>
</file>

<file path=docProps/app.xml><?xml version="1.0" encoding="utf-8"?>
<Properties xmlns="http://schemas.openxmlformats.org/officeDocument/2006/extended-properties" xmlns:vt="http://schemas.openxmlformats.org/officeDocument/2006/docPropsVTypes">
  <TotalTime>228</TotalTime>
  <Words>566</Words>
  <Application>Microsoft Office PowerPoint</Application>
  <PresentationFormat>Widescreen</PresentationFormat>
  <Paragraphs>54</Paragraphs>
  <Slides>2</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vt:i4>
      </vt:variant>
    </vt:vector>
  </HeadingPairs>
  <TitlesOfParts>
    <vt:vector size="11" baseType="lpstr">
      <vt:lpstr>Arial</vt:lpstr>
      <vt:lpstr>Calibri</vt:lpstr>
      <vt:lpstr>Calibri Light</vt:lpstr>
      <vt:lpstr>Gill Sans</vt:lpstr>
      <vt:lpstr>Gill Sans Light</vt:lpstr>
      <vt:lpstr>Tahoma</vt:lpstr>
      <vt:lpstr>Wingdings</vt:lpstr>
      <vt:lpstr>Office Theme</vt:lpstr>
      <vt:lpstr>Custom Design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Al Qasmi, Ibrahim MSE35</cp:lastModifiedBy>
  <cp:revision>49</cp:revision>
  <dcterms:created xsi:type="dcterms:W3CDTF">2018-09-24T07:27:56Z</dcterms:created>
  <dcterms:modified xsi:type="dcterms:W3CDTF">2020-11-09T11:06:52Z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