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5" r:id="rId6"/>
    <p:sldId id="27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0E41B2"/>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74"/>
  </p:normalViewPr>
  <p:slideViewPr>
    <p:cSldViewPr snapToGrid="0" snapToObjects="1">
      <p:cViewPr varScale="1">
        <p:scale>
          <a:sx n="95" d="100"/>
          <a:sy n="95"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09/11/2020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5138CA7-92E6-41FD-A1B7-5ABDE6F1771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44310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6B2BACC-5893-4478-93DA-688A131F836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77297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09/11/2020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09/11/2020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09/11/2020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09/11/2020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09/11/2020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09/11/2020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443169" y="784454"/>
            <a:ext cx="6594280" cy="5101397"/>
          </a:xfrm>
          <a:prstGeom prst="rect">
            <a:avLst/>
          </a:prstGeom>
          <a:noFill/>
          <a:ln w="19050">
            <a:noFill/>
            <a:miter lim="800000"/>
            <a:headEnd/>
            <a:tailEnd/>
          </a:ln>
        </p:spPr>
        <p:txBody>
          <a:bodyPr wrap="square">
            <a:spAutoFit/>
          </a:bodyPr>
          <a:lstStyle/>
          <a:p>
            <a:pPr marL="114300" indent="-114300" algn="just" eaLnBrk="0" fontAlgn="base" hangingPunct="0">
              <a:spcBef>
                <a:spcPct val="0"/>
              </a:spcBef>
              <a:spcAft>
                <a:spcPct val="0"/>
              </a:spcAft>
              <a:defRPr/>
            </a:pPr>
            <a:r>
              <a:rPr lang="en-GB" b="1" dirty="0" smtClean="0">
                <a:solidFill>
                  <a:srgbClr val="333399"/>
                </a:solidFill>
                <a:latin typeface="Tahoma" pitchFamily="34" charset="0"/>
              </a:rPr>
              <a:t>Date:</a:t>
            </a:r>
            <a:r>
              <a:rPr lang="en-US" b="1" dirty="0">
                <a:solidFill>
                  <a:srgbClr val="333399"/>
                </a:solidFill>
                <a:latin typeface="Tahoma" pitchFamily="34" charset="0"/>
              </a:rPr>
              <a:t> </a:t>
            </a:r>
            <a:r>
              <a:rPr lang="en-US" b="1" dirty="0" smtClean="0">
                <a:solidFill>
                  <a:srgbClr val="333399"/>
                </a:solidFill>
                <a:latin typeface="Tahoma" pitchFamily="34" charset="0"/>
              </a:rPr>
              <a:t>21.02.2020   Incident title: HVL#04</a:t>
            </a:r>
            <a:endParaRPr lang="en-US" b="1" dirty="0">
              <a:solidFill>
                <a:srgbClr val="333399"/>
              </a:solidFill>
              <a:latin typeface="Tahoma" pitchFamily="34" charset="0"/>
            </a:endParaRPr>
          </a:p>
          <a:p>
            <a:pPr marL="114300" indent="-114300" algn="just" eaLnBrk="0" fontAlgn="base" hangingPunct="0">
              <a:spcBef>
                <a:spcPct val="0"/>
              </a:spcBef>
              <a:spcAft>
                <a:spcPct val="0"/>
              </a:spcAft>
              <a:defRPr/>
            </a:pPr>
            <a:endParaRPr lang="en-US" sz="1300" b="1" dirty="0">
              <a:solidFill>
                <a:srgbClr val="FF0000"/>
              </a:solidFill>
              <a:latin typeface="Tahoma" pitchFamily="34" charset="0"/>
            </a:endParaRPr>
          </a:p>
          <a:p>
            <a:pPr marL="114300" indent="-114300" algn="just" eaLnBrk="0" fontAlgn="base" hangingPunct="0">
              <a:spcBef>
                <a:spcPct val="0"/>
              </a:spcBef>
              <a:spcAft>
                <a:spcPct val="0"/>
              </a:spcAft>
              <a:defRPr/>
            </a:pPr>
            <a:r>
              <a:rPr lang="en-US" b="1" dirty="0">
                <a:solidFill>
                  <a:srgbClr val="FF0000"/>
                </a:solidFill>
                <a:latin typeface="Tahoma" pitchFamily="34" charset="0"/>
              </a:rPr>
              <a:t>What happened?</a:t>
            </a:r>
            <a:endParaRPr lang="en-US" dirty="0">
              <a:solidFill>
                <a:srgbClr val="FF0000"/>
              </a:solidFill>
              <a:latin typeface="Tahoma" pitchFamily="34" charset="0"/>
            </a:endParaRPr>
          </a:p>
          <a:p>
            <a:pPr fontAlgn="base">
              <a:spcBef>
                <a:spcPct val="0"/>
              </a:spcBef>
              <a:spcAft>
                <a:spcPct val="0"/>
              </a:spcAft>
              <a:defRPr/>
            </a:pPr>
            <a:r>
              <a:rPr lang="en-US" dirty="0">
                <a:solidFill>
                  <a:srgbClr val="000000"/>
                </a:solidFill>
              </a:rPr>
              <a:t>A new gas oven was used tor the first time to cook some food, after 20 mins a fire occurred, reasons are not fully clear however there is strong evidence that suggests that the plastic covering protecting the stainless steel on the sides an oven door had not been fully removed. Therefore when the oven was used for the first time the plastic covering acted like an accelerant and ignited the cooking oil causing a fire in the Dirty Room of a </a:t>
            </a:r>
            <a:r>
              <a:rPr lang="en-US" dirty="0" smtClean="0">
                <a:solidFill>
                  <a:srgbClr val="000000"/>
                </a:solidFill>
              </a:rPr>
              <a:t>Villa.</a:t>
            </a:r>
            <a:endParaRPr lang="en-US" dirty="0">
              <a:solidFill>
                <a:srgbClr val="000000"/>
              </a:solidFill>
            </a:endParaRPr>
          </a:p>
          <a:p>
            <a:pPr marL="342900" indent="-342900" fontAlgn="base">
              <a:spcBef>
                <a:spcPct val="0"/>
              </a:spcBef>
              <a:spcAft>
                <a:spcPct val="0"/>
              </a:spcAft>
              <a:defRPr/>
            </a:pPr>
            <a:endParaRPr lang="en-US" sz="1050" dirty="0">
              <a:solidFill>
                <a:srgbClr val="000000"/>
              </a:solidFill>
              <a:latin typeface="Arial" pitchFamily="34" charset="0"/>
            </a:endParaRPr>
          </a:p>
          <a:p>
            <a:pPr marL="342900" indent="-342900" fontAlgn="base">
              <a:spcBef>
                <a:spcPct val="0"/>
              </a:spcBef>
              <a:spcAft>
                <a:spcPct val="0"/>
              </a:spcAft>
              <a:defRPr/>
            </a:pPr>
            <a:endParaRPr lang="en-US" sz="600" dirty="0">
              <a:solidFill>
                <a:srgbClr val="000000"/>
              </a:solidFill>
              <a:latin typeface="Arial" charset="0"/>
            </a:endParaRPr>
          </a:p>
          <a:p>
            <a:pPr marL="114300" indent="-114300" algn="just" eaLnBrk="0" fontAlgn="base" hangingPunct="0">
              <a:spcBef>
                <a:spcPct val="0"/>
              </a:spcBef>
              <a:spcAft>
                <a:spcPct val="0"/>
              </a:spcAft>
              <a:defRPr/>
            </a:pPr>
            <a:r>
              <a:rPr lang="en-US" sz="1600" b="1" dirty="0">
                <a:solidFill>
                  <a:srgbClr val="333399"/>
                </a:solidFill>
                <a:latin typeface="Tahoma" pitchFamily="34" charset="0"/>
              </a:rPr>
              <a:t>Your learning from this incident..</a:t>
            </a:r>
          </a:p>
          <a:p>
            <a:pPr marL="171450" indent="-171450" algn="just" eaLnBrk="0" fontAlgn="base" hangingPunct="0">
              <a:spcBef>
                <a:spcPct val="0"/>
              </a:spcBef>
              <a:spcAft>
                <a:spcPct val="0"/>
              </a:spcAft>
              <a:buFont typeface="Arial" panose="020B0604020202020204" pitchFamily="34" charset="0"/>
              <a:buChar char="•"/>
              <a:defRPr/>
            </a:pPr>
            <a:endParaRPr lang="en-US" sz="600" dirty="0">
              <a:solidFill>
                <a:srgbClr val="000000"/>
              </a:solidFill>
              <a:latin typeface="Arial" charset="0"/>
            </a:endParaRPr>
          </a:p>
          <a:p>
            <a:pPr marL="171450" indent="-171450" eaLnBrk="0" fontAlgn="base" hangingPunct="0">
              <a:spcBef>
                <a:spcPct val="0"/>
              </a:spcBef>
              <a:spcAft>
                <a:spcPct val="0"/>
              </a:spcAft>
              <a:buFont typeface="Arial" panose="020B0604020202020204" pitchFamily="34" charset="0"/>
              <a:buChar char="•"/>
              <a:defRPr/>
            </a:pPr>
            <a:r>
              <a:rPr lang="en-US" sz="1600" dirty="0">
                <a:solidFill>
                  <a:srgbClr val="000000"/>
                </a:solidFill>
                <a:cs typeface="Tahoma" pitchFamily="34" charset="0"/>
              </a:rPr>
              <a:t>You must be deemed competent / qualified to install this </a:t>
            </a:r>
            <a:r>
              <a:rPr lang="en-US" sz="1600" dirty="0" smtClean="0">
                <a:solidFill>
                  <a:srgbClr val="000000"/>
                </a:solidFill>
                <a:cs typeface="Tahoma" pitchFamily="34" charset="0"/>
              </a:rPr>
              <a:t>equipment.</a:t>
            </a:r>
            <a:endParaRPr lang="en-US" sz="1600" dirty="0">
              <a:solidFill>
                <a:srgbClr val="000000"/>
              </a:solidFill>
              <a:cs typeface="Tahoma" pitchFamily="34" charset="0"/>
            </a:endParaRPr>
          </a:p>
          <a:p>
            <a:pPr marL="171450" indent="-171450" eaLnBrk="0" fontAlgn="base" hangingPunct="0">
              <a:spcBef>
                <a:spcPct val="0"/>
              </a:spcBef>
              <a:spcAft>
                <a:spcPct val="0"/>
              </a:spcAft>
              <a:buFont typeface="Arial" panose="020B0604020202020204" pitchFamily="34" charset="0"/>
              <a:buChar char="•"/>
              <a:defRPr/>
            </a:pPr>
            <a:r>
              <a:rPr lang="en-US" sz="1600" dirty="0">
                <a:solidFill>
                  <a:srgbClr val="000000"/>
                </a:solidFill>
                <a:cs typeface="Tahoma" pitchFamily="34" charset="0"/>
              </a:rPr>
              <a:t>You must remove all transit and protective coverings before the gas cooker is </a:t>
            </a:r>
            <a:r>
              <a:rPr lang="en-US" sz="1600" dirty="0" smtClean="0">
                <a:solidFill>
                  <a:srgbClr val="000000"/>
                </a:solidFill>
                <a:cs typeface="Tahoma" pitchFamily="34" charset="0"/>
              </a:rPr>
              <a:t>installed.</a:t>
            </a:r>
            <a:endParaRPr lang="en-US" sz="1600" dirty="0">
              <a:solidFill>
                <a:srgbClr val="000000"/>
              </a:solidFill>
              <a:cs typeface="Tahoma" pitchFamily="34" charset="0"/>
            </a:endParaRPr>
          </a:p>
          <a:p>
            <a:pPr marL="171450" indent="-171450" eaLnBrk="0" fontAlgn="base" hangingPunct="0">
              <a:spcBef>
                <a:spcPct val="0"/>
              </a:spcBef>
              <a:spcAft>
                <a:spcPct val="0"/>
              </a:spcAft>
              <a:buFont typeface="Arial" panose="020B0604020202020204" pitchFamily="34" charset="0"/>
              <a:buChar char="•"/>
              <a:defRPr/>
            </a:pPr>
            <a:r>
              <a:rPr lang="en-US" sz="1600" dirty="0" smtClean="0">
                <a:solidFill>
                  <a:srgbClr val="000000"/>
                </a:solidFill>
                <a:cs typeface="Tahoma" pitchFamily="34" charset="0"/>
              </a:rPr>
              <a:t>You </a:t>
            </a:r>
            <a:r>
              <a:rPr lang="en-US" sz="1600" dirty="0">
                <a:solidFill>
                  <a:srgbClr val="000000"/>
                </a:solidFill>
                <a:cs typeface="Tahoma" pitchFamily="34" charset="0"/>
              </a:rPr>
              <a:t>must call PDO emergency number when there has been serious event such as a </a:t>
            </a:r>
            <a:r>
              <a:rPr lang="en-US" sz="1600" dirty="0" smtClean="0">
                <a:solidFill>
                  <a:srgbClr val="000000"/>
                </a:solidFill>
                <a:cs typeface="Tahoma" pitchFamily="34" charset="0"/>
              </a:rPr>
              <a:t>fire. </a:t>
            </a:r>
            <a:endParaRPr lang="en-US" sz="1600" dirty="0">
              <a:solidFill>
                <a:srgbClr val="000000"/>
              </a:solidFill>
              <a:cs typeface="Tahoma" pitchFamily="34" charset="0"/>
            </a:endParaRPr>
          </a:p>
          <a:p>
            <a:pPr marL="171450" indent="-171450" eaLnBrk="0" fontAlgn="base" hangingPunct="0">
              <a:spcBef>
                <a:spcPct val="0"/>
              </a:spcBef>
              <a:spcAft>
                <a:spcPct val="0"/>
              </a:spcAft>
              <a:buFont typeface="Arial" panose="020B0604020202020204" pitchFamily="34" charset="0"/>
              <a:buChar char="•"/>
              <a:defRPr/>
            </a:pPr>
            <a:r>
              <a:rPr lang="en-US" sz="1600" dirty="0">
                <a:solidFill>
                  <a:srgbClr val="000000"/>
                </a:solidFill>
                <a:cs typeface="Tahoma" pitchFamily="34" charset="0"/>
              </a:rPr>
              <a:t>You must make sure that the Emergency Services know your correct location when </a:t>
            </a:r>
            <a:r>
              <a:rPr lang="en-US" sz="1600" dirty="0" smtClean="0">
                <a:solidFill>
                  <a:srgbClr val="000000"/>
                </a:solidFill>
                <a:cs typeface="Tahoma" pitchFamily="34" charset="0"/>
              </a:rPr>
              <a:t>called.</a:t>
            </a:r>
            <a:endParaRPr lang="en-US" sz="1600" dirty="0">
              <a:solidFill>
                <a:srgbClr val="000000"/>
              </a:solidFill>
              <a:cs typeface="Tahoma" pitchFamily="34" charset="0"/>
            </a:endParaRPr>
          </a:p>
        </p:txBody>
      </p:sp>
      <p:sp>
        <p:nvSpPr>
          <p:cNvPr id="26628" name="TextBox 16"/>
          <p:cNvSpPr txBox="1">
            <a:spLocks noChangeArrowheads="1"/>
          </p:cNvSpPr>
          <p:nvPr/>
        </p:nvSpPr>
        <p:spPr bwMode="auto">
          <a:xfrm>
            <a:off x="504837" y="5827659"/>
            <a:ext cx="4113062" cy="338554"/>
          </a:xfrm>
          <a:prstGeom prst="rect">
            <a:avLst/>
          </a:prstGeom>
          <a:solidFill>
            <a:srgbClr val="0D38B3"/>
          </a:solidFill>
          <a:ln w="9525">
            <a:noFill/>
            <a:miter lim="800000"/>
            <a:headEnd/>
            <a:tailEnd/>
          </a:ln>
        </p:spPr>
        <p:txBody>
          <a:bodyPr wrap="square">
            <a:spAutoFit/>
          </a:bodyPr>
          <a:lstStyle/>
          <a:p>
            <a:pPr algn="ctr" fontAlgn="base">
              <a:spcBef>
                <a:spcPct val="0"/>
              </a:spcBef>
              <a:spcAft>
                <a:spcPct val="0"/>
              </a:spcAft>
            </a:pPr>
            <a:r>
              <a:rPr lang="en-US" sz="1600" b="1" dirty="0">
                <a:solidFill>
                  <a:srgbClr val="FFFF00"/>
                </a:solidFill>
                <a:latin typeface="Tahoma" pitchFamily="34" charset="0"/>
              </a:rPr>
              <a:t>Ignore Fire Safety – Loose Lives! </a:t>
            </a:r>
          </a:p>
        </p:txBody>
      </p:sp>
      <p:pic>
        <p:nvPicPr>
          <p:cNvPr id="2" name="Picture 1">
            <a:extLst>
              <a:ext uri="{FF2B5EF4-FFF2-40B4-BE49-F238E27FC236}">
                <a16:creationId xmlns:a16="http://schemas.microsoft.com/office/drawing/2014/main" id="{3077508D-2385-4724-9FEE-4A4A64A4D38C}"/>
              </a:ext>
            </a:extLst>
          </p:cNvPr>
          <p:cNvPicPr>
            <a:picLocks noChangeAspect="1"/>
          </p:cNvPicPr>
          <p:nvPr/>
        </p:nvPicPr>
        <p:blipFill rotWithShape="1">
          <a:blip r:embed="rId3"/>
          <a:srcRect l="11511" r="18514"/>
          <a:stretch/>
        </p:blipFill>
        <p:spPr>
          <a:xfrm>
            <a:off x="7037449" y="3335153"/>
            <a:ext cx="3360319" cy="2704876"/>
          </a:xfrm>
          <a:prstGeom prst="rect">
            <a:avLst/>
          </a:prstGeom>
        </p:spPr>
      </p:pic>
      <p:sp>
        <p:nvSpPr>
          <p:cNvPr id="26634" name="Freeform 132"/>
          <p:cNvSpPr>
            <a:spLocks/>
          </p:cNvSpPr>
          <p:nvPr/>
        </p:nvSpPr>
        <p:spPr bwMode="auto">
          <a:xfrm>
            <a:off x="9153770" y="5000108"/>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eaLnBrk="0" fontAlgn="base" hangingPunct="0">
              <a:spcBef>
                <a:spcPct val="0"/>
              </a:spcBef>
              <a:spcAft>
                <a:spcPct val="0"/>
              </a:spcAft>
            </a:pPr>
            <a:endParaRPr lang="en-US" sz="2400" dirty="0">
              <a:solidFill>
                <a:srgbClr val="000000"/>
              </a:solidFill>
              <a:latin typeface="Times New Roman" pitchFamily="18" charset="0"/>
            </a:endParaRPr>
          </a:p>
        </p:txBody>
      </p:sp>
      <p:grpSp>
        <p:nvGrpSpPr>
          <p:cNvPr id="6" name="Group 5">
            <a:extLst>
              <a:ext uri="{FF2B5EF4-FFF2-40B4-BE49-F238E27FC236}">
                <a16:creationId xmlns:a16="http://schemas.microsoft.com/office/drawing/2014/main" id="{A8F48AC6-53C1-4E6E-BF85-B54BC710F302}"/>
              </a:ext>
            </a:extLst>
          </p:cNvPr>
          <p:cNvGrpSpPr/>
          <p:nvPr/>
        </p:nvGrpSpPr>
        <p:grpSpPr>
          <a:xfrm>
            <a:off x="7032484" y="605968"/>
            <a:ext cx="3365284" cy="2660932"/>
            <a:chOff x="7074116" y="830179"/>
            <a:chExt cx="3365284" cy="2660932"/>
          </a:xfrm>
        </p:grpSpPr>
        <p:pic>
          <p:nvPicPr>
            <p:cNvPr id="4" name="Picture 3">
              <a:extLst>
                <a:ext uri="{FF2B5EF4-FFF2-40B4-BE49-F238E27FC236}">
                  <a16:creationId xmlns:a16="http://schemas.microsoft.com/office/drawing/2014/main" id="{7A2C88BD-05AB-42F7-B509-A36A324246EA}"/>
                </a:ext>
              </a:extLst>
            </p:cNvPr>
            <p:cNvPicPr>
              <a:picLocks noChangeAspect="1"/>
            </p:cNvPicPr>
            <p:nvPr/>
          </p:nvPicPr>
          <p:blipFill>
            <a:blip r:embed="rId4"/>
            <a:stretch>
              <a:fillRect/>
            </a:stretch>
          </p:blipFill>
          <p:spPr>
            <a:xfrm>
              <a:off x="7074116" y="830179"/>
              <a:ext cx="3365284" cy="2660932"/>
            </a:xfrm>
            <a:prstGeom prst="rect">
              <a:avLst/>
            </a:prstGeom>
          </p:spPr>
        </p:pic>
        <p:sp>
          <p:nvSpPr>
            <p:cNvPr id="5" name="Rectangle 4">
              <a:extLst>
                <a:ext uri="{FF2B5EF4-FFF2-40B4-BE49-F238E27FC236}">
                  <a16:creationId xmlns:a16="http://schemas.microsoft.com/office/drawing/2014/main" id="{CED14AA4-D534-4297-849F-846B8146389D}"/>
                </a:ext>
              </a:extLst>
            </p:cNvPr>
            <p:cNvSpPr/>
            <p:nvPr/>
          </p:nvSpPr>
          <p:spPr bwMode="auto">
            <a:xfrm>
              <a:off x="10229777" y="1998921"/>
              <a:ext cx="53162" cy="132907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endParaRPr>
            </a:p>
          </p:txBody>
        </p:sp>
        <p:sp>
          <p:nvSpPr>
            <p:cNvPr id="17" name="Rectangle 16">
              <a:extLst>
                <a:ext uri="{FF2B5EF4-FFF2-40B4-BE49-F238E27FC236}">
                  <a16:creationId xmlns:a16="http://schemas.microsoft.com/office/drawing/2014/main" id="{6406ADD3-6A81-4F38-BBE9-1E68715E89E3}"/>
                </a:ext>
              </a:extLst>
            </p:cNvPr>
            <p:cNvSpPr/>
            <p:nvPr/>
          </p:nvSpPr>
          <p:spPr bwMode="auto">
            <a:xfrm>
              <a:off x="7270628" y="2006080"/>
              <a:ext cx="53162" cy="132907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endParaRPr>
            </a:p>
          </p:txBody>
        </p:sp>
        <p:sp>
          <p:nvSpPr>
            <p:cNvPr id="18" name="Rectangle 17">
              <a:extLst>
                <a:ext uri="{FF2B5EF4-FFF2-40B4-BE49-F238E27FC236}">
                  <a16:creationId xmlns:a16="http://schemas.microsoft.com/office/drawing/2014/main" id="{5B9F05D2-8117-4284-90E5-3CA93B60FC31}"/>
                </a:ext>
              </a:extLst>
            </p:cNvPr>
            <p:cNvSpPr/>
            <p:nvPr/>
          </p:nvSpPr>
          <p:spPr bwMode="auto">
            <a:xfrm rot="5400000">
              <a:off x="8668451" y="1773827"/>
              <a:ext cx="210949" cy="2911702"/>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endParaRPr>
            </a:p>
          </p:txBody>
        </p:sp>
        <p:grpSp>
          <p:nvGrpSpPr>
            <p:cNvPr id="26633" name="Group 131"/>
            <p:cNvGrpSpPr>
              <a:grpSpLocks/>
            </p:cNvGrpSpPr>
            <p:nvPr/>
          </p:nvGrpSpPr>
          <p:grpSpPr bwMode="auto">
            <a:xfrm>
              <a:off x="9665428" y="2573667"/>
              <a:ext cx="344496" cy="543926"/>
              <a:chOff x="5337" y="756"/>
              <a:chExt cx="2341" cy="1853"/>
            </a:xfrm>
          </p:grpSpPr>
          <p:sp>
            <p:nvSpPr>
              <p:cNvPr id="26635" name="Line 129"/>
              <p:cNvSpPr>
                <a:spLocks noChangeShapeType="1"/>
              </p:cNvSpPr>
              <p:nvPr/>
            </p:nvSpPr>
            <p:spPr bwMode="auto">
              <a:xfrm>
                <a:off x="5391" y="778"/>
                <a:ext cx="2287" cy="1831"/>
              </a:xfrm>
              <a:prstGeom prst="line">
                <a:avLst/>
              </a:prstGeom>
              <a:noFill/>
              <a:ln w="133350">
                <a:solidFill>
                  <a:srgbClr val="FF0000"/>
                </a:solidFill>
                <a:round/>
                <a:headEnd/>
                <a:tailEnd/>
              </a:ln>
            </p:spPr>
            <p:txBody>
              <a:bodyPr/>
              <a:lstStyle/>
              <a:p>
                <a:pPr eaLnBrk="0" fontAlgn="base" hangingPunct="0">
                  <a:spcBef>
                    <a:spcPct val="0"/>
                  </a:spcBef>
                  <a:spcAft>
                    <a:spcPct val="0"/>
                  </a:spcAft>
                </a:pPr>
                <a:endParaRPr lang="en-US" sz="2400" dirty="0">
                  <a:solidFill>
                    <a:srgbClr val="000000"/>
                  </a:solidFill>
                  <a:latin typeface="Times New Roman" pitchFamily="18" charset="0"/>
                </a:endParaRPr>
              </a:p>
            </p:txBody>
          </p:sp>
          <p:sp>
            <p:nvSpPr>
              <p:cNvPr id="26636" name="Line 130"/>
              <p:cNvSpPr>
                <a:spLocks noChangeShapeType="1"/>
              </p:cNvSpPr>
              <p:nvPr/>
            </p:nvSpPr>
            <p:spPr bwMode="auto">
              <a:xfrm flipV="1">
                <a:off x="5337" y="756"/>
                <a:ext cx="2144" cy="1807"/>
              </a:xfrm>
              <a:prstGeom prst="line">
                <a:avLst/>
              </a:prstGeom>
              <a:noFill/>
              <a:ln w="133350">
                <a:solidFill>
                  <a:srgbClr val="FF0000"/>
                </a:solidFill>
                <a:round/>
                <a:headEnd/>
                <a:tailEnd/>
              </a:ln>
            </p:spPr>
            <p:txBody>
              <a:bodyPr/>
              <a:lstStyle/>
              <a:p>
                <a:pPr eaLnBrk="0" fontAlgn="base" hangingPunct="0">
                  <a:spcBef>
                    <a:spcPct val="0"/>
                  </a:spcBef>
                  <a:spcAft>
                    <a:spcPct val="0"/>
                  </a:spcAft>
                </a:pPr>
                <a:endParaRPr lang="en-US" sz="2400" dirty="0">
                  <a:solidFill>
                    <a:srgbClr val="000000"/>
                  </a:solidFill>
                  <a:latin typeface="Times New Roman" pitchFamily="18" charset="0"/>
                </a:endParaRPr>
              </a:p>
            </p:txBody>
          </p:sp>
        </p:grpSp>
      </p:grpSp>
      <p:sp>
        <p:nvSpPr>
          <p:cNvPr id="7" name="TextBox 6">
            <a:extLst>
              <a:ext uri="{FF2B5EF4-FFF2-40B4-BE49-F238E27FC236}">
                <a16:creationId xmlns:a16="http://schemas.microsoft.com/office/drawing/2014/main" id="{B2DD0E07-64DC-4B7F-80CD-D35CFBBC3EA0}"/>
              </a:ext>
            </a:extLst>
          </p:cNvPr>
          <p:cNvSpPr txBox="1"/>
          <p:nvPr/>
        </p:nvSpPr>
        <p:spPr>
          <a:xfrm>
            <a:off x="10551817" y="630778"/>
            <a:ext cx="1298944" cy="938719"/>
          </a:xfrm>
          <a:prstGeom prst="rect">
            <a:avLst/>
          </a:prstGeom>
          <a:noFill/>
          <a:ln>
            <a:solidFill>
              <a:schemeClr val="tx1"/>
            </a:solidFill>
          </a:ln>
        </p:spPr>
        <p:txBody>
          <a:bodyPr wrap="square" rtlCol="0">
            <a:spAutoFit/>
          </a:bodyPr>
          <a:lstStyle/>
          <a:p>
            <a:r>
              <a:rPr lang="en-GB" sz="1100" dirty="0"/>
              <a:t>Blue plastic protective covering, on front of cooker/ sides / and inside of oven door </a:t>
            </a:r>
          </a:p>
        </p:txBody>
      </p:sp>
      <p:sp>
        <p:nvSpPr>
          <p:cNvPr id="21" name="TextBox 20">
            <a:extLst>
              <a:ext uri="{FF2B5EF4-FFF2-40B4-BE49-F238E27FC236}">
                <a16:creationId xmlns:a16="http://schemas.microsoft.com/office/drawing/2014/main" id="{09FAEA09-F57A-40E6-AF56-2EBA2D4D55B1}"/>
              </a:ext>
            </a:extLst>
          </p:cNvPr>
          <p:cNvSpPr txBox="1"/>
          <p:nvPr/>
        </p:nvSpPr>
        <p:spPr>
          <a:xfrm>
            <a:off x="10551817" y="3537172"/>
            <a:ext cx="1298944" cy="938719"/>
          </a:xfrm>
          <a:prstGeom prst="rect">
            <a:avLst/>
          </a:prstGeom>
          <a:noFill/>
          <a:ln>
            <a:solidFill>
              <a:schemeClr val="tx1"/>
            </a:solidFill>
          </a:ln>
        </p:spPr>
        <p:txBody>
          <a:bodyPr wrap="square" rtlCol="0">
            <a:spAutoFit/>
          </a:bodyPr>
          <a:lstStyle/>
          <a:p>
            <a:r>
              <a:rPr lang="en-GB" sz="1100" dirty="0"/>
              <a:t>No Blue plastic protective covering, on front of cooker/ sides / and inside of  oven door </a:t>
            </a:r>
          </a:p>
        </p:txBody>
      </p:sp>
      <p:cxnSp>
        <p:nvCxnSpPr>
          <p:cNvPr id="9" name="Straight Arrow Connector 8">
            <a:extLst>
              <a:ext uri="{FF2B5EF4-FFF2-40B4-BE49-F238E27FC236}">
                <a16:creationId xmlns:a16="http://schemas.microsoft.com/office/drawing/2014/main" id="{501C6E8C-D774-41B5-8D94-6A8D1BD2216C}"/>
              </a:ext>
            </a:extLst>
          </p:cNvPr>
          <p:cNvCxnSpPr>
            <a:cxnSpLocks/>
            <a:stCxn id="7" idx="2"/>
            <a:endCxn id="17" idx="1"/>
          </p:cNvCxnSpPr>
          <p:nvPr/>
        </p:nvCxnSpPr>
        <p:spPr bwMode="auto">
          <a:xfrm flipH="1">
            <a:off x="7228996" y="1569497"/>
            <a:ext cx="3972293" cy="87690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FA7B215E-7A67-49A3-9291-F90D57D3B4B1}"/>
              </a:ext>
            </a:extLst>
          </p:cNvPr>
          <p:cNvCxnSpPr>
            <a:cxnSpLocks/>
            <a:stCxn id="7" idx="2"/>
          </p:cNvCxnSpPr>
          <p:nvPr/>
        </p:nvCxnSpPr>
        <p:spPr bwMode="auto">
          <a:xfrm flipH="1">
            <a:off x="7984768" y="1569497"/>
            <a:ext cx="3216521" cy="143221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FF9D470A-7B50-476B-A0FB-FF6DC10DF817}"/>
              </a:ext>
            </a:extLst>
          </p:cNvPr>
          <p:cNvCxnSpPr>
            <a:cxnSpLocks/>
            <a:stCxn id="7" idx="2"/>
            <a:endCxn id="5" idx="1"/>
          </p:cNvCxnSpPr>
          <p:nvPr/>
        </p:nvCxnSpPr>
        <p:spPr bwMode="auto">
          <a:xfrm flipH="1">
            <a:off x="10188145" y="1569497"/>
            <a:ext cx="1013144" cy="86974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3"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25" name="Rectangle 24"/>
          <p:cNvSpPr>
            <a:spLocks noChangeArrowheads="1"/>
          </p:cNvSpPr>
          <p:nvPr/>
        </p:nvSpPr>
        <p:spPr bwMode="auto">
          <a:xfrm>
            <a:off x="443169" y="6353291"/>
            <a:ext cx="859998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smtClean="0"/>
              <a:t>Construction, </a:t>
            </a:r>
            <a:r>
              <a:rPr lang="en-US" sz="1600" b="1" dirty="0" smtClean="0"/>
              <a:t>Infrastructure &amp; </a:t>
            </a:r>
            <a:r>
              <a:rPr lang="en-US" sz="1600" b="1" dirty="0" smtClean="0"/>
              <a:t>Utilities  </a:t>
            </a:r>
            <a:endParaRPr lang="en-US" sz="1600"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1633054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970869" y="1410355"/>
            <a:ext cx="9851206" cy="4124206"/>
          </a:xfrm>
          <a:prstGeom prst="rect">
            <a:avLst/>
          </a:prstGeom>
          <a:noFill/>
          <a:ln w="19050">
            <a:noFill/>
            <a:miter lim="800000"/>
            <a:headEnd/>
            <a:tailEnd/>
          </a:ln>
        </p:spPr>
        <p:txBody>
          <a:bodyPr wrap="square">
            <a:spAutoFit/>
          </a:bodyPr>
          <a:lstStyle/>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RAR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fontAlgn="base">
              <a:spcBef>
                <a:spcPct val="0"/>
              </a:spcBef>
              <a:spcAft>
                <a:spcPct val="0"/>
              </a:spcAft>
              <a:defRPr/>
            </a:pPr>
            <a:endParaRPr lang="en-US" sz="1400" dirty="0">
              <a:solidFill>
                <a:srgbClr val="000000"/>
              </a:solidFill>
              <a:latin typeface="Arial" charset="0"/>
            </a:endParaRPr>
          </a:p>
          <a:p>
            <a:pPr marL="342900" indent="-342900" fontAlgn="base">
              <a:spcBef>
                <a:spcPct val="0"/>
              </a:spcBef>
              <a:spcAft>
                <a:spcPct val="0"/>
              </a:spcAft>
              <a:buFont typeface="+mj-lt"/>
              <a:buAutoNum type="arabicPeriod"/>
              <a:defRPr/>
            </a:pPr>
            <a:r>
              <a:rPr lang="en-US" dirty="0" smtClean="0">
                <a:solidFill>
                  <a:srgbClr val="0033CC"/>
                </a:solidFill>
                <a:latin typeface="+mj-lt"/>
                <a:sym typeface="Wingdings" pitchFamily="2" charset="2"/>
              </a:rPr>
              <a:t>Do you ensure that you install, maintain equipment as per manufacture recommendations? </a:t>
            </a:r>
          </a:p>
          <a:p>
            <a:pPr marL="342900" indent="-342900" fontAlgn="base">
              <a:spcBef>
                <a:spcPct val="0"/>
              </a:spcBef>
              <a:spcAft>
                <a:spcPct val="0"/>
              </a:spcAft>
              <a:buFont typeface="+mj-lt"/>
              <a:buAutoNum type="arabicPeriod"/>
              <a:defRPr/>
            </a:pPr>
            <a:r>
              <a:rPr lang="en-US" dirty="0" smtClean="0">
                <a:solidFill>
                  <a:srgbClr val="0033CC"/>
                </a:solidFill>
                <a:latin typeface="+mj-lt"/>
                <a:sym typeface="Wingdings" pitchFamily="2" charset="2"/>
              </a:rPr>
              <a:t>Do you ensure that all packing and transit material has been removed from the item before use?</a:t>
            </a:r>
          </a:p>
          <a:p>
            <a:pPr marL="342900" indent="-342900" fontAlgn="base">
              <a:spcBef>
                <a:spcPct val="0"/>
              </a:spcBef>
              <a:spcAft>
                <a:spcPct val="0"/>
              </a:spcAft>
              <a:buFont typeface="+mj-lt"/>
              <a:buAutoNum type="arabicPeriod"/>
              <a:defRPr/>
            </a:pPr>
            <a:r>
              <a:rPr lang="en-US" dirty="0" smtClean="0">
                <a:solidFill>
                  <a:srgbClr val="0033CC"/>
                </a:solidFill>
                <a:latin typeface="+mj-lt"/>
                <a:sym typeface="Wingdings" pitchFamily="2" charset="2"/>
              </a:rPr>
              <a:t>Do you ensure that a commissioning certificate is issued for new gas installations?</a:t>
            </a:r>
          </a:p>
          <a:p>
            <a:pPr marL="342900" indent="-342900" fontAlgn="base">
              <a:spcBef>
                <a:spcPct val="0"/>
              </a:spcBef>
              <a:spcAft>
                <a:spcPct val="0"/>
              </a:spcAft>
              <a:buFont typeface="+mj-lt"/>
              <a:buAutoNum type="arabicPeriod"/>
              <a:defRPr/>
            </a:pPr>
            <a:r>
              <a:rPr lang="en-US" dirty="0" smtClean="0">
                <a:solidFill>
                  <a:srgbClr val="0033CC"/>
                </a:solidFill>
                <a:latin typeface="+mj-lt"/>
                <a:sym typeface="Wingdings" pitchFamily="2" charset="2"/>
              </a:rPr>
              <a:t>Do you ensure that end user understands not to leave gas appliances unattended once in operation?</a:t>
            </a:r>
          </a:p>
          <a:p>
            <a:pPr marL="342900" indent="-342900" fontAlgn="base">
              <a:spcBef>
                <a:spcPct val="0"/>
              </a:spcBef>
              <a:spcAft>
                <a:spcPct val="0"/>
              </a:spcAft>
              <a:buFont typeface="+mj-lt"/>
              <a:buAutoNum type="arabicPeriod"/>
              <a:defRPr/>
            </a:pPr>
            <a:r>
              <a:rPr lang="en-US" dirty="0" smtClean="0">
                <a:solidFill>
                  <a:srgbClr val="0033CC"/>
                </a:solidFill>
                <a:latin typeface="+mj-lt"/>
                <a:sym typeface="Wingdings" pitchFamily="2" charset="2"/>
              </a:rPr>
              <a:t>Do you ensure that the manufactures ‘Before Use’ instructions are followed? </a:t>
            </a:r>
          </a:p>
          <a:p>
            <a:pPr marL="342900" indent="-342900" fontAlgn="base">
              <a:spcBef>
                <a:spcPct val="0"/>
              </a:spcBef>
              <a:spcAft>
                <a:spcPct val="0"/>
              </a:spcAft>
              <a:defRPr/>
            </a:pPr>
            <a:endParaRPr lang="en-US" sz="1000" i="1" dirty="0">
              <a:solidFill>
                <a:srgbClr val="0033CC"/>
              </a:solidFill>
              <a:latin typeface="Arial"/>
              <a:sym typeface="Wingdings" pitchFamily="2" charset="2"/>
            </a:endParaRPr>
          </a:p>
          <a:p>
            <a:pPr marL="342900" indent="-342900" fontAlgn="base">
              <a:spcBef>
                <a:spcPct val="0"/>
              </a:spcBef>
              <a:spcAft>
                <a:spcPct val="0"/>
              </a:spcAft>
              <a:defRPr/>
            </a:pPr>
            <a:endParaRPr lang="en-US" sz="1000" i="1" dirty="0">
              <a:solidFill>
                <a:srgbClr val="0033CC"/>
              </a:solidFill>
              <a:latin typeface="Arial"/>
              <a:sym typeface="Wingdings" pitchFamily="2" charset="2"/>
            </a:endParaRPr>
          </a:p>
          <a:p>
            <a:pPr marL="342900" indent="-342900" fontAlgn="base">
              <a:spcBef>
                <a:spcPct val="0"/>
              </a:spcBef>
              <a:spcAft>
                <a:spcPct val="0"/>
              </a:spcAft>
              <a:defRPr/>
            </a:pPr>
            <a:r>
              <a:rPr lang="en-US" sz="1000" i="1" dirty="0">
                <a:solidFill>
                  <a:srgbClr val="0033CC"/>
                </a:solidFill>
                <a:latin typeface="Arial"/>
                <a:sym typeface="Wingdings" pitchFamily="2" charset="2"/>
              </a:rPr>
              <a:t>* If the answer is NO to any of the above questions please ensure you take action to correct this finding. </a:t>
            </a:r>
          </a:p>
          <a:p>
            <a:pPr marL="119063" indent="-119063" fontAlgn="base">
              <a:spcBef>
                <a:spcPct val="0"/>
              </a:spcBef>
              <a:spcAft>
                <a:spcPct val="0"/>
              </a:spcAft>
              <a:buFontTx/>
              <a:buChar char="•"/>
              <a:defRPr/>
            </a:pPr>
            <a:endParaRPr lang="en-US" sz="1400" dirty="0">
              <a:solidFill>
                <a:srgbClr val="0033CC"/>
              </a:solidFill>
              <a:latin typeface="Arial"/>
              <a:sym typeface="Wingdings" pitchFamily="2" charset="2"/>
            </a:endParaRPr>
          </a:p>
          <a:p>
            <a:pPr marL="119063" indent="-119063" fontAlgn="base">
              <a:spcBef>
                <a:spcPct val="0"/>
              </a:spcBef>
              <a:spcAft>
                <a:spcPct val="0"/>
              </a:spcAft>
              <a:defRPr/>
            </a:pPr>
            <a:r>
              <a:rPr lang="en-US" sz="1400" dirty="0">
                <a:solidFill>
                  <a:srgbClr val="0033CC"/>
                </a:solidFill>
                <a:latin typeface="Arial"/>
                <a:sym typeface="Wingdings" pitchFamily="2" charset="2"/>
              </a:rPr>
              <a:t>	</a:t>
            </a:r>
          </a:p>
          <a:p>
            <a:pPr marL="119063" indent="-119063" fontAlgn="base">
              <a:spcBef>
                <a:spcPct val="0"/>
              </a:spcBef>
              <a:spcAft>
                <a:spcPct val="0"/>
              </a:spcAft>
              <a:buFontTx/>
              <a:buChar char="•"/>
              <a:defRPr/>
            </a:pPr>
            <a:endParaRPr lang="en-US" sz="1400" dirty="0">
              <a:solidFill>
                <a:srgbClr val="000000"/>
              </a:solidFill>
              <a:latin typeface="Arial" charset="0"/>
            </a:endParaRPr>
          </a:p>
          <a:p>
            <a:pPr marL="119063" indent="-119063" fontAlgn="base">
              <a:spcBef>
                <a:spcPct val="0"/>
              </a:spcBef>
              <a:spcAft>
                <a:spcPct val="0"/>
              </a:spcAft>
              <a:defRPr/>
            </a:pPr>
            <a:endParaRPr lang="en-US" sz="1400" dirty="0">
              <a:solidFill>
                <a:srgbClr val="000000"/>
              </a:solidFill>
              <a:latin typeface="Arial" charset="0"/>
            </a:endParaRPr>
          </a:p>
          <a:p>
            <a:pPr marL="173038" indent="-173038" fontAlgn="base">
              <a:spcBef>
                <a:spcPct val="0"/>
              </a:spcBef>
              <a:spcAft>
                <a:spcPct val="0"/>
              </a:spcAft>
              <a:buFont typeface="Arial" pitchFamily="34" charset="0"/>
              <a:buChar char="•"/>
              <a:defRPr/>
            </a:pPr>
            <a:endParaRPr lang="en-US" sz="800" dirty="0">
              <a:solidFill>
                <a:srgbClr val="000000"/>
              </a:solidFill>
              <a:latin typeface="Arial" charset="0"/>
            </a:endParaRPr>
          </a:p>
        </p:txBody>
      </p:sp>
      <p:sp>
        <p:nvSpPr>
          <p:cNvPr id="27653" name="Rectangle 8"/>
          <p:cNvSpPr>
            <a:spLocks noChangeArrowheads="1"/>
          </p:cNvSpPr>
          <p:nvPr/>
        </p:nvSpPr>
        <p:spPr bwMode="auto">
          <a:xfrm>
            <a:off x="970869" y="876084"/>
            <a:ext cx="6046871" cy="369332"/>
          </a:xfrm>
          <a:prstGeom prst="rect">
            <a:avLst/>
          </a:prstGeom>
          <a:noFill/>
          <a:ln w="9525">
            <a:noFill/>
            <a:miter lim="800000"/>
            <a:headEnd/>
            <a:tailEnd/>
          </a:ln>
        </p:spPr>
        <p:txBody>
          <a:bodyPr wrap="square">
            <a:spAutoFit/>
          </a:bodyPr>
          <a:lstStyle/>
          <a:p>
            <a:pPr marL="114300" indent="-114300" algn="just" eaLnBrk="0" fontAlgn="base" hangingPunct="0">
              <a:spcBef>
                <a:spcPct val="0"/>
              </a:spcBef>
              <a:spcAft>
                <a:spcPct val="0"/>
              </a:spcAft>
              <a:defRPr/>
            </a:pPr>
            <a:r>
              <a:rPr lang="en-GB" b="1" dirty="0">
                <a:solidFill>
                  <a:srgbClr val="333399"/>
                </a:solidFill>
                <a:latin typeface="Tahoma" pitchFamily="34" charset="0"/>
              </a:rPr>
              <a:t>Date:</a:t>
            </a:r>
            <a:r>
              <a:rPr lang="en-US" b="1" dirty="0">
                <a:solidFill>
                  <a:srgbClr val="333399"/>
                </a:solidFill>
                <a:latin typeface="Tahoma" pitchFamily="34" charset="0"/>
              </a:rPr>
              <a:t> 21.02.2020   Incident title: HVL#04</a:t>
            </a:r>
          </a:p>
        </p:txBody>
      </p:sp>
      <p:sp>
        <p:nvSpPr>
          <p:cNvPr id="11" name="Text Box 12"/>
          <p:cNvSpPr txBox="1">
            <a:spLocks noChangeArrowheads="1"/>
          </p:cNvSpPr>
          <p:nvPr/>
        </p:nvSpPr>
        <p:spPr bwMode="auto">
          <a:xfrm>
            <a:off x="2604561" y="59412"/>
            <a:ext cx="7056117" cy="646113"/>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Tree>
    <p:extLst>
      <p:ext uri="{BB962C8B-B14F-4D97-AF65-F5344CB8AC3E}">
        <p14:creationId xmlns:p14="http://schemas.microsoft.com/office/powerpoint/2010/main" val="1844669040"/>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92466</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2472E0-40D0-4F55-A97B-F7BA4BCB2605}"/>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241</TotalTime>
  <Words>560</Words>
  <Application>Microsoft Office PowerPoint</Application>
  <PresentationFormat>Widescreen</PresentationFormat>
  <Paragraphs>53</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Times New Roman</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51</cp:revision>
  <dcterms:created xsi:type="dcterms:W3CDTF">2018-09-24T07:27:56Z</dcterms:created>
  <dcterms:modified xsi:type="dcterms:W3CDTF">2020-11-09T11:10:46Z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