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2"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2710B0"/>
    <a:srgbClr val="0E41B2"/>
    <a:srgbClr val="0D38B3"/>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39244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50699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9164" y="796960"/>
            <a:ext cx="3427643" cy="216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5" name="Text Box 2">
            <a:extLst>
              <a:ext uri="{FF2B5EF4-FFF2-40B4-BE49-F238E27FC236}">
                <a16:creationId xmlns:a16="http://schemas.microsoft.com/office/drawing/2014/main" id="{8D74E5FC-952E-4A58-AB30-715BD44BE620}"/>
              </a:ext>
            </a:extLst>
          </p:cNvPr>
          <p:cNvSpPr txBox="1">
            <a:spLocks noChangeArrowheads="1"/>
          </p:cNvSpPr>
          <p:nvPr/>
        </p:nvSpPr>
        <p:spPr bwMode="auto">
          <a:xfrm>
            <a:off x="617974" y="796960"/>
            <a:ext cx="7196086" cy="5363007"/>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09.04.2020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HVL#05</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eaLnBrk="0" fontAlgn="base" hangingPunct="0">
              <a:spcBef>
                <a:spcPct val="0"/>
              </a:spcBef>
              <a:spcAft>
                <a:spcPct val="0"/>
              </a:spcAft>
              <a:defRPr/>
            </a:pPr>
            <a:endParaRPr lang="en-US" sz="1200" b="1" dirty="0">
              <a:solidFill>
                <a:srgbClr val="333399"/>
              </a:solidFill>
              <a:latin typeface="Tahoma" pitchFamily="34" charset="0"/>
            </a:endParaRPr>
          </a:p>
          <a:p>
            <a:pPr marL="114300" indent="-114300" algn="just">
              <a:defRPr/>
            </a:pPr>
            <a:r>
              <a:rPr lang="en-US" b="1" dirty="0">
                <a:solidFill>
                  <a:srgbClr val="FF0000"/>
                </a:solidFill>
                <a:latin typeface="Tahoma" pitchFamily="34" charset="0"/>
              </a:rPr>
              <a:t>What happened?</a:t>
            </a:r>
          </a:p>
          <a:p>
            <a:pPr marL="342900" indent="-342900" fontAlgn="base">
              <a:spcBef>
                <a:spcPct val="0"/>
              </a:spcBef>
              <a:spcAft>
                <a:spcPct val="0"/>
              </a:spcAft>
              <a:defRPr/>
            </a:pPr>
            <a:endParaRPr lang="en-US" sz="1050" dirty="0">
              <a:solidFill>
                <a:srgbClr val="000000"/>
              </a:solidFill>
              <a:latin typeface="Arial" pitchFamily="34" charset="0"/>
            </a:endParaRPr>
          </a:p>
          <a:p>
            <a:pPr algn="just">
              <a:defRPr/>
            </a:pPr>
            <a:r>
              <a:rPr lang="en-GB" dirty="0">
                <a:cs typeface="Arial" panose="020B0604020202020204" pitchFamily="34" charset="0"/>
              </a:rPr>
              <a:t>While A Hired water tanker on the way to </a:t>
            </a:r>
            <a:r>
              <a:rPr lang="en-GB" dirty="0" err="1">
                <a:cs typeface="Arial" panose="020B0604020202020204" pitchFamily="34" charset="0"/>
              </a:rPr>
              <a:t>Shujairat</a:t>
            </a:r>
            <a:r>
              <a:rPr lang="en-GB" dirty="0">
                <a:cs typeface="Arial" panose="020B0604020202020204" pitchFamily="34" charset="0"/>
              </a:rPr>
              <a:t>- 02 from Sakhiya water well on graded road while negotiating left turn, the tanker trailer detached from the prime mover. Slight Asset damaged to the water tanker. No injury to personnel. PDO and RSST were informed. Slight Damage to water tanker.</a:t>
            </a:r>
            <a:endParaRPr lang="en-US" dirty="0">
              <a:cs typeface="Arial" panose="020B0604020202020204" pitchFamily="34" charset="0"/>
            </a:endParaRPr>
          </a:p>
          <a:p>
            <a:pPr marL="342900" indent="-342900" algn="just">
              <a:defRPr/>
            </a:pPr>
            <a:endParaRPr lang="en-US" sz="1100" dirty="0" smtClean="0">
              <a:latin typeface="Calibri" pitchFamily="34" charset="0"/>
            </a:endParaRPr>
          </a:p>
          <a:p>
            <a:pPr marL="342900" indent="-342900" algn="just">
              <a:defRPr/>
            </a:pPr>
            <a:endParaRPr lang="en-US" sz="1100" dirty="0">
              <a:latin typeface="Calibri" pitchFamily="34" charset="0"/>
            </a:endParaRPr>
          </a:p>
          <a:p>
            <a:pPr marL="114300" indent="-114300" algn="just">
              <a:defRPr/>
            </a:pPr>
            <a:r>
              <a:rPr lang="en-US" b="1" dirty="0">
                <a:solidFill>
                  <a:srgbClr val="333399"/>
                </a:solidFill>
                <a:latin typeface="Arial" panose="020B0604020202020204" pitchFamily="34" charset="0"/>
                <a:cs typeface="Arial" panose="020B0604020202020204" pitchFamily="34" charset="0"/>
              </a:rPr>
              <a:t>Your learning from this incident.. </a:t>
            </a:r>
          </a:p>
          <a:p>
            <a:pPr fontAlgn="base">
              <a:spcBef>
                <a:spcPct val="0"/>
              </a:spcBef>
              <a:spcAft>
                <a:spcPct val="0"/>
              </a:spcAft>
              <a:defRPr/>
            </a:pPr>
            <a:endParaRPr lang="en-US" sz="600" dirty="0">
              <a:solidFill>
                <a:srgbClr val="000000"/>
              </a:solidFill>
              <a:latin typeface="Arial" charset="0"/>
            </a:endParaRPr>
          </a:p>
          <a:p>
            <a:pPr marL="285750" indent="-285750">
              <a:buFont typeface="Arial" panose="020B0604020202020204" pitchFamily="34" charset="0"/>
              <a:buChar char="•"/>
              <a:defRPr/>
            </a:pPr>
            <a:r>
              <a:rPr lang="en-US" dirty="0">
                <a:cs typeface="Arial" panose="020B0604020202020204" pitchFamily="34" charset="0"/>
              </a:rPr>
              <a:t>Always use defensive driving techniques to utilize the available space for turning heavy vehicles.</a:t>
            </a:r>
          </a:p>
          <a:p>
            <a:pPr marL="285750" indent="-285750">
              <a:buFont typeface="Arial" panose="020B0604020202020204" pitchFamily="34" charset="0"/>
              <a:buChar char="•"/>
              <a:defRPr/>
            </a:pPr>
            <a:r>
              <a:rPr lang="en-US" dirty="0">
                <a:cs typeface="Arial" panose="020B0604020202020204" pitchFamily="34" charset="0"/>
              </a:rPr>
              <a:t>Encourage drivers to Always report poor road conditions to Journey Office.</a:t>
            </a:r>
          </a:p>
          <a:p>
            <a:pPr marL="285750" indent="-285750">
              <a:buFont typeface="Arial" panose="020B0604020202020204" pitchFamily="34" charset="0"/>
              <a:buChar char="•"/>
              <a:defRPr/>
            </a:pPr>
            <a:r>
              <a:rPr lang="en-US" dirty="0">
                <a:cs typeface="Arial" panose="020B0604020202020204" pitchFamily="34" charset="0"/>
              </a:rPr>
              <a:t>Always ensure that your vehicle is inspected and fit to drive. </a:t>
            </a:r>
          </a:p>
          <a:p>
            <a:pPr marL="285750" indent="-285750">
              <a:buFont typeface="Arial" panose="020B0604020202020204" pitchFamily="34" charset="0"/>
              <a:buChar char="•"/>
              <a:defRPr/>
            </a:pPr>
            <a:r>
              <a:rPr lang="en-US" dirty="0">
                <a:cs typeface="Arial" panose="020B0604020202020204" pitchFamily="34" charset="0"/>
              </a:rPr>
              <a:t>Always conduct route survey prior deploying heavy vehicles.</a:t>
            </a:r>
          </a:p>
          <a:p>
            <a:pPr marL="285750" indent="-285750">
              <a:buFont typeface="Arial" panose="020B0604020202020204" pitchFamily="34" charset="0"/>
              <a:buChar char="•"/>
              <a:defRPr/>
            </a:pPr>
            <a:endParaRPr lang="en-US" sz="1600" dirty="0">
              <a:latin typeface="Calibri" pitchFamily="34" charset="0"/>
            </a:endParaRPr>
          </a:p>
          <a:p>
            <a:pPr marL="285750" indent="-285750">
              <a:buFont typeface="Arial" panose="020B0604020202020204" pitchFamily="34" charset="0"/>
              <a:buChar char="•"/>
              <a:defRPr/>
            </a:pPr>
            <a:endParaRPr lang="en-US" sz="1600" dirty="0">
              <a:latin typeface="Arial" charset="0"/>
              <a:cs typeface="Tahoma" pitchFamily="34" charset="0"/>
            </a:endParaRPr>
          </a:p>
          <a:p>
            <a:pPr algn="just" fontAlgn="base">
              <a:spcBef>
                <a:spcPct val="0"/>
              </a:spcBef>
              <a:spcAft>
                <a:spcPct val="0"/>
              </a:spcAft>
              <a:defRPr/>
            </a:pPr>
            <a:endParaRPr lang="en-US" sz="1400" dirty="0">
              <a:solidFill>
                <a:srgbClr val="FF0000"/>
              </a:solidFill>
              <a:latin typeface="Arial" charset="0"/>
              <a:cs typeface="Tahoma" pitchFamily="34" charset="0"/>
            </a:endParaRPr>
          </a:p>
          <a:p>
            <a:pPr marL="342900" indent="-342900" algn="just" fontAlgn="base">
              <a:spcBef>
                <a:spcPct val="0"/>
              </a:spcBef>
              <a:spcAft>
                <a:spcPct val="0"/>
              </a:spcAft>
              <a:buFontTx/>
              <a:buAutoNum type="alphaLcParenBoth"/>
              <a:defRPr/>
            </a:pPr>
            <a:endParaRPr lang="en-US" sz="1400" dirty="0">
              <a:solidFill>
                <a:srgbClr val="000000"/>
              </a:solidFill>
              <a:latin typeface="Arial" charset="0"/>
            </a:endParaRPr>
          </a:p>
        </p:txBody>
      </p:sp>
      <p:sp>
        <p:nvSpPr>
          <p:cNvPr id="20" name="TextBox 19">
            <a:extLst>
              <a:ext uri="{FF2B5EF4-FFF2-40B4-BE49-F238E27FC236}">
                <a16:creationId xmlns:a16="http://schemas.microsoft.com/office/drawing/2014/main" id="{4BD3B549-280C-40DE-9434-32D977D91BF1}"/>
              </a:ext>
            </a:extLst>
          </p:cNvPr>
          <p:cNvSpPr txBox="1"/>
          <p:nvPr/>
        </p:nvSpPr>
        <p:spPr>
          <a:xfrm>
            <a:off x="8077204" y="2975029"/>
            <a:ext cx="3644900" cy="276999"/>
          </a:xfrm>
          <a:prstGeom prst="rect">
            <a:avLst/>
          </a:prstGeom>
          <a:solidFill>
            <a:schemeClr val="bg1"/>
          </a:solidFill>
          <a:ln w="3175">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2060"/>
                </a:solidFill>
                <a:latin typeface="Arial" panose="020B0604020202020204" pitchFamily="34" charset="0"/>
                <a:cs typeface="Arial" panose="020B0604020202020204" pitchFamily="34" charset="0"/>
              </a:rPr>
              <a:t>Driver took close turn to the edge of the road</a:t>
            </a:r>
          </a:p>
        </p:txBody>
      </p:sp>
      <p:grpSp>
        <p:nvGrpSpPr>
          <p:cNvPr id="26" name="Group 131">
            <a:extLst>
              <a:ext uri="{FF2B5EF4-FFF2-40B4-BE49-F238E27FC236}">
                <a16:creationId xmlns:a16="http://schemas.microsoft.com/office/drawing/2014/main" id="{AEA3BBE4-CD9B-487F-B405-BE4DF4B77A7C}"/>
              </a:ext>
            </a:extLst>
          </p:cNvPr>
          <p:cNvGrpSpPr>
            <a:grpSpLocks/>
          </p:cNvGrpSpPr>
          <p:nvPr/>
        </p:nvGrpSpPr>
        <p:grpSpPr bwMode="auto">
          <a:xfrm>
            <a:off x="11064625" y="830953"/>
            <a:ext cx="336550" cy="544513"/>
            <a:chOff x="3504" y="544"/>
            <a:chExt cx="2287" cy="1855"/>
          </a:xfrm>
        </p:grpSpPr>
        <p:sp>
          <p:nvSpPr>
            <p:cNvPr id="27" name="Line 129">
              <a:extLst>
                <a:ext uri="{FF2B5EF4-FFF2-40B4-BE49-F238E27FC236}">
                  <a16:creationId xmlns:a16="http://schemas.microsoft.com/office/drawing/2014/main" id="{2BCC84DD-D882-447F-B1D9-86DAA57FC7E1}"/>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8" name="Line 130">
              <a:extLst>
                <a:ext uri="{FF2B5EF4-FFF2-40B4-BE49-F238E27FC236}">
                  <a16:creationId xmlns:a16="http://schemas.microsoft.com/office/drawing/2014/main" id="{9E6A0D7D-2B7E-4547-8FF6-12C8EC427F6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7" name="TextBox 16">
            <a:extLst>
              <a:ext uri="{FF2B5EF4-FFF2-40B4-BE49-F238E27FC236}">
                <a16:creationId xmlns:a16="http://schemas.microsoft.com/office/drawing/2014/main" id="{A8A7B9EA-D887-4175-B2FE-CBAD918C2E26}"/>
              </a:ext>
            </a:extLst>
          </p:cNvPr>
          <p:cNvSpPr txBox="1"/>
          <p:nvPr/>
        </p:nvSpPr>
        <p:spPr>
          <a:xfrm>
            <a:off x="8179561" y="5698762"/>
            <a:ext cx="3542543" cy="276999"/>
          </a:xfrm>
          <a:prstGeom prst="rect">
            <a:avLst/>
          </a:prstGeom>
          <a:solidFill>
            <a:schemeClr val="bg1"/>
          </a:solidFill>
          <a:ln w="3175">
            <a:solidFill>
              <a:schemeClr val="tx1"/>
            </a:solidFill>
          </a:ln>
        </p:spPr>
        <p:txBody>
          <a:bodyPr wrap="square" rtlCol="0">
            <a:spAutoFit/>
          </a:bodyPr>
          <a:lstStyle/>
          <a:p>
            <a:pPr algn="ctr" eaLnBrk="0" fontAlgn="base" hangingPunct="0">
              <a:spcBef>
                <a:spcPct val="0"/>
              </a:spcBef>
              <a:spcAft>
                <a:spcPct val="0"/>
              </a:spcAft>
            </a:pPr>
            <a:r>
              <a:rPr lang="en-US" sz="1200" b="1" dirty="0">
                <a:solidFill>
                  <a:srgbClr val="002060"/>
                </a:solidFill>
                <a:latin typeface="Arial" panose="020B0604020202020204" pitchFamily="34" charset="0"/>
                <a:cs typeface="Arial" panose="020B0604020202020204" pitchFamily="34" charset="0"/>
              </a:rPr>
              <a:t>Driver utilizing the available turning space </a:t>
            </a:r>
          </a:p>
        </p:txBody>
      </p:sp>
      <p:sp>
        <p:nvSpPr>
          <p:cNvPr id="18" name="TextBox 16"/>
          <p:cNvSpPr txBox="1">
            <a:spLocks noChangeArrowheads="1"/>
          </p:cNvSpPr>
          <p:nvPr/>
        </p:nvSpPr>
        <p:spPr bwMode="auto">
          <a:xfrm>
            <a:off x="617974" y="5317246"/>
            <a:ext cx="4988858" cy="338554"/>
          </a:xfrm>
          <a:prstGeom prst="rect">
            <a:avLst/>
          </a:prstGeom>
          <a:solidFill>
            <a:srgbClr val="2710B0"/>
          </a:solidFill>
          <a:ln w="9525">
            <a:noFill/>
            <a:miter lim="800000"/>
            <a:headEnd/>
            <a:tailEnd/>
          </a:ln>
        </p:spPr>
        <p:txBody>
          <a:bodyPr wrap="square">
            <a:spAutoFit/>
          </a:bodyPr>
          <a:lstStyle/>
          <a:p>
            <a:pPr algn="ctr"/>
            <a:r>
              <a:rPr lang="en-US" sz="1600" b="1" dirty="0">
                <a:solidFill>
                  <a:srgbClr val="FFFC00"/>
                </a:solidFill>
                <a:latin typeface="Tahoma" panose="020B0604030504040204" pitchFamily="34" charset="0"/>
                <a:ea typeface="Tahoma" panose="020B0604030504040204" pitchFamily="34" charset="0"/>
                <a:cs typeface="Tahoma" panose="020B0604030504040204" pitchFamily="34" charset="0"/>
              </a:rPr>
              <a:t>Always assess the turning circle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4327" y="3426984"/>
            <a:ext cx="3422480" cy="2264013"/>
          </a:xfrm>
          <a:prstGeom prst="rect">
            <a:avLst/>
          </a:prstGeom>
        </p:spPr>
      </p:pic>
      <p:sp>
        <p:nvSpPr>
          <p:cNvPr id="29" name="Freeform 132">
            <a:extLst>
              <a:ext uri="{FF2B5EF4-FFF2-40B4-BE49-F238E27FC236}">
                <a16:creationId xmlns:a16="http://schemas.microsoft.com/office/drawing/2014/main" id="{0DCFAAB7-190B-49EC-8CCC-96B037453E66}"/>
              </a:ext>
            </a:extLst>
          </p:cNvPr>
          <p:cNvSpPr>
            <a:spLocks/>
          </p:cNvSpPr>
          <p:nvPr/>
        </p:nvSpPr>
        <p:spPr bwMode="auto">
          <a:xfrm>
            <a:off x="10976071" y="3426985"/>
            <a:ext cx="523984" cy="46313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9" name="Rectangle 18"/>
          <p:cNvSpPr>
            <a:spLocks noChangeArrowheads="1"/>
          </p:cNvSpPr>
          <p:nvPr/>
        </p:nvSpPr>
        <p:spPr bwMode="auto">
          <a:xfrm>
            <a:off x="391253" y="6167732"/>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44245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50589" y="1330883"/>
            <a:ext cx="10515064" cy="5324535"/>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the roads are adequately prepared for movement of long vehicles?</a:t>
            </a:r>
          </a:p>
          <a:p>
            <a:pPr marL="342900" indent="-342900">
              <a:buFont typeface="+mj-lt"/>
              <a:buAutoNum type="arabicPeriod"/>
              <a:defRPr/>
            </a:pP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your drivers are reporting poor road conditions to SJM?</a:t>
            </a:r>
          </a:p>
          <a:p>
            <a:pPr marL="342900" indent="-342900">
              <a:buFont typeface="+mj-lt"/>
              <a:buAutoNum type="arabicPeriod"/>
              <a:defRPr/>
            </a:pP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your drivers are familiar with the interior graded roads?</a:t>
            </a:r>
          </a:p>
          <a:p>
            <a:pPr marL="342900" indent="-342900">
              <a:buFont typeface="+mj-lt"/>
              <a:buAutoNum type="arabicPeriod"/>
              <a:defRPr/>
            </a:pP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all your vehicle undergo periodic maintenance and inspections?</a:t>
            </a:r>
          </a:p>
          <a:p>
            <a:pPr marL="342900" indent="-342900">
              <a:buFont typeface="+mj-lt"/>
              <a:buAutoNum type="arabicPeriod"/>
              <a:defRPr/>
            </a:pP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rPr>
              <a:t>Do you conduct road survey and ensure accessibility of heavy equipment on ROW in the construction phase?</a:t>
            </a:r>
            <a:endParaRPr lang="en-US"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endParaRPr lang="en-US" sz="1400" dirty="0" smtClean="0">
              <a:solidFill>
                <a:srgbClr val="0033CC"/>
              </a:solidFill>
              <a:latin typeface="+mj-lt"/>
              <a:sym typeface="Wingdings" pitchFamily="2" charset="2"/>
            </a:endParaRPr>
          </a:p>
          <a:p>
            <a:pPr marL="119063" indent="-119063">
              <a:defRPr/>
            </a:pPr>
            <a:endParaRPr lang="en-US" sz="1400" dirty="0" smtClean="0">
              <a:solidFill>
                <a:srgbClr val="0033CC"/>
              </a:solidFill>
              <a:latin typeface="+mj-lt"/>
              <a:sym typeface="Wingdings" pitchFamily="2" charset="2"/>
            </a:endParaRPr>
          </a:p>
          <a:p>
            <a:pPr marL="119063" indent="-119063">
              <a:defRPr/>
            </a:pPr>
            <a:r>
              <a:rPr lang="en-US" sz="1000" i="1" dirty="0">
                <a:solidFill>
                  <a:srgbClr val="0033CC"/>
                </a:solidFill>
                <a:sym typeface="Wingdings" pitchFamily="2" charset="2"/>
              </a:rPr>
              <a:t>* If the answer is NO to any of the above questions please ensure you take action to correct this finding. </a:t>
            </a:r>
          </a:p>
          <a:p>
            <a:pPr marL="119063" indent="-119063">
              <a:defRPr/>
            </a:pPr>
            <a:endParaRPr lang="en-US" sz="1400" dirty="0">
              <a:solidFill>
                <a:srgbClr val="0033CC"/>
              </a:solidFill>
              <a:latin typeface="+mj-lt"/>
              <a:sym typeface="Wingdings" pitchFamily="2" charset="2"/>
            </a:endParaRP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50590" y="880032"/>
            <a:ext cx="52052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09.04.2020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HVL#05</a:t>
            </a:r>
          </a:p>
        </p:txBody>
      </p:sp>
      <p:grpSp>
        <p:nvGrpSpPr>
          <p:cNvPr id="12" name="Group 9"/>
          <p:cNvGrpSpPr>
            <a:grpSpLocks/>
          </p:cNvGrpSpPr>
          <p:nvPr/>
        </p:nvGrpSpPr>
        <p:grpSpPr bwMode="auto">
          <a:xfrm>
            <a:off x="1689101" y="-76200"/>
            <a:ext cx="8920163" cy="990600"/>
            <a:chOff x="9" y="-144"/>
            <a:chExt cx="6087" cy="624"/>
          </a:xfrm>
        </p:grpSpPr>
        <p:sp>
          <p:nvSpPr>
            <p:cNvPr id="13"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4" name="Text Box 12"/>
            <p:cNvSpPr txBox="1">
              <a:spLocks noChangeArrowheads="1"/>
            </p:cNvSpPr>
            <p:nvPr/>
          </p:nvSpPr>
          <p:spPr bwMode="auto">
            <a:xfrm>
              <a:off x="658" y="-46"/>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15"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16"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Tree>
    <p:extLst>
      <p:ext uri="{BB962C8B-B14F-4D97-AF65-F5344CB8AC3E}">
        <p14:creationId xmlns:p14="http://schemas.microsoft.com/office/powerpoint/2010/main" val="259756547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B8F616F-67B4-4C3A-9260-B7E42070748D}"/>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229</TotalTime>
  <Words>499</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50</cp:revision>
  <dcterms:created xsi:type="dcterms:W3CDTF">2018-09-24T07:27:56Z</dcterms:created>
  <dcterms:modified xsi:type="dcterms:W3CDTF">2020-11-09T10:56:36Z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