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8" r:id="rId6"/>
    <p:sldId id="27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0E41B2"/>
    <a:srgbClr val="FFFC0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4662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75889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cid:172744e4f598e749dab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9975" y="699011"/>
            <a:ext cx="7974896" cy="5078313"/>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30.05.2020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HVL#09</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GB" sz="1200" b="1" dirty="0" smtClean="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sz="2000" dirty="0">
              <a:solidFill>
                <a:srgbClr val="FF0000"/>
              </a:solidFill>
            </a:endParaRPr>
          </a:p>
          <a:p>
            <a:pPr algn="just"/>
            <a:r>
              <a:rPr lang="en-US" dirty="0"/>
              <a:t>On 30</a:t>
            </a:r>
            <a:r>
              <a:rPr lang="en-US" baseline="30000" dirty="0"/>
              <a:t>th</a:t>
            </a:r>
            <a:r>
              <a:rPr lang="en-US" dirty="0"/>
              <a:t> May 2020 , A diesel tanker driver got his tanker stuck while trying to stop outside the paved road between Harweel and Marmul during the recent heavy rains in the South. He stayed for almost 44 hours till the time when he was reported by emergency team during their daily tour, he was very tired and immediately transferred by ambulance to Harweel PDO clinic for further medical examination.</a:t>
            </a:r>
          </a:p>
          <a:p>
            <a:pPr marL="342900" indent="-342900">
              <a:defRPr/>
            </a:pPr>
            <a:endParaRPr lang="en-US" sz="1050" dirty="0">
              <a:solidFill>
                <a:srgbClr val="000000"/>
              </a:solidFill>
              <a:latin typeface="Arial" pitchFamily="34" charset="0"/>
            </a:endParaRP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pPr>
            <a:r>
              <a:rPr lang="en-US" sz="1600" dirty="0">
                <a:latin typeface="Calibri" panose="020F0502020204030204" pitchFamily="34" charset="0"/>
              </a:rPr>
              <a:t>Always stick to the basics of defensive driving, where you should stop the vehicle under deteriorate weather condition.</a:t>
            </a:r>
          </a:p>
          <a:p>
            <a:pPr marL="171450" indent="-171450">
              <a:buFont typeface="Arial" panose="020B0604020202020204" pitchFamily="34" charset="0"/>
              <a:buChar char="•"/>
            </a:pPr>
            <a:r>
              <a:rPr lang="en-US" sz="1600" dirty="0">
                <a:latin typeface="Calibri" panose="020F0502020204030204" pitchFamily="34" charset="0"/>
              </a:rPr>
              <a:t>Always ensure to obey to weather forecasts alerts and afforded help. </a:t>
            </a:r>
          </a:p>
          <a:p>
            <a:pPr marL="171450" indent="-171450">
              <a:buFont typeface="Arial" panose="020B0604020202020204" pitchFamily="34" charset="0"/>
              <a:buChar char="•"/>
            </a:pPr>
            <a:r>
              <a:rPr lang="en-US" sz="1600" dirty="0">
                <a:latin typeface="Calibri" panose="020F0502020204030204" pitchFamily="34" charset="0"/>
              </a:rPr>
              <a:t>Always ensure proper planning , communication and execution of journey plan. </a:t>
            </a:r>
          </a:p>
          <a:p>
            <a:pPr marL="171450" indent="-171450">
              <a:buFont typeface="Arial" panose="020B0604020202020204" pitchFamily="34" charset="0"/>
              <a:buChar char="•"/>
            </a:pPr>
            <a:r>
              <a:rPr lang="en-US" sz="1600" dirty="0">
                <a:latin typeface="Calibri" panose="020F0502020204030204" pitchFamily="34" charset="0"/>
              </a:rPr>
              <a:t>Always ensure to follow nominated journey management safeguards.</a:t>
            </a:r>
          </a:p>
          <a:p>
            <a:pPr marL="171450" indent="-171450">
              <a:buFont typeface="Arial" panose="020B0604020202020204" pitchFamily="34" charset="0"/>
              <a:buChar char="•"/>
            </a:pPr>
            <a:r>
              <a:rPr lang="en-US" sz="1600" dirty="0">
                <a:latin typeface="Calibri" panose="020F0502020204030204" pitchFamily="34" charset="0"/>
              </a:rPr>
              <a:t>Always follow journey management emergency procedure and call 24385555 in any emergency. </a:t>
            </a:r>
          </a:p>
          <a:p>
            <a:pPr marL="285750" indent="-285750">
              <a:buFont typeface="Arial" panose="020B0604020202020204" pitchFamily="34" charset="0"/>
              <a:buChar char="•"/>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8691948" y="937137"/>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53491" y="5540593"/>
            <a:ext cx="5181600" cy="338554"/>
          </a:xfrm>
          <a:prstGeom prst="rect">
            <a:avLst/>
          </a:prstGeom>
          <a:solidFill>
            <a:srgbClr val="2710B0"/>
          </a:solidFill>
          <a:ln w="9525">
            <a:noFill/>
            <a:miter lim="800000"/>
            <a:headEnd/>
            <a:tailEnd/>
          </a:ln>
        </p:spPr>
        <p:txBody>
          <a:bodyPr>
            <a:spAutoFit/>
          </a:bodyPr>
          <a:lstStyle/>
          <a:p>
            <a:pPr algn="ctr" eaLnBrk="1" hangingPunct="1"/>
            <a:r>
              <a:rPr lang="en-US" sz="1600" b="1" dirty="0">
                <a:solidFill>
                  <a:srgbClr val="FFFF00"/>
                </a:solidFill>
                <a:latin typeface="Tahoma" pitchFamily="34" charset="0"/>
              </a:rPr>
              <a:t>Call 24385555 in any emergency case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descr="cid:172744e4f598e749dab2">
            <a:extLst>
              <a:ext uri="{FF2B5EF4-FFF2-40B4-BE49-F238E27FC236}">
                <a16:creationId xmlns:a16="http://schemas.microsoft.com/office/drawing/2014/main" id="{37867C70-5828-4B70-AACB-61339256504E}"/>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8461953" y="726137"/>
            <a:ext cx="3336541" cy="2263268"/>
          </a:xfrm>
          <a:prstGeom prst="rect">
            <a:avLst/>
          </a:prstGeom>
          <a:noFill/>
          <a:ln>
            <a:noFill/>
          </a:ln>
        </p:spPr>
      </p:pic>
      <p:grpSp>
        <p:nvGrpSpPr>
          <p:cNvPr id="18" name="Group 131">
            <a:extLst>
              <a:ext uri="{FF2B5EF4-FFF2-40B4-BE49-F238E27FC236}">
                <a16:creationId xmlns:a16="http://schemas.microsoft.com/office/drawing/2014/main" id="{C8931DF2-24B1-4559-B1C0-6512A0D87F9E}"/>
              </a:ext>
            </a:extLst>
          </p:cNvPr>
          <p:cNvGrpSpPr>
            <a:grpSpLocks/>
          </p:cNvGrpSpPr>
          <p:nvPr/>
        </p:nvGrpSpPr>
        <p:grpSpPr bwMode="auto">
          <a:xfrm>
            <a:off x="11311323" y="2392849"/>
            <a:ext cx="336550" cy="544513"/>
            <a:chOff x="3504" y="544"/>
            <a:chExt cx="2287" cy="1855"/>
          </a:xfrm>
        </p:grpSpPr>
        <p:sp>
          <p:nvSpPr>
            <p:cNvPr id="19" name="Line 129">
              <a:extLst>
                <a:ext uri="{FF2B5EF4-FFF2-40B4-BE49-F238E27FC236}">
                  <a16:creationId xmlns:a16="http://schemas.microsoft.com/office/drawing/2014/main" id="{FCA38555-7235-4B5B-9FFF-4508564C306F}"/>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0" name="Line 130">
              <a:extLst>
                <a:ext uri="{FF2B5EF4-FFF2-40B4-BE49-F238E27FC236}">
                  <a16:creationId xmlns:a16="http://schemas.microsoft.com/office/drawing/2014/main" id="{9F2FC9B2-46B0-4E10-B992-B08161734E76}"/>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21" name="Picture 2" descr="LSRVideos: Journey Management">
            <a:extLst>
              <a:ext uri="{FF2B5EF4-FFF2-40B4-BE49-F238E27FC236}">
                <a16:creationId xmlns:a16="http://schemas.microsoft.com/office/drawing/2014/main" id="{08EB0BA9-86E4-46F9-A5C6-7CAB111D4A7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69493" y="3271469"/>
            <a:ext cx="3429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132">
            <a:extLst>
              <a:ext uri="{FF2B5EF4-FFF2-40B4-BE49-F238E27FC236}">
                <a16:creationId xmlns:a16="http://schemas.microsoft.com/office/drawing/2014/main" id="{94DE0F8E-BD38-42A5-A470-C72422AD1DBF}"/>
              </a:ext>
            </a:extLst>
          </p:cNvPr>
          <p:cNvSpPr>
            <a:spLocks/>
          </p:cNvSpPr>
          <p:nvPr/>
        </p:nvSpPr>
        <p:spPr bwMode="auto">
          <a:xfrm>
            <a:off x="11311323" y="495033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3" name="Text Placeholder 4">
            <a:extLst>
              <a:ext uri="{FF2B5EF4-FFF2-40B4-BE49-F238E27FC236}">
                <a16:creationId xmlns:a16="http://schemas.microsoft.com/office/drawing/2014/main" id="{B282BE4A-7D1E-40C0-B8AA-00953E0280B9}"/>
              </a:ext>
            </a:extLst>
          </p:cNvPr>
          <p:cNvSpPr txBox="1">
            <a:spLocks/>
          </p:cNvSpPr>
          <p:nvPr/>
        </p:nvSpPr>
        <p:spPr>
          <a:xfrm>
            <a:off x="8996108" y="2978037"/>
            <a:ext cx="2476500"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1200" b="1" kern="0" dirty="0">
                <a:latin typeface="Calibri" panose="020F0502020204030204" pitchFamily="34" charset="0"/>
              </a:rPr>
              <a:t>Vehicle was stuck in soft ground</a:t>
            </a:r>
            <a:endParaRPr lang="en-US" sz="1200" b="1" kern="0" dirty="0">
              <a:latin typeface="Calibri" panose="020F0502020204030204" pitchFamily="34" charset="0"/>
              <a:ea typeface="Calibri" panose="020F0502020204030204" pitchFamily="34" charset="0"/>
              <a:cs typeface="Arial" panose="020B0604020202020204" pitchFamily="34" charset="0"/>
            </a:endParaRPr>
          </a:p>
        </p:txBody>
      </p:sp>
      <p:sp>
        <p:nvSpPr>
          <p:cNvPr id="24" name="Text Placeholder 4">
            <a:extLst>
              <a:ext uri="{FF2B5EF4-FFF2-40B4-BE49-F238E27FC236}">
                <a16:creationId xmlns:a16="http://schemas.microsoft.com/office/drawing/2014/main" id="{ADB6B0D3-4D80-4B62-B323-33298ECCFDB9}"/>
              </a:ext>
            </a:extLst>
          </p:cNvPr>
          <p:cNvSpPr txBox="1">
            <a:spLocks/>
          </p:cNvSpPr>
          <p:nvPr/>
        </p:nvSpPr>
        <p:spPr>
          <a:xfrm>
            <a:off x="8731645" y="5557470"/>
            <a:ext cx="3068567" cy="304800"/>
          </a:xfrm>
          <a:prstGeom prst="rect">
            <a:avLst/>
          </a:prstGeom>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b="1" i="0" kern="0" dirty="0">
                <a:latin typeface="Calibri" panose="020F0502020204030204" pitchFamily="34" charset="0"/>
              </a:rPr>
              <a:t>Follow safe journey management </a:t>
            </a:r>
            <a:r>
              <a:rPr lang="en-US" sz="1200" b="1" i="0" kern="0" dirty="0" smtClean="0">
                <a:latin typeface="Calibri" panose="020F0502020204030204" pitchFamily="34" charset="0"/>
              </a:rPr>
              <a:t>process </a:t>
            </a:r>
            <a:endParaRPr lang="en-US" sz="1200" b="1" i="0" kern="0" dirty="0">
              <a:latin typeface="Calibri" panose="020F0502020204030204" pitchFamily="34" charset="0"/>
            </a:endParaRPr>
          </a:p>
        </p:txBody>
      </p:sp>
      <p:sp>
        <p:nvSpPr>
          <p:cNvPr id="25" name="Rectangle 24"/>
          <p:cNvSpPr>
            <a:spLocks noChangeArrowheads="1"/>
          </p:cNvSpPr>
          <p:nvPr/>
        </p:nvSpPr>
        <p:spPr bwMode="auto">
          <a:xfrm>
            <a:off x="346155" y="6228695"/>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234146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81845" y="1270517"/>
            <a:ext cx="9006700" cy="458587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you proper implementation of journey management emergency procedure?</a:t>
            </a:r>
          </a:p>
          <a:p>
            <a:pPr marL="342900" indent="-342900">
              <a:buFont typeface="+mj-lt"/>
              <a:buAutoNum type="arabicPeriod"/>
              <a:defRPr/>
            </a:pPr>
            <a:r>
              <a:rPr lang="en-US" dirty="0">
                <a:solidFill>
                  <a:srgbClr val="0D38B3"/>
                </a:solidFill>
                <a:latin typeface="+mj-lt"/>
                <a:sym typeface="Wingdings" pitchFamily="2" charset="2"/>
              </a:rPr>
              <a:t>Do you ensure implementation &amp; test of emergency response procedure? </a:t>
            </a:r>
          </a:p>
          <a:p>
            <a:pPr marL="342900" indent="-342900">
              <a:buFont typeface="+mj-lt"/>
              <a:buAutoNum type="arabicPeriod"/>
              <a:defRPr/>
            </a:pPr>
            <a:r>
              <a:rPr lang="en-US" dirty="0">
                <a:solidFill>
                  <a:srgbClr val="0D38B3"/>
                </a:solidFill>
                <a:latin typeface="+mj-lt"/>
                <a:sym typeface="Wingdings" pitchFamily="2" charset="2"/>
              </a:rPr>
              <a:t>Do you ensure effective management of weather warning and forecasts?</a:t>
            </a:r>
          </a:p>
          <a:p>
            <a:pPr marL="342900" indent="-342900">
              <a:buFont typeface="+mj-lt"/>
              <a:buAutoNum type="arabicPeriod"/>
              <a:defRPr/>
            </a:pPr>
            <a:r>
              <a:rPr lang="en-US" dirty="0">
                <a:solidFill>
                  <a:srgbClr val="0D38B3"/>
                </a:solidFill>
                <a:latin typeface="+mj-lt"/>
                <a:sym typeface="Wingdings" pitchFamily="2" charset="2"/>
              </a:rPr>
              <a:t>Do you ensure effective management of contractors? </a:t>
            </a:r>
          </a:p>
          <a:p>
            <a:pPr marL="342900" indent="-342900">
              <a:buFont typeface="+mj-lt"/>
              <a:buAutoNum type="arabicPeriod"/>
              <a:defRPr/>
            </a:pPr>
            <a:r>
              <a:rPr lang="en-US" dirty="0">
                <a:solidFill>
                  <a:srgbClr val="0D38B3"/>
                </a:solidFill>
                <a:latin typeface="+mj-lt"/>
              </a:rPr>
              <a:t>Does your sub contractor have a pre-qualification assessment and an audit procedure/ program for their subcontractor? </a:t>
            </a:r>
          </a:p>
          <a:p>
            <a:pPr marL="342900" indent="-342900">
              <a:buFont typeface="+mj-lt"/>
              <a:buAutoNum type="arabicPeriod"/>
              <a:defRPr/>
            </a:pPr>
            <a:r>
              <a:rPr lang="en-US" dirty="0">
                <a:solidFill>
                  <a:srgbClr val="0D38B3"/>
                </a:solidFill>
                <a:latin typeface="+mj-lt"/>
              </a:rPr>
              <a:t>Do you ensure competent driver and journey manager carried out the task? </a:t>
            </a:r>
          </a:p>
          <a:p>
            <a:pPr marL="342900" indent="-342900">
              <a:buFont typeface="+mj-lt"/>
              <a:buAutoNum type="arabicPeriod"/>
              <a:defRPr/>
            </a:pPr>
            <a:r>
              <a:rPr lang="en-US" dirty="0">
                <a:solidFill>
                  <a:srgbClr val="0D38B3"/>
                </a:solidFill>
                <a:latin typeface="+mj-lt"/>
                <a:sym typeface="Wingdings" pitchFamily="2" charset="2"/>
              </a:rPr>
              <a:t>Do you ensure adequate Safety brief prior journey started?</a:t>
            </a:r>
          </a:p>
          <a:p>
            <a:pPr marL="342900" indent="-342900">
              <a:defRPr/>
            </a:pPr>
            <a:endParaRPr lang="en-US" sz="1000" i="1" dirty="0" smtClean="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81845" y="901185"/>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30.05.2020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HVL#09</a:t>
            </a:r>
          </a:p>
        </p:txBody>
      </p:sp>
    </p:spTree>
    <p:extLst>
      <p:ext uri="{BB962C8B-B14F-4D97-AF65-F5344CB8AC3E}">
        <p14:creationId xmlns:p14="http://schemas.microsoft.com/office/powerpoint/2010/main" val="214472321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92470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A44A892-DFF3-4E9D-AE44-5F4FAA31FF98}"/>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240</TotalTime>
  <Words>538</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53</cp:revision>
  <dcterms:created xsi:type="dcterms:W3CDTF">2018-09-24T07:27:56Z</dcterms:created>
  <dcterms:modified xsi:type="dcterms:W3CDTF">2020-11-09T10:58:02Z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