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8"/>
  </p:notesMasterIdLst>
  <p:sldIdLst>
    <p:sldId id="284" r:id="rId6"/>
    <p:sldId id="28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41B2"/>
    <a:srgbClr val="2710B0"/>
    <a:srgbClr val="0D38B3"/>
    <a:srgbClr val="FFFC00"/>
    <a:srgbClr val="CC3300"/>
    <a:srgbClr val="16942A"/>
    <a:srgbClr val="24A316"/>
    <a:srgbClr val="FDD6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74"/>
  </p:normalViewPr>
  <p:slideViewPr>
    <p:cSldViewPr snapToGrid="0" snapToObjects="1">
      <p:cViewPr varScale="1">
        <p:scale>
          <a:sx n="95" d="100"/>
          <a:sy n="95" d="100"/>
        </p:scale>
        <p:origin x="96"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09/11/2020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a:t>Ensure all dates and titles are input </a:t>
            </a:r>
          </a:p>
          <a:p>
            <a:endParaRPr lang="en-US" dirty="0"/>
          </a:p>
          <a:p>
            <a:r>
              <a:rPr lang="en-US" dirty="0"/>
              <a:t>A short description should be provided without mentioning names of contractors or</a:t>
            </a:r>
            <a:r>
              <a:rPr lang="en-US" baseline="0" dirty="0"/>
              <a:t> individuals.  You should include, what happened, to who (by job title) and what injuries this resulted in.  Nothing more!</a:t>
            </a:r>
          </a:p>
          <a:p>
            <a:endParaRPr lang="en-US" baseline="0" dirty="0"/>
          </a:p>
          <a:p>
            <a:r>
              <a:rPr lang="en-US" baseline="0" dirty="0"/>
              <a:t>Four to five bullet points highlighting the main findings from the investigation.  Remember the target audience is the front line staff so this should be written in simple terms in a way that everyone can understand.</a:t>
            </a:r>
          </a:p>
          <a:p>
            <a:endParaRPr lang="en-US" baseline="0" dirty="0"/>
          </a:p>
          <a:p>
            <a:r>
              <a:rPr lang="en-US" baseline="0" dirty="0"/>
              <a:t>The strap line should be the main point you want to get across</a:t>
            </a:r>
          </a:p>
          <a:p>
            <a:endParaRPr lang="en-US" baseline="0" dirty="0"/>
          </a:p>
          <a:p>
            <a:r>
              <a:rPr lang="en-US" baseline="0" dirty="0"/>
              <a:t>The images should be self explanatory, what went wrong (if you create a reconstruction please ensure you do not put people at risk) and below how it should be done.   </a:t>
            </a:r>
            <a:endParaRPr lang="en-US" dirty="0"/>
          </a:p>
        </p:txBody>
      </p:sp>
      <p:sp>
        <p:nvSpPr>
          <p:cNvPr id="51204" name="Slide Number Placeholder 3"/>
          <p:cNvSpPr>
            <a:spLocks noGrp="1"/>
          </p:cNvSpPr>
          <p:nvPr>
            <p:ph type="sldNum" sz="quarter" idx="5"/>
          </p:nvPr>
        </p:nvSpPr>
        <p:spPr>
          <a:noFill/>
        </p:spPr>
        <p:txBody>
          <a:bodyPr/>
          <a:lstStyle/>
          <a:p>
            <a:fld id="{D5138CA7-92E6-41FD-A1B7-5ABDE6F17714}" type="slidenum">
              <a:rPr lang="en-US" smtClean="0"/>
              <a:pPr/>
              <a:t>1</a:t>
            </a:fld>
            <a:endParaRPr lang="en-US"/>
          </a:p>
        </p:txBody>
      </p:sp>
    </p:spTree>
    <p:extLst>
      <p:ext uri="{BB962C8B-B14F-4D97-AF65-F5344CB8AC3E}">
        <p14:creationId xmlns:p14="http://schemas.microsoft.com/office/powerpoint/2010/main" val="2879467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defTabSz="914374">
              <a:defRPr/>
            </a:pPr>
            <a:r>
              <a:rPr lang="en-US" dirty="0"/>
              <a:t>Ensure all dates and titles are input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Make a list of closed questions (only ‘yes’ or ‘no’ as an answer) to ask others if they have the same issues based on the management or HSE-MS failings or shortfalls identified in the investigation.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Imagine you have to audit other companies to see if they could have the same issues.</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These questions should start</a:t>
            </a:r>
            <a:r>
              <a:rPr lang="en-US" baseline="0" dirty="0">
                <a:solidFill>
                  <a:srgbClr val="0033CC"/>
                </a:solidFill>
                <a:latin typeface="Arial" charset="0"/>
                <a:cs typeface="Arial" charset="0"/>
                <a:sym typeface="Wingdings" pitchFamily="2" charset="2"/>
              </a:rPr>
              <a:t> with: Do you ensure…………………?</a:t>
            </a:r>
            <a:endParaRPr lang="en-US" dirty="0">
              <a:latin typeface="Arial" charset="0"/>
              <a:cs typeface="Arial" charset="0"/>
            </a:endParaRPr>
          </a:p>
        </p:txBody>
      </p:sp>
      <p:sp>
        <p:nvSpPr>
          <p:cNvPr id="52228" name="Slide Number Placeholder 3"/>
          <p:cNvSpPr>
            <a:spLocks noGrp="1"/>
          </p:cNvSpPr>
          <p:nvPr>
            <p:ph type="sldNum" sz="quarter" idx="5"/>
          </p:nvPr>
        </p:nvSpPr>
        <p:spPr>
          <a:noFill/>
        </p:spPr>
        <p:txBody>
          <a:bodyPr/>
          <a:lstStyle/>
          <a:p>
            <a:fld id="{E6B2BACC-5893-4478-93DA-688A131F8366}" type="slidenum">
              <a:rPr lang="en-US" smtClean="0"/>
              <a:pPr/>
              <a:t>2</a:t>
            </a:fld>
            <a:endParaRPr lang="en-US"/>
          </a:p>
        </p:txBody>
      </p:sp>
    </p:spTree>
    <p:extLst>
      <p:ext uri="{BB962C8B-B14F-4D97-AF65-F5344CB8AC3E}">
        <p14:creationId xmlns:p14="http://schemas.microsoft.com/office/powerpoint/2010/main" val="1751961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CB20E9-F1D7-4215-B0B8-9261F74C594C}"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1570DC-E9CE-47B7-914B-CCCB34812D12}"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8E3E44-24F4-4A1C-800C-6D9ECAE7974B}" type="datetime1">
              <a:rPr lang="en-US" smtClean="0"/>
              <a:t>09/11/2020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7FE653-A0E0-4FB0-90DA-8480B4419788}" type="datetime1">
              <a:rPr lang="en-US" smtClean="0"/>
              <a:t>09/11/2020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447A19-653E-48BE-A95B-6C8310E78F3C}" type="datetime1">
              <a:rPr lang="en-US" smtClean="0"/>
              <a:t>09/11/2020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09/11/2020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09/11/2020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D58F9-0DED-40AE-A7F2-D2F56296859A}"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09/11/2020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119217-FA8F-484B-A6C3-2FD273B1E69E}"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E998F-5273-455B-8DC4-444548608F7A}"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09/11/2020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09/11/2020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09/11/2020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09/11/2020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09/11/2020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09/11/2020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09/11/2020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V 1 (2020)</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09/11/2020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V 1 (2020)</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emf"/><Relationship Id="rId5" Type="http://schemas.openxmlformats.org/officeDocument/2006/relationships/image" Target="../media/image6.pn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0B9F3DD2-217D-4E24-89F9-141A55BA63F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538704" y="775532"/>
            <a:ext cx="1358176" cy="2057756"/>
          </a:xfrm>
          <a:prstGeom prst="rect">
            <a:avLst/>
          </a:prstGeom>
        </p:spPr>
      </p:pic>
      <p:sp>
        <p:nvSpPr>
          <p:cNvPr id="14339" name="Text Box 2"/>
          <p:cNvSpPr txBox="1">
            <a:spLocks noChangeArrowheads="1"/>
          </p:cNvSpPr>
          <p:nvPr/>
        </p:nvSpPr>
        <p:spPr bwMode="auto">
          <a:xfrm>
            <a:off x="429545" y="655892"/>
            <a:ext cx="8177393" cy="5178341"/>
          </a:xfrm>
          <a:prstGeom prst="rect">
            <a:avLst/>
          </a:prstGeom>
          <a:noFill/>
          <a:ln w="19050">
            <a:noFill/>
            <a:miter lim="800000"/>
            <a:headEnd/>
            <a:tailEnd/>
          </a:ln>
        </p:spPr>
        <p:txBody>
          <a:bodyPr wrap="square">
            <a:spAutoFit/>
          </a:bodyPr>
          <a:lstStyle/>
          <a:p>
            <a:pPr marL="114300" indent="-114300" algn="just">
              <a:defRPr/>
            </a:pPr>
            <a:r>
              <a:rPr lang="en-GB" b="1" dirty="0">
                <a:solidFill>
                  <a:srgbClr val="2710B0"/>
                </a:solidFill>
                <a:latin typeface="Tahoma" panose="020B0604030504040204" pitchFamily="34" charset="0"/>
                <a:ea typeface="Tahoma" panose="020B0604030504040204" pitchFamily="34" charset="0"/>
                <a:cs typeface="Tahoma" panose="020B0604030504040204" pitchFamily="34" charset="0"/>
              </a:rPr>
              <a:t>Date: </a:t>
            </a:r>
            <a:r>
              <a:rPr lang="en-GB" b="1" dirty="0" smtClean="0">
                <a:solidFill>
                  <a:srgbClr val="2710B0"/>
                </a:solidFill>
                <a:latin typeface="Tahoma" panose="020B0604030504040204" pitchFamily="34" charset="0"/>
                <a:ea typeface="Tahoma" panose="020B0604030504040204" pitchFamily="34" charset="0"/>
                <a:cs typeface="Tahoma" panose="020B0604030504040204" pitchFamily="34" charset="0"/>
              </a:rPr>
              <a:t>07.06.2020</a:t>
            </a:r>
            <a:r>
              <a:rPr lang="en-US" b="1" dirty="0" smtClean="0">
                <a:solidFill>
                  <a:srgbClr val="2710B0"/>
                </a:solidFill>
                <a:latin typeface="Tahoma" panose="020B0604030504040204" pitchFamily="34" charset="0"/>
                <a:ea typeface="Tahoma" panose="020B0604030504040204" pitchFamily="34" charset="0"/>
                <a:cs typeface="Tahoma" panose="020B0604030504040204" pitchFamily="34" charset="0"/>
              </a:rPr>
              <a:t>       </a:t>
            </a:r>
            <a:r>
              <a:rPr lang="en-US" b="1" dirty="0">
                <a:solidFill>
                  <a:srgbClr val="2710B0"/>
                </a:solidFill>
                <a:latin typeface="Tahoma" panose="020B0604030504040204" pitchFamily="34" charset="0"/>
                <a:ea typeface="Tahoma" panose="020B0604030504040204" pitchFamily="34" charset="0"/>
                <a:cs typeface="Tahoma" panose="020B0604030504040204" pitchFamily="34" charset="0"/>
              </a:rPr>
              <a:t>Incident title </a:t>
            </a:r>
            <a:r>
              <a:rPr lang="en-US" b="1" dirty="0" smtClean="0">
                <a:solidFill>
                  <a:srgbClr val="2710B0"/>
                </a:solidFill>
                <a:latin typeface="Tahoma" panose="020B0604030504040204" pitchFamily="34" charset="0"/>
                <a:ea typeface="Tahoma" panose="020B0604030504040204" pitchFamily="34" charset="0"/>
                <a:cs typeface="Tahoma" panose="020B0604030504040204" pitchFamily="34" charset="0"/>
              </a:rPr>
              <a:t>HVL#11</a:t>
            </a:r>
          </a:p>
          <a:p>
            <a:pPr marL="114300" indent="-114300" algn="just">
              <a:defRPr/>
            </a:pPr>
            <a:endParaRPr lang="en-US" sz="1200" b="1" dirty="0" smtClean="0">
              <a:solidFill>
                <a:srgbClr val="2710B0"/>
              </a:solidFill>
              <a:latin typeface="Tahoma" panose="020B0604030504040204" pitchFamily="34" charset="0"/>
              <a:ea typeface="Tahoma" panose="020B0604030504040204" pitchFamily="34" charset="0"/>
              <a:cs typeface="Tahoma" panose="020B0604030504040204" pitchFamily="34" charset="0"/>
            </a:endParaRPr>
          </a:p>
          <a:p>
            <a:pPr marL="114300" indent="-114300" algn="just">
              <a:defRPr/>
            </a:pPr>
            <a:r>
              <a:rPr lang="en-US" b="1" dirty="0">
                <a:solidFill>
                  <a:srgbClr val="FF0000"/>
                </a:solidFill>
                <a:latin typeface="Tahoma" pitchFamily="34" charset="0"/>
              </a:rPr>
              <a:t>What happened</a:t>
            </a:r>
            <a:r>
              <a:rPr lang="en-US" b="1" dirty="0" smtClean="0">
                <a:solidFill>
                  <a:srgbClr val="FF0000"/>
                </a:solidFill>
                <a:latin typeface="Tahoma" pitchFamily="34" charset="0"/>
              </a:rPr>
              <a:t>?</a:t>
            </a:r>
            <a:endParaRPr lang="en-US" b="1" dirty="0">
              <a:solidFill>
                <a:srgbClr val="2710B0"/>
              </a:solidFill>
              <a:latin typeface="Tahoma" panose="020B0604030504040204" pitchFamily="34" charset="0"/>
              <a:ea typeface="Tahoma" panose="020B0604030504040204" pitchFamily="34" charset="0"/>
              <a:cs typeface="Tahoma" panose="020B0604030504040204" pitchFamily="34" charset="0"/>
            </a:endParaRPr>
          </a:p>
          <a:p>
            <a:pPr marL="342900" indent="-342900" algn="l">
              <a:defRPr/>
            </a:pPr>
            <a:r>
              <a:rPr lang="en-US" sz="1600" dirty="0" smtClean="0"/>
              <a:t>On </a:t>
            </a:r>
            <a:r>
              <a:rPr lang="en-US" sz="1600" dirty="0"/>
              <a:t>June 7th, 2020 at 18:25hrs while tripping out 5”drill pipe.  Drill pipe Stand </a:t>
            </a:r>
            <a:r>
              <a:rPr lang="en-US" sz="1600" dirty="0" smtClean="0"/>
              <a:t>was pulled and </a:t>
            </a:r>
            <a:r>
              <a:rPr lang="en-US" sz="1600" dirty="0"/>
              <a:t>racked backed  after rack back the AD pressed the float button to keep the link tilt in center position same time he used retract switch to bring it back link tilt faster. Once link tilt in center position AD started descending TDS. While lowering the TDS about 5meter below the monkey board, he unintentionally operated retract switch which resulted in the elevators and links hitting the horizontal beam in the mast at height of 20 meters and the links rested on the beam until the block is completely stopped. </a:t>
            </a:r>
          </a:p>
          <a:p>
            <a:pPr marL="342900" indent="-342900">
              <a:defRPr/>
            </a:pPr>
            <a:endParaRPr lang="en-US" sz="1050" b="1" dirty="0">
              <a:solidFill>
                <a:srgbClr val="333399"/>
              </a:solidFill>
              <a:latin typeface="+mj-lt"/>
            </a:endParaRPr>
          </a:p>
          <a:p>
            <a:pPr marL="342900" indent="-342900">
              <a:defRPr/>
            </a:pPr>
            <a:r>
              <a:rPr lang="en-US" sz="1600" b="1" dirty="0">
                <a:solidFill>
                  <a:srgbClr val="333399"/>
                </a:solidFill>
                <a:latin typeface="Tahoma" panose="020B0604030504040204" pitchFamily="34" charset="0"/>
                <a:ea typeface="Tahoma" panose="020B0604030504040204" pitchFamily="34" charset="0"/>
                <a:cs typeface="Tahoma" panose="020B0604030504040204" pitchFamily="34" charset="0"/>
              </a:rPr>
              <a:t>Your learning from this incident</a:t>
            </a:r>
            <a:r>
              <a:rPr lang="en-US" sz="1600" b="1" dirty="0" smtClean="0">
                <a:solidFill>
                  <a:srgbClr val="333399"/>
                </a:solidFill>
                <a:latin typeface="Tahoma" panose="020B0604030504040204" pitchFamily="34" charset="0"/>
                <a:ea typeface="Tahoma" panose="020B0604030504040204" pitchFamily="34" charset="0"/>
                <a:cs typeface="Tahoma" panose="020B0604030504040204" pitchFamily="34" charset="0"/>
              </a:rPr>
              <a:t>..</a:t>
            </a:r>
            <a:endParaRPr lang="en-US" sz="1600" dirty="0">
              <a:solidFill>
                <a:srgbClr val="000000"/>
              </a:solidFill>
            </a:endParaRPr>
          </a:p>
          <a:p>
            <a:pPr marL="342900" indent="-342900" algn="just">
              <a:buFont typeface="Arial" panose="020B0604020202020204" pitchFamily="34" charset="0"/>
              <a:buChar char="•"/>
              <a:tabLst>
                <a:tab pos="457200" algn="l"/>
              </a:tabLst>
              <a:defRPr/>
            </a:pPr>
            <a:r>
              <a:rPr lang="en-US" sz="1600" dirty="0">
                <a:solidFill>
                  <a:srgbClr val="000000"/>
                </a:solidFill>
                <a:ea typeface="Times New Roman" panose="02020603050405020304" pitchFamily="18" charset="0"/>
                <a:cs typeface="Arial" panose="020B0604020202020204" pitchFamily="34" charset="0"/>
              </a:rPr>
              <a:t>Always ensure no distraction for Drillers/AD when operating the draw works.</a:t>
            </a:r>
          </a:p>
          <a:p>
            <a:pPr marL="342900" indent="-342900" algn="just">
              <a:buFont typeface="Arial" panose="020B0604020202020204" pitchFamily="34" charset="0"/>
              <a:buChar char="•"/>
              <a:tabLst>
                <a:tab pos="457200" algn="l"/>
              </a:tabLst>
              <a:defRPr/>
            </a:pPr>
            <a:r>
              <a:rPr lang="en-US" sz="1600" dirty="0">
                <a:solidFill>
                  <a:srgbClr val="000000"/>
                </a:solidFill>
                <a:ea typeface="Times New Roman" panose="02020603050405020304" pitchFamily="18" charset="0"/>
                <a:cs typeface="Arial" panose="020B0604020202020204" pitchFamily="34" charset="0"/>
              </a:rPr>
              <a:t>Always Ensure Handovers to be done in a quiet environment where possible, stop the job if safe to do so.</a:t>
            </a:r>
          </a:p>
          <a:p>
            <a:pPr marL="342900" indent="-342900" algn="just">
              <a:buFont typeface="Arial" panose="020B0604020202020204" pitchFamily="34" charset="0"/>
              <a:buChar char="•"/>
              <a:tabLst>
                <a:tab pos="457200" algn="l"/>
              </a:tabLst>
              <a:defRPr/>
            </a:pPr>
            <a:r>
              <a:rPr lang="en-US" sz="1600" dirty="0">
                <a:ea typeface="Times New Roman" panose="02020603050405020304" pitchFamily="18" charset="0"/>
                <a:cs typeface="Arial" panose="020B0604020202020204" pitchFamily="34" charset="0"/>
              </a:rPr>
              <a:t>Always ensure warning sign placed to ensure the break operator will not be engaged in any type of discussion while operating the brake (TDS</a:t>
            </a:r>
            <a:r>
              <a:rPr lang="en-US" sz="1600" dirty="0" smtClean="0">
                <a:ea typeface="Times New Roman" panose="02020603050405020304" pitchFamily="18" charset="0"/>
                <a:cs typeface="Arial" panose="020B0604020202020204" pitchFamily="34" charset="0"/>
              </a:rPr>
              <a:t>).</a:t>
            </a:r>
            <a:endParaRPr lang="en-US" sz="1600" dirty="0">
              <a:ea typeface="Times New Roman" panose="02020603050405020304" pitchFamily="18" charset="0"/>
              <a:cs typeface="Arial" panose="020B0604020202020204" pitchFamily="34" charset="0"/>
            </a:endParaRPr>
          </a:p>
          <a:p>
            <a:pPr marL="342900" indent="-342900" algn="just">
              <a:buFont typeface="Arial" panose="020B0604020202020204" pitchFamily="34" charset="0"/>
              <a:buChar char="•"/>
              <a:tabLst>
                <a:tab pos="457200" algn="l"/>
              </a:tabLst>
              <a:defRPr/>
            </a:pPr>
            <a:r>
              <a:rPr lang="en-US" sz="1600" dirty="0">
                <a:ea typeface="Times New Roman" panose="02020603050405020304" pitchFamily="18" charset="0"/>
                <a:cs typeface="Arial" panose="020B0604020202020204" pitchFamily="34" charset="0"/>
              </a:rPr>
              <a:t>Always engage with OEM in relation to update on critical equipment </a:t>
            </a:r>
            <a:r>
              <a:rPr lang="en-US" sz="1600" dirty="0" smtClean="0">
                <a:ea typeface="Times New Roman" panose="02020603050405020304" pitchFamily="18" charset="0"/>
                <a:cs typeface="Arial" panose="020B0604020202020204" pitchFamily="34" charset="0"/>
              </a:rPr>
              <a:t>upgrades.</a:t>
            </a:r>
            <a:endParaRPr lang="en-US" sz="1600" dirty="0">
              <a:ea typeface="Times New Roman" panose="02020603050405020304" pitchFamily="18" charset="0"/>
              <a:cs typeface="Arial" panose="020B0604020202020204" pitchFamily="34" charset="0"/>
            </a:endParaRPr>
          </a:p>
          <a:p>
            <a:pPr marL="342900" indent="-342900" algn="just">
              <a:buFont typeface="Arial" panose="020B0604020202020204" pitchFamily="34" charset="0"/>
              <a:buChar char="•"/>
              <a:tabLst>
                <a:tab pos="457200" algn="l"/>
              </a:tabLst>
              <a:defRPr/>
            </a:pPr>
            <a:r>
              <a:rPr lang="en-US" sz="1600" dirty="0">
                <a:ea typeface="Times New Roman" panose="02020603050405020304" pitchFamily="18" charset="0"/>
                <a:cs typeface="Arial" panose="020B0604020202020204" pitchFamily="34" charset="0"/>
              </a:rPr>
              <a:t>Always distribute learning to same type of rig.</a:t>
            </a:r>
          </a:p>
          <a:p>
            <a:pPr marL="342900" indent="-342900" algn="just">
              <a:buFont typeface="Arial" panose="020B0604020202020204" pitchFamily="34" charset="0"/>
              <a:buChar char="•"/>
              <a:tabLst>
                <a:tab pos="457200" algn="l"/>
              </a:tabLst>
              <a:defRPr/>
            </a:pPr>
            <a:r>
              <a:rPr lang="en-US" sz="1600" dirty="0">
                <a:ea typeface="Times New Roman" panose="02020603050405020304" pitchFamily="18" charset="0"/>
                <a:cs typeface="Arial" panose="020B0604020202020204" pitchFamily="34" charset="0"/>
              </a:rPr>
              <a:t>Always position stabbing board camera to cover the mast during POOH.</a:t>
            </a:r>
          </a:p>
          <a:p>
            <a:pPr marL="342900" indent="-342900" algn="just">
              <a:buFont typeface="Arial" panose="020B0604020202020204" pitchFamily="34" charset="0"/>
              <a:buChar char="•"/>
              <a:tabLst>
                <a:tab pos="457200" algn="l"/>
              </a:tabLst>
              <a:defRPr/>
            </a:pPr>
            <a:r>
              <a:rPr lang="en-US" sz="1600" dirty="0">
                <a:solidFill>
                  <a:srgbClr val="000000"/>
                </a:solidFill>
                <a:ea typeface="Times New Roman" panose="02020603050405020304" pitchFamily="18" charset="0"/>
                <a:cs typeface="Arial" panose="020B0604020202020204" pitchFamily="34" charset="0"/>
              </a:rPr>
              <a:t>Always maintain red zone while tripping and moving the </a:t>
            </a:r>
            <a:r>
              <a:rPr lang="en-US" sz="1600" dirty="0" smtClean="0">
                <a:solidFill>
                  <a:srgbClr val="000000"/>
                </a:solidFill>
                <a:ea typeface="Times New Roman" panose="02020603050405020304" pitchFamily="18" charset="0"/>
                <a:cs typeface="Arial" panose="020B0604020202020204" pitchFamily="34" charset="0"/>
              </a:rPr>
              <a:t>block.</a:t>
            </a:r>
            <a:endParaRPr lang="en-US" sz="1600" dirty="0">
              <a:solidFill>
                <a:srgbClr val="000000"/>
              </a:solidFill>
              <a:ea typeface="Times New Roman" panose="02020603050405020304" pitchFamily="18" charset="0"/>
              <a:cs typeface="Arial" panose="020B0604020202020204" pitchFamily="34" charset="0"/>
            </a:endParaRPr>
          </a:p>
        </p:txBody>
      </p:sp>
      <p:sp>
        <p:nvSpPr>
          <p:cNvPr id="26627" name="Text Box 5"/>
          <p:cNvSpPr txBox="1">
            <a:spLocks noChangeArrowheads="1"/>
          </p:cNvSpPr>
          <p:nvPr/>
        </p:nvSpPr>
        <p:spPr bwMode="auto">
          <a:xfrm>
            <a:off x="8706158" y="1309366"/>
            <a:ext cx="1676400" cy="1006475"/>
          </a:xfrm>
          <a:prstGeom prst="rect">
            <a:avLst/>
          </a:prstGeom>
          <a:noFill/>
          <a:ln w="9525">
            <a:noFill/>
            <a:miter lim="800000"/>
            <a:headEnd/>
            <a:tailEnd/>
          </a:ln>
        </p:spPr>
        <p:txBody>
          <a:bodyPr>
            <a:spAutoFit/>
          </a:bodyPr>
          <a:lstStyle/>
          <a:p>
            <a:pPr>
              <a:spcBef>
                <a:spcPct val="50000"/>
              </a:spcBef>
            </a:pPr>
            <a:endParaRPr lang="en-GB" sz="6000">
              <a:solidFill>
                <a:srgbClr val="FF0000"/>
              </a:solidFill>
              <a:sym typeface="Webdings" pitchFamily="18" charset="2"/>
            </a:endParaRPr>
          </a:p>
        </p:txBody>
      </p:sp>
      <p:sp>
        <p:nvSpPr>
          <p:cNvPr id="26628" name="TextBox 16"/>
          <p:cNvSpPr txBox="1">
            <a:spLocks noChangeArrowheads="1"/>
          </p:cNvSpPr>
          <p:nvPr/>
        </p:nvSpPr>
        <p:spPr bwMode="auto">
          <a:xfrm>
            <a:off x="429545" y="5834233"/>
            <a:ext cx="6684688" cy="338554"/>
          </a:xfrm>
          <a:prstGeom prst="rect">
            <a:avLst/>
          </a:prstGeom>
          <a:solidFill>
            <a:srgbClr val="2710B0"/>
          </a:solidFill>
          <a:ln w="9525">
            <a:noFill/>
            <a:miter lim="800000"/>
            <a:headEnd/>
            <a:tailEnd/>
          </a:ln>
        </p:spPr>
        <p:txBody>
          <a:bodyPr wrap="square">
            <a:spAutoFit/>
          </a:bodyPr>
          <a:lstStyle/>
          <a:p>
            <a:pPr algn="ctr"/>
            <a:r>
              <a:rPr lang="en-US" sz="1600" b="1" dirty="0">
                <a:solidFill>
                  <a:srgbClr val="FFFF00"/>
                </a:solidFill>
                <a:latin typeface="Tahoma" panose="020B0604030504040204" pitchFamily="34" charset="0"/>
                <a:ea typeface="Tahoma" panose="020B0604030504040204" pitchFamily="34" charset="0"/>
                <a:cs typeface="Tahoma" panose="020B0604030504040204" pitchFamily="34" charset="0"/>
              </a:rPr>
              <a:t>Never Distract  Drawworks Operator while he is operating TDS</a:t>
            </a:r>
          </a:p>
        </p:txBody>
      </p:sp>
      <p:sp>
        <p:nvSpPr>
          <p:cNvPr id="16" name="Text Box 12"/>
          <p:cNvSpPr txBox="1">
            <a:spLocks noChangeArrowheads="1"/>
          </p:cNvSpPr>
          <p:nvPr/>
        </p:nvSpPr>
        <p:spPr bwMode="auto">
          <a:xfrm>
            <a:off x="2743200" y="1"/>
            <a:ext cx="7056438" cy="646113"/>
          </a:xfrm>
          <a:prstGeom prst="rect">
            <a:avLst/>
          </a:prstGeom>
          <a:noFill/>
          <a:ln w="9525">
            <a:noFill/>
            <a:miter lim="800000"/>
            <a:headEnd/>
            <a:tailEnd/>
          </a:ln>
        </p:spPr>
        <p:txBody>
          <a:bodyPr>
            <a:spAutoFit/>
          </a:bodyPr>
          <a:lstStyle/>
          <a:p>
            <a:pPr algn="ctr">
              <a:defRPr/>
            </a:pPr>
            <a:r>
              <a:rPr lang="en-GB" sz="3600" b="1" dirty="0">
                <a:latin typeface="+mj-lt"/>
              </a:rPr>
              <a:t>PDO Second Alert</a:t>
            </a:r>
          </a:p>
        </p:txBody>
      </p:sp>
      <p:sp>
        <p:nvSpPr>
          <p:cNvPr id="25" name="TextBox 24">
            <a:extLst>
              <a:ext uri="{FF2B5EF4-FFF2-40B4-BE49-F238E27FC236}">
                <a16:creationId xmlns:a16="http://schemas.microsoft.com/office/drawing/2014/main" id="{96114CB6-DEFE-4B83-A0D8-D75A983EB888}"/>
              </a:ext>
            </a:extLst>
          </p:cNvPr>
          <p:cNvSpPr txBox="1"/>
          <p:nvPr/>
        </p:nvSpPr>
        <p:spPr>
          <a:xfrm>
            <a:off x="8878634" y="2896994"/>
            <a:ext cx="2993160" cy="430887"/>
          </a:xfrm>
          <a:prstGeom prst="rect">
            <a:avLst/>
          </a:prstGeom>
          <a:solidFill>
            <a:schemeClr val="bg1"/>
          </a:solidFill>
          <a:ln w="38100"/>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1100" kern="0" dirty="0">
                <a:solidFill>
                  <a:schemeClr val="tx1"/>
                </a:solidFill>
                <a:latin typeface="+mj-lt"/>
                <a:cs typeface="Arial" panose="020B0604020202020204" pitchFamily="34" charset="0"/>
              </a:rPr>
              <a:t>Ensure the links are in float position when descending the blocks , do not operate the retract</a:t>
            </a:r>
          </a:p>
        </p:txBody>
      </p:sp>
      <p:pic>
        <p:nvPicPr>
          <p:cNvPr id="29" name="Picture 28">
            <a:extLst>
              <a:ext uri="{FF2B5EF4-FFF2-40B4-BE49-F238E27FC236}">
                <a16:creationId xmlns:a16="http://schemas.microsoft.com/office/drawing/2014/main" id="{5C3F05A1-6F65-4016-81F3-B604EAA61E0D}"/>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878634" y="764978"/>
            <a:ext cx="1637470" cy="2078864"/>
          </a:xfrm>
          <a:prstGeom prst="rect">
            <a:avLst/>
          </a:prstGeom>
        </p:spPr>
      </p:pic>
      <p:pic>
        <p:nvPicPr>
          <p:cNvPr id="3" name="Picture 2">
            <a:extLst>
              <a:ext uri="{FF2B5EF4-FFF2-40B4-BE49-F238E27FC236}">
                <a16:creationId xmlns:a16="http://schemas.microsoft.com/office/drawing/2014/main" id="{7590CE85-2303-47F2-B618-228538934302}"/>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1217792" y="2079868"/>
            <a:ext cx="506012" cy="542591"/>
          </a:xfrm>
          <a:prstGeom prst="rect">
            <a:avLst/>
          </a:prstGeom>
        </p:spPr>
      </p:pic>
      <p:sp>
        <p:nvSpPr>
          <p:cNvPr id="2" name="TextBox 1"/>
          <p:cNvSpPr txBox="1"/>
          <p:nvPr/>
        </p:nvSpPr>
        <p:spPr>
          <a:xfrm>
            <a:off x="10028056" y="5784744"/>
            <a:ext cx="2379471" cy="276999"/>
          </a:xfrm>
          <a:prstGeom prst="rect">
            <a:avLst/>
          </a:prstGeom>
          <a:noFill/>
        </p:spPr>
        <p:txBody>
          <a:bodyPr wrap="square" rtlCol="0">
            <a:spAutoFit/>
          </a:bodyPr>
          <a:lstStyle/>
          <a:p>
            <a:r>
              <a:rPr lang="en-US" sz="1200" b="1" dirty="0">
                <a:latin typeface="+mj-lt"/>
              </a:rPr>
              <a:t>Never Distract</a:t>
            </a:r>
          </a:p>
        </p:txBody>
      </p:sp>
      <p:pic>
        <p:nvPicPr>
          <p:cNvPr id="6" name="Picture 5">
            <a:extLst>
              <a:ext uri="{FF2B5EF4-FFF2-40B4-BE49-F238E27FC236}">
                <a16:creationId xmlns:a16="http://schemas.microsoft.com/office/drawing/2014/main" id="{CAD0B003-8A67-4081-978F-76F7F760CDC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39533" y="3496540"/>
            <a:ext cx="2681876" cy="2193967"/>
          </a:xfrm>
          <a:prstGeom prst="rect">
            <a:avLst/>
          </a:prstGeom>
        </p:spPr>
      </p:pic>
      <p:sp>
        <p:nvSpPr>
          <p:cNvPr id="26634" name="Freeform 132"/>
          <p:cNvSpPr>
            <a:spLocks/>
          </p:cNvSpPr>
          <p:nvPr/>
        </p:nvSpPr>
        <p:spPr bwMode="auto">
          <a:xfrm>
            <a:off x="9315758" y="3922362"/>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endParaRPr lang="en-US"/>
          </a:p>
        </p:txBody>
      </p:sp>
      <p:sp>
        <p:nvSpPr>
          <p:cNvPr id="15" name="Rectangle 14"/>
          <p:cNvSpPr>
            <a:spLocks noChangeArrowheads="1"/>
          </p:cNvSpPr>
          <p:nvPr/>
        </p:nvSpPr>
        <p:spPr bwMode="auto">
          <a:xfrm>
            <a:off x="572574" y="6308681"/>
            <a:ext cx="7301814" cy="400110"/>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rgbClr val="0D38B3"/>
                </a:solidFill>
                <a:latin typeface="Arial" panose="020B0604020202020204" pitchFamily="34" charset="0"/>
                <a:cs typeface="Arial" panose="020B0604020202020204" pitchFamily="34" charset="0"/>
              </a:rPr>
              <a:t>Target</a:t>
            </a:r>
            <a:r>
              <a:rPr lang="en-US" b="1" dirty="0" smtClean="0">
                <a:solidFill>
                  <a:srgbClr val="0D38B3"/>
                </a:solidFill>
                <a:latin typeface="+mj-lt"/>
                <a:cs typeface="Calibri" pitchFamily="34" charset="0"/>
              </a:rPr>
              <a:t> </a:t>
            </a:r>
            <a:r>
              <a:rPr lang="en-US" b="1" dirty="0" smtClean="0">
                <a:solidFill>
                  <a:srgbClr val="0D38B3"/>
                </a:solidFill>
                <a:latin typeface="Arial" panose="020B0604020202020204" pitchFamily="34" charset="0"/>
                <a:cs typeface="Arial" panose="020B0604020202020204" pitchFamily="34" charset="0"/>
              </a:rPr>
              <a:t>Audience: </a:t>
            </a:r>
            <a:r>
              <a:rPr lang="en-US" sz="1600" b="1" dirty="0"/>
              <a:t>Drilling, Operations, </a:t>
            </a:r>
            <a:r>
              <a:rPr lang="en-US" sz="1600" b="1" dirty="0" smtClean="0"/>
              <a:t>Logistics, Engineering </a:t>
            </a:r>
            <a:r>
              <a:rPr lang="en-US" sz="1600" b="1" dirty="0"/>
              <a:t>&amp; </a:t>
            </a:r>
            <a:r>
              <a:rPr lang="en-US" sz="1600" b="1" dirty="0" smtClean="0"/>
              <a:t>Construction</a:t>
            </a:r>
            <a:r>
              <a:rPr lang="en-US" sz="2000" b="1" dirty="0" smtClean="0">
                <a:solidFill>
                  <a:srgbClr val="0D38B3"/>
                </a:solidFill>
                <a:latin typeface="+mj-lt"/>
                <a:cs typeface="Calibri" pitchFamily="34" charset="0"/>
              </a:rPr>
              <a:t> </a:t>
            </a:r>
          </a:p>
        </p:txBody>
      </p:sp>
    </p:spTree>
    <p:extLst>
      <p:ext uri="{BB962C8B-B14F-4D97-AF65-F5344CB8AC3E}">
        <p14:creationId xmlns:p14="http://schemas.microsoft.com/office/powerpoint/2010/main" val="3949188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1076309" y="1238905"/>
            <a:ext cx="9876394" cy="4739759"/>
          </a:xfrm>
          <a:prstGeom prst="rect">
            <a:avLst/>
          </a:prstGeom>
          <a:noFill/>
          <a:ln w="19050">
            <a:noFill/>
            <a:miter lim="800000"/>
            <a:headEnd/>
            <a:tailEnd/>
          </a:ln>
        </p:spPr>
        <p:txBody>
          <a:bodyPr wrap="square">
            <a:spAutoFit/>
          </a:bodyPr>
          <a:lstStyle/>
          <a:p>
            <a:pPr algn="just" eaLnBrk="1" hangingPunct="1">
              <a:spcBef>
                <a:spcPct val="50000"/>
              </a:spcBef>
              <a:defRPr/>
            </a:pPr>
            <a:endParaRPr lang="en-US" sz="600" dirty="0">
              <a:solidFill>
                <a:srgbClr val="000000"/>
              </a:solidFill>
              <a:latin typeface="Arial" charset="0"/>
            </a:endParaRPr>
          </a:p>
          <a:p>
            <a:pPr marL="173038" indent="-173038">
              <a:defRPr/>
            </a:pPr>
            <a:endParaRPr lang="en-US" sz="600" dirty="0">
              <a:solidFill>
                <a:srgbClr val="000000"/>
              </a:solidFill>
              <a:latin typeface="Arial" charset="0"/>
            </a:endParaRPr>
          </a:p>
          <a:p>
            <a:pPr marL="342900" indent="-342900">
              <a:defRPr/>
            </a:pPr>
            <a:r>
              <a:rPr lang="en-US" sz="1600" b="1" dirty="0">
                <a:solidFill>
                  <a:srgbClr val="FF0000"/>
                </a:solidFill>
                <a:latin typeface="Tahoma" pitchFamily="34" charset="0"/>
              </a:rPr>
              <a:t>As a learning from this incident and ensure continual improvement all contract</a:t>
            </a:r>
          </a:p>
          <a:p>
            <a:pPr marL="342900" indent="-342900">
              <a:defRPr/>
            </a:pPr>
            <a:r>
              <a:rPr lang="en-US" sz="1600" b="1" dirty="0">
                <a:solidFill>
                  <a:srgbClr val="FF0000"/>
                </a:solidFill>
                <a:latin typeface="Tahoma" pitchFamily="34" charset="0"/>
              </a:rPr>
              <a:t>managers must review their HSE HEMP against the questions asked below        </a:t>
            </a:r>
          </a:p>
          <a:p>
            <a:pPr marL="342900" indent="-342900">
              <a:defRPr/>
            </a:pPr>
            <a:endParaRPr lang="en-US" sz="1600" b="1" dirty="0">
              <a:solidFill>
                <a:srgbClr val="FF0000"/>
              </a:solidFill>
              <a:latin typeface="Tahoma" pitchFamily="34" charset="0"/>
            </a:endParaRPr>
          </a:p>
          <a:p>
            <a:pPr marL="342900" indent="-342900">
              <a:defRPr/>
            </a:pPr>
            <a:r>
              <a:rPr lang="en-US" sz="1600" b="1" dirty="0">
                <a:solidFill>
                  <a:srgbClr val="0000FF"/>
                </a:solidFill>
                <a:latin typeface="Tahoma" pitchFamily="34" charset="0"/>
              </a:rPr>
              <a:t>Confirm the following:</a:t>
            </a:r>
            <a:endParaRPr lang="en-US" sz="1600" dirty="0">
              <a:solidFill>
                <a:srgbClr val="0000FF"/>
              </a:solidFill>
              <a:latin typeface="Tahoma" pitchFamily="34" charset="0"/>
            </a:endParaRPr>
          </a:p>
          <a:p>
            <a:pPr marL="342900" indent="-342900">
              <a:buFont typeface="+mj-lt"/>
              <a:buAutoNum type="arabicPeriod"/>
              <a:defRPr/>
            </a:pPr>
            <a:endParaRPr lang="en-US" sz="1400" dirty="0">
              <a:solidFill>
                <a:srgbClr val="0033CC"/>
              </a:solidFill>
              <a:latin typeface="+mj-lt"/>
              <a:sym typeface="Wingdings" pitchFamily="2" charset="2"/>
            </a:endParaRPr>
          </a:p>
          <a:p>
            <a:pPr marL="342900" indent="-342900">
              <a:buFont typeface="+mj-lt"/>
              <a:buAutoNum type="arabicPeriod"/>
              <a:defRPr/>
            </a:pPr>
            <a:r>
              <a:rPr lang="en-US" dirty="0">
                <a:solidFill>
                  <a:srgbClr val="0E41B2"/>
                </a:solidFill>
                <a:latin typeface="+mj-lt"/>
                <a:sym typeface="Wingdings" pitchFamily="2" charset="2"/>
              </a:rPr>
              <a:t>Do you ensure warning system is available to stop TDS if  link tilt activated during descending?</a:t>
            </a:r>
          </a:p>
          <a:p>
            <a:pPr marL="342900" indent="-342900">
              <a:buFont typeface="+mj-lt"/>
              <a:buAutoNum type="arabicPeriod"/>
              <a:defRPr/>
            </a:pPr>
            <a:r>
              <a:rPr lang="en-US" dirty="0">
                <a:solidFill>
                  <a:srgbClr val="0E41B2"/>
                </a:solidFill>
                <a:latin typeface="+mj-lt"/>
                <a:sym typeface="Wingdings" pitchFamily="2" charset="2"/>
              </a:rPr>
              <a:t>Do you ensure your  Rig Management (Toolpusher)  intervein and address unsafe behavior and unsafe practices?</a:t>
            </a:r>
          </a:p>
          <a:p>
            <a:pPr marL="342900" indent="-342900">
              <a:buFont typeface="+mj-lt"/>
              <a:buAutoNum type="arabicPeriod"/>
              <a:defRPr/>
            </a:pPr>
            <a:r>
              <a:rPr lang="en-US" dirty="0">
                <a:solidFill>
                  <a:srgbClr val="0E41B2"/>
                </a:solidFill>
                <a:latin typeface="+mj-lt"/>
                <a:sym typeface="Wingdings" pitchFamily="2" charset="2"/>
              </a:rPr>
              <a:t>Do you ensure your TDS equipped with  inter lock system and function appropriately?</a:t>
            </a:r>
          </a:p>
          <a:p>
            <a:pPr marL="342900" indent="-342900">
              <a:buFont typeface="+mj-lt"/>
              <a:buAutoNum type="arabicPeriod"/>
              <a:defRPr/>
            </a:pPr>
            <a:r>
              <a:rPr lang="en-US" dirty="0">
                <a:solidFill>
                  <a:srgbClr val="0E41B2"/>
                </a:solidFill>
                <a:latin typeface="+mj-lt"/>
                <a:sym typeface="Wingdings" pitchFamily="2" charset="2"/>
              </a:rPr>
              <a:t>Do you ensure there is a sign boards  in place to remind others distraction to Drawworks operator?</a:t>
            </a:r>
          </a:p>
          <a:p>
            <a:pPr marL="342900" indent="-342900">
              <a:buFont typeface="+mj-lt"/>
              <a:buAutoNum type="arabicPeriod"/>
              <a:defRPr/>
            </a:pPr>
            <a:r>
              <a:rPr lang="en-US" dirty="0">
                <a:solidFill>
                  <a:srgbClr val="0E41B2"/>
                </a:solidFill>
                <a:latin typeface="+mj-lt"/>
                <a:sym typeface="Wingdings" pitchFamily="2" charset="2"/>
              </a:rPr>
              <a:t>Do you ensure for receiving updates and  upgrades to the safety critical system from OEM?</a:t>
            </a:r>
          </a:p>
          <a:p>
            <a:pPr marL="342900" indent="-342900">
              <a:defRPr/>
            </a:pPr>
            <a:endParaRPr lang="en-US" sz="1000" i="1" dirty="0">
              <a:solidFill>
                <a:srgbClr val="0033CC"/>
              </a:solidFill>
              <a:latin typeface="+mj-lt"/>
              <a:sym typeface="Wingdings" pitchFamily="2" charset="2"/>
            </a:endParaRPr>
          </a:p>
          <a:p>
            <a:pPr marL="342900" indent="-342900">
              <a:defRPr/>
            </a:pPr>
            <a:endParaRPr lang="en-US" sz="1000" i="1" dirty="0">
              <a:solidFill>
                <a:srgbClr val="0033CC"/>
              </a:solidFill>
              <a:latin typeface="+mj-lt"/>
              <a:sym typeface="Wingdings" pitchFamily="2" charset="2"/>
            </a:endParaRPr>
          </a:p>
          <a:p>
            <a:pPr marL="342900" indent="-342900">
              <a:defRPr/>
            </a:pPr>
            <a:endParaRPr lang="en-US" sz="1000" i="1" dirty="0">
              <a:solidFill>
                <a:srgbClr val="0033CC"/>
              </a:solidFill>
              <a:latin typeface="+mj-lt"/>
              <a:sym typeface="Wingdings" pitchFamily="2" charset="2"/>
            </a:endParaRPr>
          </a:p>
          <a:p>
            <a:pPr marL="342900" indent="-342900">
              <a:defRPr/>
            </a:pPr>
            <a:r>
              <a:rPr lang="en-US" sz="1000" i="1" dirty="0">
                <a:solidFill>
                  <a:srgbClr val="0033CC"/>
                </a:solidFill>
                <a:latin typeface="+mj-lt"/>
                <a:sym typeface="Wingdings" pitchFamily="2" charset="2"/>
              </a:rPr>
              <a:t>* If the answer is NO to any of the above questions please ensure you take action to correct this finding. </a:t>
            </a:r>
          </a:p>
          <a:p>
            <a:pPr marL="119063" indent="-119063">
              <a:buFontTx/>
              <a:buChar char="•"/>
              <a:defRPr/>
            </a:pPr>
            <a:endParaRPr lang="en-US" sz="1400" dirty="0">
              <a:solidFill>
                <a:srgbClr val="0033CC"/>
              </a:solidFill>
              <a:latin typeface="+mj-lt"/>
              <a:sym typeface="Wingdings" pitchFamily="2" charset="2"/>
            </a:endParaRPr>
          </a:p>
          <a:p>
            <a:pPr marL="119063" indent="-119063">
              <a:defRPr/>
            </a:pPr>
            <a:r>
              <a:rPr lang="en-US" sz="1400" dirty="0">
                <a:solidFill>
                  <a:srgbClr val="0033CC"/>
                </a:solidFill>
                <a:latin typeface="+mj-lt"/>
                <a:sym typeface="Wingdings" pitchFamily="2" charset="2"/>
              </a:rPr>
              <a:t>	</a:t>
            </a:r>
          </a:p>
          <a:p>
            <a:pPr marL="119063" indent="-119063">
              <a:buFontTx/>
              <a:buChar char="•"/>
              <a:defRPr/>
            </a:pPr>
            <a:endParaRPr lang="en-US" sz="1400" dirty="0">
              <a:solidFill>
                <a:srgbClr val="000000"/>
              </a:solidFill>
              <a:latin typeface="Arial" charset="0"/>
            </a:endParaRPr>
          </a:p>
          <a:p>
            <a:pPr marL="119063" indent="-119063">
              <a:defRPr/>
            </a:pPr>
            <a:endParaRPr lang="en-US" sz="1400" dirty="0">
              <a:solidFill>
                <a:srgbClr val="000000"/>
              </a:solidFill>
              <a:latin typeface="Arial" charset="0"/>
            </a:endParaRPr>
          </a:p>
          <a:p>
            <a:pPr marL="173038" indent="-173038">
              <a:buFont typeface="Arial" pitchFamily="34" charset="0"/>
              <a:buChar char="•"/>
              <a:defRPr/>
            </a:pPr>
            <a:endParaRPr lang="en-US" sz="800" dirty="0">
              <a:solidFill>
                <a:srgbClr val="000000"/>
              </a:solidFill>
              <a:latin typeface="Arial" charset="0"/>
            </a:endParaRPr>
          </a:p>
        </p:txBody>
      </p:sp>
      <p:grpSp>
        <p:nvGrpSpPr>
          <p:cNvPr id="27651" name="Group 9"/>
          <p:cNvGrpSpPr>
            <a:grpSpLocks/>
          </p:cNvGrpSpPr>
          <p:nvPr/>
        </p:nvGrpSpPr>
        <p:grpSpPr bwMode="auto">
          <a:xfrm>
            <a:off x="1536701" y="-228600"/>
            <a:ext cx="8920163" cy="990600"/>
            <a:chOff x="9" y="-144"/>
            <a:chExt cx="6087" cy="624"/>
          </a:xfrm>
        </p:grpSpPr>
        <p:sp>
          <p:nvSpPr>
            <p:cNvPr id="27654" name="Rectangle 8"/>
            <p:cNvSpPr>
              <a:spLocks noChangeArrowheads="1"/>
            </p:cNvSpPr>
            <p:nvPr/>
          </p:nvSpPr>
          <p:spPr bwMode="auto">
            <a:xfrm>
              <a:off x="288" y="144"/>
              <a:ext cx="5184" cy="336"/>
            </a:xfrm>
            <a:prstGeom prst="rect">
              <a:avLst/>
            </a:prstGeom>
            <a:noFill/>
            <a:ln w="9525">
              <a:noFill/>
              <a:miter lim="800000"/>
              <a:headEnd/>
              <a:tailEnd/>
            </a:ln>
          </p:spPr>
          <p:txBody>
            <a:bodyPr anchor="ctr"/>
            <a:lstStyle/>
            <a:p>
              <a:pPr algn="ctr" eaLnBrk="1" hangingPunct="1"/>
              <a:endParaRPr lang="en-GB" sz="2000">
                <a:solidFill>
                  <a:srgbClr val="000000"/>
                </a:solidFill>
                <a:latin typeface="Arial" charset="0"/>
              </a:endParaRPr>
            </a:p>
          </p:txBody>
        </p:sp>
        <p:sp>
          <p:nvSpPr>
            <p:cNvPr id="17414" name="Text Box 12"/>
            <p:cNvSpPr txBox="1">
              <a:spLocks noChangeArrowheads="1"/>
            </p:cNvSpPr>
            <p:nvPr/>
          </p:nvSpPr>
          <p:spPr bwMode="auto">
            <a:xfrm>
              <a:off x="676" y="0"/>
              <a:ext cx="4815" cy="407"/>
            </a:xfrm>
            <a:prstGeom prst="rect">
              <a:avLst/>
            </a:prstGeom>
            <a:noFill/>
            <a:ln w="9525">
              <a:noFill/>
              <a:miter lim="800000"/>
              <a:headEnd/>
              <a:tailEnd/>
            </a:ln>
          </p:spPr>
          <p:txBody>
            <a:bodyPr>
              <a:spAutoFit/>
            </a:bodyPr>
            <a:lstStyle/>
            <a:p>
              <a:pPr algn="ctr">
                <a:defRPr/>
              </a:pPr>
              <a:r>
                <a:rPr lang="en-GB" sz="3600" b="1" dirty="0">
                  <a:latin typeface="+mj-lt"/>
                </a:rPr>
                <a:t>Management self audit </a:t>
              </a:r>
            </a:p>
          </p:txBody>
        </p:sp>
        <p:sp>
          <p:nvSpPr>
            <p:cNvPr id="27656" name="Text Box 13"/>
            <p:cNvSpPr txBox="1">
              <a:spLocks noChangeArrowheads="1"/>
            </p:cNvSpPr>
            <p:nvPr/>
          </p:nvSpPr>
          <p:spPr bwMode="auto">
            <a:xfrm>
              <a:off x="9" y="0"/>
              <a:ext cx="1144" cy="174"/>
            </a:xfrm>
            <a:prstGeom prst="rect">
              <a:avLst/>
            </a:prstGeom>
            <a:noFill/>
            <a:ln w="19050">
              <a:noFill/>
              <a:miter lim="800000"/>
              <a:headEnd/>
              <a:tailEnd/>
            </a:ln>
          </p:spPr>
          <p:txBody>
            <a:bodyPr>
              <a:spAutoFit/>
            </a:bodyPr>
            <a:lstStyle/>
            <a:p>
              <a:pPr algn="ctr">
                <a:spcBef>
                  <a:spcPct val="10000"/>
                </a:spcBef>
              </a:pPr>
              <a:endParaRPr lang="en-GB" sz="1200" b="1">
                <a:solidFill>
                  <a:srgbClr val="000000"/>
                </a:solidFill>
                <a:latin typeface="Arial" charset="0"/>
              </a:endParaRPr>
            </a:p>
          </p:txBody>
        </p:sp>
        <p:sp>
          <p:nvSpPr>
            <p:cNvPr id="27657" name="WordArt 14"/>
            <p:cNvSpPr>
              <a:spLocks noChangeArrowheads="1" noChangeShapeType="1" noTextEdit="1"/>
            </p:cNvSpPr>
            <p:nvPr/>
          </p:nvSpPr>
          <p:spPr bwMode="auto">
            <a:xfrm>
              <a:off x="5448" y="-144"/>
              <a:ext cx="648" cy="576"/>
            </a:xfrm>
            <a:prstGeom prst="rect">
              <a:avLst/>
            </a:prstGeom>
          </p:spPr>
          <p:txBody>
            <a:bodyPr spcFirstLastPara="1" wrap="none" fromWordArt="1">
              <a:prstTxWarp prst="textArchDown">
                <a:avLst>
                  <a:gd name="adj" fmla="val 0"/>
                </a:avLst>
              </a:prstTxWarp>
            </a:bodyPr>
            <a:lstStyle/>
            <a:p>
              <a:pPr algn="ctr"/>
              <a:endParaRPr lang="en-US" sz="3600" kern="10">
                <a:ln w="9525">
                  <a:solidFill>
                    <a:srgbClr val="000000"/>
                  </a:solidFill>
                  <a:round/>
                  <a:headEnd/>
                  <a:tailEnd/>
                </a:ln>
                <a:solidFill>
                  <a:srgbClr val="000000"/>
                </a:solidFill>
                <a:latin typeface="Arial"/>
                <a:cs typeface="Arial"/>
              </a:endParaRPr>
            </a:p>
          </p:txBody>
        </p:sp>
      </p:grpSp>
      <p:sp>
        <p:nvSpPr>
          <p:cNvPr id="27653" name="Rectangle 8"/>
          <p:cNvSpPr>
            <a:spLocks noChangeArrowheads="1"/>
          </p:cNvSpPr>
          <p:nvPr/>
        </p:nvSpPr>
        <p:spPr bwMode="auto">
          <a:xfrm>
            <a:off x="1076309" y="869017"/>
            <a:ext cx="5205271" cy="646331"/>
          </a:xfrm>
          <a:prstGeom prst="rect">
            <a:avLst/>
          </a:prstGeom>
          <a:noFill/>
          <a:ln w="9525">
            <a:noFill/>
            <a:miter lim="800000"/>
            <a:headEnd/>
            <a:tailEnd/>
          </a:ln>
        </p:spPr>
        <p:txBody>
          <a:bodyPr wrap="none">
            <a:spAutoFit/>
          </a:bodyPr>
          <a:lstStyle/>
          <a:p>
            <a:pPr marL="114300" indent="-114300" algn="just"/>
            <a:r>
              <a:rPr lang="en-GB" b="1" dirty="0">
                <a:solidFill>
                  <a:srgbClr val="2710B0"/>
                </a:solidFill>
                <a:latin typeface="Tahoma" panose="020B0604030504040204" pitchFamily="34" charset="0"/>
                <a:ea typeface="Tahoma" panose="020B0604030504040204" pitchFamily="34" charset="0"/>
                <a:cs typeface="Tahoma" panose="020B0604030504040204" pitchFamily="34" charset="0"/>
              </a:rPr>
              <a:t>Date: 07.06.2020</a:t>
            </a:r>
            <a:r>
              <a:rPr lang="en-US" b="1" dirty="0">
                <a:solidFill>
                  <a:srgbClr val="2710B0"/>
                </a:solidFill>
                <a:latin typeface="Tahoma" panose="020B0604030504040204" pitchFamily="34" charset="0"/>
                <a:ea typeface="Tahoma" panose="020B0604030504040204" pitchFamily="34" charset="0"/>
                <a:cs typeface="Tahoma" panose="020B0604030504040204" pitchFamily="34" charset="0"/>
              </a:rPr>
              <a:t>       Incident title HVL#11</a:t>
            </a:r>
          </a:p>
          <a:p>
            <a:pPr marL="114300" indent="-114300" algn="just"/>
            <a:endParaRPr lang="en-US" b="1" dirty="0">
              <a:solidFill>
                <a:srgbClr val="333399"/>
              </a:solidFill>
              <a:latin typeface="Tahoma" pitchFamily="34" charset="0"/>
            </a:endParaRPr>
          </a:p>
        </p:txBody>
      </p:sp>
    </p:spTree>
    <p:extLst>
      <p:ext uri="{BB962C8B-B14F-4D97-AF65-F5344CB8AC3E}">
        <p14:creationId xmlns:p14="http://schemas.microsoft.com/office/powerpoint/2010/main" val="2858174716"/>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92472</DocId>
    <ImageCreateDate xmlns="4880E4F8-4B7D-4BDD-91E3-E10D47036ECA" xsi:nil="true"/>
    <wic_System_Copyright xmlns="http://schemas.microsoft.com/sharepoint/v3/fields"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BE7A9E3-015E-47A1-BB6D-3CB91E20EC0B}"/>
</file>

<file path=customXml/itemProps2.xml><?xml version="1.0" encoding="utf-8"?>
<ds:datastoreItem xmlns:ds="http://schemas.openxmlformats.org/officeDocument/2006/customXml" ds:itemID="{ECEB1FCF-0E89-482E-A62E-598FF58845D8}"/>
</file>

<file path=customXml/itemProps3.xml><?xml version="1.0" encoding="utf-8"?>
<ds:datastoreItem xmlns:ds="http://schemas.openxmlformats.org/officeDocument/2006/customXml" ds:itemID="{5643A46C-72B3-4012-8CB2-E0E23D8B71D1}"/>
</file>

<file path=docProps/app.xml><?xml version="1.0" encoding="utf-8"?>
<Properties xmlns="http://schemas.openxmlformats.org/officeDocument/2006/extended-properties" xmlns:vt="http://schemas.openxmlformats.org/officeDocument/2006/docPropsVTypes">
  <TotalTime>252</TotalTime>
  <Words>625</Words>
  <Application>Microsoft Office PowerPoint</Application>
  <PresentationFormat>Widescreen</PresentationFormat>
  <Paragraphs>57</Paragraphs>
  <Slides>2</Slides>
  <Notes>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vt:i4>
      </vt:variant>
    </vt:vector>
  </HeadingPairs>
  <TitlesOfParts>
    <vt:vector size="13" baseType="lpstr">
      <vt:lpstr>Arial</vt:lpstr>
      <vt:lpstr>Calibri</vt:lpstr>
      <vt:lpstr>Calibri Light</vt:lpstr>
      <vt:lpstr>Gill Sans</vt:lpstr>
      <vt:lpstr>Gill Sans Light</vt:lpstr>
      <vt:lpstr>Tahoma</vt:lpstr>
      <vt:lpstr>Times New Roman</vt:lpstr>
      <vt:lpstr>Webdings</vt:lpstr>
      <vt:lpstr>Wingdings</vt:lpstr>
      <vt:lpstr>Office Theme</vt:lpstr>
      <vt:lpstr>Custom Design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Al Qasmi, Ibrahim MSE35</cp:lastModifiedBy>
  <cp:revision>56</cp:revision>
  <dcterms:created xsi:type="dcterms:W3CDTF">2018-09-24T07:27:56Z</dcterms:created>
  <dcterms:modified xsi:type="dcterms:W3CDTF">2020-11-09T11:02:29Z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