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87" r:id="rId6"/>
    <p:sldId id="28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1B2"/>
    <a:srgbClr val="2710B0"/>
    <a:srgbClr val="0D38B3"/>
    <a:srgbClr val="FFFC00"/>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55114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52199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a:spLocks noChangeArrowheads="1"/>
          </p:cNvSpPr>
          <p:nvPr/>
        </p:nvSpPr>
        <p:spPr bwMode="auto">
          <a:xfrm>
            <a:off x="8759546" y="1379887"/>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619419" y="5278454"/>
            <a:ext cx="5181600" cy="584775"/>
          </a:xfrm>
          <a:prstGeom prst="rect">
            <a:avLst/>
          </a:prstGeom>
          <a:solidFill>
            <a:srgbClr val="2710B0"/>
          </a:solidFill>
          <a:ln w="9525">
            <a:noFill/>
            <a:miter lim="800000"/>
            <a:headEnd/>
            <a:tailEnd/>
          </a:ln>
        </p:spPr>
        <p:txBody>
          <a:bodyPr>
            <a:spAutoFit/>
          </a:bodyPr>
          <a:lstStyle/>
          <a:p>
            <a:pPr algn="ctr" eaLnBrk="1" hangingPunct="1"/>
            <a:r>
              <a:rPr lang="en-US" sz="1600" b="1" dirty="0">
                <a:solidFill>
                  <a:srgbClr val="FFFF00"/>
                </a:solidFill>
                <a:latin typeface="Tahoma" pitchFamily="34" charset="0"/>
              </a:rPr>
              <a:t>Always ensure to comply with trailers SP2000 Maintenance requirements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6633" name="Group 131"/>
          <p:cNvGrpSpPr>
            <a:grpSpLocks/>
          </p:cNvGrpSpPr>
          <p:nvPr/>
        </p:nvGrpSpPr>
        <p:grpSpPr bwMode="auto">
          <a:xfrm>
            <a:off x="8054696" y="2418897"/>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7949921" y="427548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0" name="Text Box 2">
            <a:extLst>
              <a:ext uri="{FF2B5EF4-FFF2-40B4-BE49-F238E27FC236}">
                <a16:creationId xmlns:a16="http://schemas.microsoft.com/office/drawing/2014/main" id="{324641BE-0373-4052-9AF0-3470ADB6E985}"/>
              </a:ext>
            </a:extLst>
          </p:cNvPr>
          <p:cNvSpPr txBox="1">
            <a:spLocks noChangeArrowheads="1"/>
          </p:cNvSpPr>
          <p:nvPr/>
        </p:nvSpPr>
        <p:spPr bwMode="auto">
          <a:xfrm>
            <a:off x="619418" y="1016200"/>
            <a:ext cx="6856555" cy="5012812"/>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05.06.2020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HVL#12</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GB" sz="1600" b="1" dirty="0" smtClean="0">
              <a:solidFill>
                <a:schemeClr val="accent2"/>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r>
              <a:rPr lang="en-US" b="1" dirty="0" smtClean="0">
                <a:solidFill>
                  <a:srgbClr val="FF0000"/>
                </a:solidFill>
                <a:latin typeface="Tahoma" pitchFamily="34" charset="0"/>
              </a:rPr>
              <a:t>?</a:t>
            </a:r>
            <a:endParaRPr lang="en-US" sz="1000" b="1" dirty="0">
              <a:solidFill>
                <a:srgbClr val="FF0000"/>
              </a:solidFill>
              <a:latin typeface="Arial" charset="0"/>
              <a:cs typeface="Arial" charset="0"/>
            </a:endParaRPr>
          </a:p>
          <a:p>
            <a:pPr>
              <a:defRPr/>
            </a:pPr>
            <a:r>
              <a:rPr lang="en-US" dirty="0">
                <a:cs typeface="Arial" charset="0"/>
              </a:rPr>
              <a:t>On 5th of June 2020 at 09:00hours, Lab cabin trailer left the site BRNN 11 to BRNN 10 with escort vehicle. 10 kms from the site at 9:15, the rear right inner tire blow out and caught fire. Driver stopped the trailer and the escort vehicle immediately extinguished the fire using fire extinguishers and called the field emergency numbers.</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defRPr/>
            </a:pPr>
            <a:r>
              <a:rPr lang="en-US" dirty="0">
                <a:solidFill>
                  <a:srgbClr val="000000"/>
                </a:solidFill>
                <a:latin typeface="Calibri" panose="020F0502020204030204" pitchFamily="34" charset="0"/>
                <a:cs typeface="Tahoma" pitchFamily="34" charset="0"/>
              </a:rPr>
              <a:t>Always consider possible mechanical parts </a:t>
            </a:r>
            <a:r>
              <a:rPr lang="en-US" dirty="0" smtClean="0">
                <a:solidFill>
                  <a:srgbClr val="000000"/>
                </a:solidFill>
                <a:latin typeface="Calibri" panose="020F0502020204030204" pitchFamily="34" charset="0"/>
                <a:cs typeface="Tahoma" pitchFamily="34" charset="0"/>
              </a:rPr>
              <a:t>failures.</a:t>
            </a:r>
            <a:endParaRPr lang="en-US" dirty="0">
              <a:solidFill>
                <a:srgbClr val="000000"/>
              </a:solidFill>
              <a:latin typeface="Calibri" panose="020F0502020204030204" pitchFamily="34" charset="0"/>
              <a:cs typeface="Tahoma" pitchFamily="34" charset="0"/>
            </a:endParaRPr>
          </a:p>
          <a:p>
            <a:pPr marL="171450" indent="-171450">
              <a:buFont typeface="Arial" panose="020B0604020202020204" pitchFamily="34" charset="0"/>
              <a:buChar char="•"/>
              <a:defRPr/>
            </a:pPr>
            <a:r>
              <a:rPr lang="en-US" dirty="0">
                <a:solidFill>
                  <a:srgbClr val="000000"/>
                </a:solidFill>
                <a:latin typeface="Calibri" panose="020F0502020204030204" pitchFamily="34" charset="0"/>
                <a:cs typeface="Tahoma" pitchFamily="34" charset="0"/>
              </a:rPr>
              <a:t>Always concentrate on the back of trailer while </a:t>
            </a:r>
            <a:r>
              <a:rPr lang="en-US" dirty="0" smtClean="0">
                <a:solidFill>
                  <a:srgbClr val="000000"/>
                </a:solidFill>
                <a:latin typeface="Calibri" panose="020F0502020204030204" pitchFamily="34" charset="0"/>
                <a:cs typeface="Tahoma" pitchFamily="34" charset="0"/>
              </a:rPr>
              <a:t>driving. </a:t>
            </a:r>
            <a:endParaRPr lang="en-US" dirty="0">
              <a:solidFill>
                <a:srgbClr val="000000"/>
              </a:solidFill>
              <a:latin typeface="Calibri" panose="020F0502020204030204" pitchFamily="34" charset="0"/>
              <a:cs typeface="Tahoma" pitchFamily="34" charset="0"/>
            </a:endParaRPr>
          </a:p>
          <a:p>
            <a:pPr marL="171450" indent="-171450">
              <a:buFont typeface="Arial" panose="020B0604020202020204" pitchFamily="34" charset="0"/>
              <a:buChar char="•"/>
              <a:defRPr/>
            </a:pPr>
            <a:r>
              <a:rPr lang="en-US" dirty="0">
                <a:solidFill>
                  <a:srgbClr val="000000"/>
                </a:solidFill>
                <a:latin typeface="Calibri" panose="020F0502020204030204" pitchFamily="34" charset="0"/>
                <a:cs typeface="Tahoma" pitchFamily="34" charset="0"/>
              </a:rPr>
              <a:t>Always ensure the competency and compliance of maintenance </a:t>
            </a:r>
            <a:r>
              <a:rPr lang="en-US" dirty="0" smtClean="0">
                <a:solidFill>
                  <a:srgbClr val="000000"/>
                </a:solidFill>
                <a:latin typeface="Calibri" panose="020F0502020204030204" pitchFamily="34" charset="0"/>
                <a:cs typeface="Tahoma" pitchFamily="34" charset="0"/>
              </a:rPr>
              <a:t>team. </a:t>
            </a:r>
            <a:endParaRPr lang="en-US" dirty="0">
              <a:solidFill>
                <a:srgbClr val="000000"/>
              </a:solidFill>
              <a:latin typeface="Calibri" panose="020F0502020204030204" pitchFamily="34" charset="0"/>
              <a:cs typeface="Tahoma" pitchFamily="34" charset="0"/>
            </a:endParaRPr>
          </a:p>
          <a:p>
            <a:pPr marL="171450" indent="-171450">
              <a:buFont typeface="Arial" panose="020B0604020202020204" pitchFamily="34" charset="0"/>
              <a:buChar char="•"/>
              <a:defRPr/>
            </a:pPr>
            <a:r>
              <a:rPr lang="en-US" dirty="0">
                <a:solidFill>
                  <a:srgbClr val="000000"/>
                </a:solidFill>
                <a:latin typeface="Calibri" panose="020F0502020204030204" pitchFamily="34" charset="0"/>
                <a:cs typeface="Tahoma" pitchFamily="34" charset="0"/>
              </a:rPr>
              <a:t>Always </a:t>
            </a:r>
            <a:r>
              <a:rPr lang="en-US" dirty="0" smtClean="0">
                <a:solidFill>
                  <a:srgbClr val="000000"/>
                </a:solidFill>
                <a:latin typeface="Calibri" panose="020F0502020204030204" pitchFamily="34" charset="0"/>
                <a:cs typeface="Tahoma" pitchFamily="34" charset="0"/>
              </a:rPr>
              <a:t>ensure </a:t>
            </a:r>
            <a:r>
              <a:rPr lang="en-US" dirty="0">
                <a:solidFill>
                  <a:srgbClr val="000000"/>
                </a:solidFill>
                <a:latin typeface="Calibri" panose="020F0502020204030204" pitchFamily="34" charset="0"/>
                <a:cs typeface="Tahoma" pitchFamily="34" charset="0"/>
              </a:rPr>
              <a:t>sufficient availability of emergency </a:t>
            </a:r>
            <a:r>
              <a:rPr lang="en-US" dirty="0" smtClean="0">
                <a:solidFill>
                  <a:srgbClr val="000000"/>
                </a:solidFill>
                <a:latin typeface="Calibri" panose="020F0502020204030204" pitchFamily="34" charset="0"/>
                <a:cs typeface="Tahoma" pitchFamily="34" charset="0"/>
              </a:rPr>
              <a:t>equipment. </a:t>
            </a:r>
            <a:endParaRPr lang="en-US" dirty="0">
              <a:solidFill>
                <a:srgbClr val="000000"/>
              </a:solidFill>
              <a:latin typeface="Calibri" panose="020F0502020204030204" pitchFamily="34" charset="0"/>
              <a:cs typeface="Tahoma" pitchFamily="34" charset="0"/>
            </a:endParaRPr>
          </a:p>
          <a:p>
            <a:pPr marL="171450" indent="-171450">
              <a:buFont typeface="Arial" panose="020B0604020202020204" pitchFamily="34" charset="0"/>
              <a:buChar char="•"/>
              <a:defRPr/>
            </a:pPr>
            <a:endParaRPr lang="en-US" sz="1200" dirty="0">
              <a:solidFill>
                <a:srgbClr val="000000"/>
              </a:solidFill>
              <a:latin typeface="Calibri" panose="020F0502020204030204" pitchFamily="34" charset="0"/>
              <a:cs typeface="Tahoma" pitchFamily="34" charset="0"/>
            </a:endParaRPr>
          </a:p>
          <a:p>
            <a:pPr>
              <a:defRPr/>
            </a:pPr>
            <a:endParaRPr lang="en-US" sz="1600" dirty="0">
              <a:solidFill>
                <a:srgbClr val="000000"/>
              </a:solidFill>
              <a:latin typeface="Calibri" panose="020F0502020204030204" pitchFamily="34" charset="0"/>
              <a:cs typeface="Tahoma" pitchFamily="34" charset="0"/>
            </a:endParaRPr>
          </a:p>
          <a:p>
            <a:pPr>
              <a:defRPr/>
            </a:pPr>
            <a:endParaRPr lang="en-US" sz="1600" dirty="0">
              <a:solidFill>
                <a:srgbClr val="000000"/>
              </a:solidFill>
              <a:latin typeface="Calibri" panose="020F0502020204030204" pitchFamily="34" charset="0"/>
              <a:cs typeface="Tahoma"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0755" y="1045026"/>
            <a:ext cx="3249167" cy="23612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0755" y="3741185"/>
            <a:ext cx="3249167" cy="1881076"/>
          </a:xfrm>
          <a:prstGeom prst="rect">
            <a:avLst/>
          </a:prstGeom>
        </p:spPr>
      </p:pic>
      <p:sp>
        <p:nvSpPr>
          <p:cNvPr id="13" name="Rectangle 12"/>
          <p:cNvSpPr>
            <a:spLocks noChangeArrowheads="1"/>
          </p:cNvSpPr>
          <p:nvPr/>
        </p:nvSpPr>
        <p:spPr bwMode="auto">
          <a:xfrm>
            <a:off x="432039" y="6315718"/>
            <a:ext cx="8078716"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Exploration,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426830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76485" y="1191814"/>
            <a:ext cx="8515350" cy="5324535"/>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p>
          <a:p>
            <a:pPr marL="342900" indent="-342900">
              <a:defRPr/>
            </a:pPr>
            <a:endParaRPr lang="en-US" sz="1600" b="1" dirty="0">
              <a:solidFill>
                <a:srgbClr val="0E41B2"/>
              </a:solidFill>
              <a:latin typeface="Tahoma" pitchFamily="34" charset="0"/>
            </a:endParaRPr>
          </a:p>
          <a:p>
            <a:pPr marL="342900" indent="-342900">
              <a:buFont typeface="+mj-lt"/>
              <a:buAutoNum type="arabicPeriod"/>
              <a:defRPr/>
            </a:pPr>
            <a:r>
              <a:rPr lang="en-US" dirty="0">
                <a:solidFill>
                  <a:srgbClr val="0E41B2"/>
                </a:solidFill>
                <a:latin typeface="+mj-lt"/>
              </a:rPr>
              <a:t>Do you ensure the competency of the driver ?</a:t>
            </a:r>
          </a:p>
          <a:p>
            <a:pPr marL="342900" indent="-342900">
              <a:buFont typeface="+mj-lt"/>
              <a:buAutoNum type="arabicPeriod"/>
              <a:defRPr/>
            </a:pPr>
            <a:r>
              <a:rPr lang="en-US" dirty="0">
                <a:solidFill>
                  <a:srgbClr val="0E41B2"/>
                </a:solidFill>
                <a:latin typeface="+mj-lt"/>
              </a:rPr>
              <a:t>Do you ensure the competency of the maintenance team ?</a:t>
            </a:r>
          </a:p>
          <a:p>
            <a:pPr marL="342900" indent="-342900">
              <a:buFont typeface="+mj-lt"/>
              <a:buAutoNum type="arabicPeriod"/>
              <a:defRPr/>
            </a:pPr>
            <a:r>
              <a:rPr lang="en-US" dirty="0">
                <a:solidFill>
                  <a:srgbClr val="0E41B2"/>
                </a:solidFill>
                <a:latin typeface="+mj-lt"/>
              </a:rPr>
              <a:t>Do you ensure the compliance of SP2000 maintenance requirements ?</a:t>
            </a:r>
          </a:p>
          <a:p>
            <a:pPr marL="342900" indent="-342900">
              <a:buFont typeface="+mj-lt"/>
              <a:buAutoNum type="arabicPeriod"/>
              <a:defRPr/>
            </a:pPr>
            <a:r>
              <a:rPr lang="en-US" dirty="0">
                <a:solidFill>
                  <a:srgbClr val="0E41B2"/>
                </a:solidFill>
                <a:latin typeface="+mj-lt"/>
              </a:rPr>
              <a:t>Do you ensure inner mechanical parts are included in maintenance plans?</a:t>
            </a:r>
          </a:p>
          <a:p>
            <a:pPr marL="342900" indent="-342900">
              <a:buFont typeface="+mj-lt"/>
              <a:buAutoNum type="arabicPeriod"/>
              <a:defRPr/>
            </a:pPr>
            <a:r>
              <a:rPr lang="en-US" dirty="0">
                <a:solidFill>
                  <a:srgbClr val="0E41B2"/>
                </a:solidFill>
                <a:latin typeface="+mj-lt"/>
              </a:rPr>
              <a:t>Do you ensure inspection on tire and brake systems of trailers is Mileage based SP2000</a:t>
            </a:r>
            <a:r>
              <a:rPr lang="en-US" sz="1400" dirty="0">
                <a:solidFill>
                  <a:srgbClr val="0E41B2"/>
                </a:solidFill>
                <a:latin typeface="Tahoma" pitchFamily="34" charset="0"/>
              </a:rPr>
              <a:t>?</a:t>
            </a:r>
          </a:p>
          <a:p>
            <a:pPr marL="342900" indent="-342900">
              <a:buFont typeface="Arial" panose="020B0604020202020204" pitchFamily="34" charset="0"/>
              <a:buChar char="•"/>
              <a:defRPr/>
            </a:pPr>
            <a:endParaRPr lang="en-US" sz="1400" b="1" dirty="0">
              <a:solidFill>
                <a:srgbClr val="0000FF"/>
              </a:solidFill>
              <a:latin typeface="Tahoma" pitchFamily="34" charset="0"/>
            </a:endParaRPr>
          </a:p>
          <a:p>
            <a:pPr>
              <a:defRPr/>
            </a:pPr>
            <a:r>
              <a:rPr lang="en-US" sz="1000" i="1" dirty="0">
                <a:solidFill>
                  <a:srgbClr val="0033CC"/>
                </a:solidFill>
                <a:sym typeface="Wingdings" pitchFamily="2" charset="2"/>
              </a:rPr>
              <a:t>* If the answer is NO to any of the above questions please ensure you take action to correct this finding. </a:t>
            </a:r>
          </a:p>
          <a:p>
            <a:pPr eaLnBrk="1" hangingPunct="1">
              <a:defRPr/>
            </a:pPr>
            <a:endParaRPr lang="en-US" sz="1400" b="1" dirty="0">
              <a:solidFill>
                <a:srgbClr val="FF0000"/>
              </a:solidFill>
              <a:latin typeface="Tahoma" pitchFamily="34" charset="0"/>
            </a:endParaRPr>
          </a:p>
          <a:p>
            <a:pPr eaLnBrk="1" hangingPunct="1">
              <a:defRPr/>
            </a:pPr>
            <a:endParaRPr lang="en-US" sz="1400" dirty="0">
              <a:solidFill>
                <a:srgbClr val="000000"/>
              </a:solidFill>
              <a:latin typeface="Arial" charset="0"/>
            </a:endParaRPr>
          </a:p>
          <a:p>
            <a:pPr eaLnBrk="1" hangingPunct="1">
              <a:defRPr/>
            </a:pPr>
            <a:endParaRPr lang="en-US" sz="1400" dirty="0">
              <a:solidFill>
                <a:srgbClr val="0033CC"/>
              </a:solidFill>
              <a:latin typeface="+mj-lt"/>
              <a:sym typeface="Wingdings" pitchFamily="2" charset="2"/>
            </a:endParaRPr>
          </a:p>
          <a:p>
            <a:pPr eaLnBrk="1" hangingPunct="1">
              <a:defRPr/>
            </a:pPr>
            <a:endParaRPr lang="en-US" sz="1400" dirty="0">
              <a:solidFill>
                <a:srgbClr val="FF0000"/>
              </a:solidFill>
              <a:latin typeface="+mj-lt"/>
              <a:sym typeface="Wingdings" pitchFamily="2" charset="2"/>
            </a:endParaRPr>
          </a:p>
          <a:p>
            <a:pPr eaLnBrk="1" hangingPunct="1">
              <a:defRPr/>
            </a:pPr>
            <a:endParaRPr lang="en-US" sz="1400" strike="sngStrike" dirty="0">
              <a:solidFill>
                <a:srgbClr val="0033CC"/>
              </a:solidFill>
              <a:latin typeface="+mj-lt"/>
              <a:sym typeface="Wingdings" pitchFamily="2" charset="2"/>
            </a:endParaRPr>
          </a:p>
          <a:p>
            <a:pPr marL="342900" indent="-342900">
              <a:buFont typeface="+mj-lt"/>
              <a:buAutoNum type="arabicPeriod"/>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eaLnBrk="1" hangingPunct="1">
              <a:defRPr/>
            </a:pPr>
            <a:endParaRPr lang="en-US" sz="800" dirty="0">
              <a:solidFill>
                <a:srgbClr val="000000"/>
              </a:solidFill>
              <a:latin typeface="Arial" charset="0"/>
            </a:endParaRPr>
          </a:p>
        </p:txBody>
      </p:sp>
      <p:grpSp>
        <p:nvGrpSpPr>
          <p:cNvPr id="27651" name="Group 9"/>
          <p:cNvGrpSpPr>
            <a:grpSpLocks/>
          </p:cNvGrpSpPr>
          <p:nvPr/>
        </p:nvGrpSpPr>
        <p:grpSpPr bwMode="auto">
          <a:xfrm>
            <a:off x="15240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76485" y="822482"/>
            <a:ext cx="52052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05.06.2020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HVL#12</a:t>
            </a:r>
          </a:p>
        </p:txBody>
      </p:sp>
    </p:spTree>
    <p:extLst>
      <p:ext uri="{BB962C8B-B14F-4D97-AF65-F5344CB8AC3E}">
        <p14:creationId xmlns:p14="http://schemas.microsoft.com/office/powerpoint/2010/main" val="45151721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92473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061A23B-0CC8-4EEB-8441-D3647861E747}"/>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256</TotalTime>
  <Words>463</Words>
  <Application>Microsoft Office PowerPoint</Application>
  <PresentationFormat>Widescreen</PresentationFormat>
  <Paragraphs>55</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57</cp:revision>
  <dcterms:created xsi:type="dcterms:W3CDTF">2018-09-24T07:27:56Z</dcterms:created>
  <dcterms:modified xsi:type="dcterms:W3CDTF">2020-11-09T11:03:03Z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