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44" r:id="rId6"/>
    <p:sldId id="34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62025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73971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19/11/2020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19/11/2020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19/11/2020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90606" y="758859"/>
            <a:ext cx="7101944" cy="4939814"/>
          </a:xfrm>
          <a:prstGeom prst="rect">
            <a:avLst/>
          </a:prstGeom>
          <a:noFill/>
          <a:ln w="19050">
            <a:noFill/>
            <a:miter lim="800000"/>
            <a:headEnd/>
            <a:tailEnd/>
          </a:ln>
        </p:spPr>
        <p:txBody>
          <a:bodyPr wrap="square">
            <a:spAutoFit/>
          </a:bodyPr>
          <a:lstStyle/>
          <a:p>
            <a:pPr>
              <a:defRPr/>
            </a:pPr>
            <a:r>
              <a:rPr lang="en-GB" sz="900" b="1" dirty="0">
                <a:solidFill>
                  <a:srgbClr val="333399"/>
                </a:solidFill>
                <a:latin typeface="Tahoma" pitchFamily="34" charset="0"/>
              </a:rPr>
              <a:t> </a:t>
            </a: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14.08.2020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HiPo#56</a:t>
            </a:r>
            <a:r>
              <a:rPr lang="en-US" sz="900" b="1" dirty="0">
                <a:latin typeface="Arial Black" pitchFamily="34" charset="0"/>
              </a:rPr>
              <a:t>	</a:t>
            </a:r>
            <a:endParaRPr lang="en-US" sz="900" b="1" dirty="0" smtClean="0">
              <a:latin typeface="Arial Black" pitchFamily="34" charset="0"/>
            </a:endParaRPr>
          </a:p>
          <a:p>
            <a:pPr marL="85725" indent="-85725" algn="just">
              <a:defRPr/>
            </a:pP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85725" indent="-85725" algn="ju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What happened?</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85725" indent="-85725" algn="just">
              <a:defRPr/>
            </a:pPr>
            <a:r>
              <a:rPr lang="en-GB" dirty="0">
                <a:latin typeface="Calibri" panose="020F0502020204030204" pitchFamily="34" charset="0"/>
                <a:ea typeface="Tahoma" panose="020B0604030504040204" pitchFamily="34" charset="0"/>
                <a:cs typeface="Tahoma" panose="020B0604030504040204" pitchFamily="34" charset="0"/>
              </a:rPr>
              <a:t>A tipper  tipped over while coming from Fayyad-01 to Bahja waste yard. The tipper was the first vehicle of a convoy  of 4 tippers loaded with dry oily sand. The tippers were approximately 2 kms from each other.  About. 3 kilometres before reaching Bahja waste yard, while giving clearance to a   pick- up coming from opposite side, the driver lost control over the vehicle and moved a bit to right side. The right side tyres  entered into soft sand. The driver lost control over the vehicle. He tried to regain control but the vehicle skidded and tipped over at 14:24 hrs.</a:t>
            </a:r>
          </a:p>
          <a:p>
            <a:pPr marL="257175" indent="-257175">
              <a:defRPr/>
            </a:pPr>
            <a:endParaRPr lang="en-US" sz="450" dirty="0">
              <a:solidFill>
                <a:srgbClr val="000000"/>
              </a:solidFill>
              <a:latin typeface="Arial" charset="0"/>
            </a:endParaRPr>
          </a:p>
          <a:p>
            <a:pPr marL="85725" indent="-85725" algn="just">
              <a:defRPr/>
            </a:pPr>
            <a:endParaRPr lang="en-US" sz="1200" b="1" dirty="0">
              <a:solidFill>
                <a:srgbClr val="333399"/>
              </a:solidFill>
              <a:latin typeface="Tahoma" pitchFamily="34" charset="0"/>
            </a:endParaRPr>
          </a:p>
          <a:p>
            <a:pPr marL="85725" indent="-85725" algn="just">
              <a:defRPr/>
            </a:pPr>
            <a:r>
              <a:rPr lang="en-US" sz="1600" b="1" dirty="0">
                <a:solidFill>
                  <a:srgbClr val="333399"/>
                </a:solidFill>
                <a:latin typeface="Tahoma" pitchFamily="34" charset="0"/>
              </a:rPr>
              <a:t>Your learning from this incident..</a:t>
            </a:r>
          </a:p>
          <a:p>
            <a:pPr marL="85725" indent="-85725" algn="just">
              <a:defRPr/>
            </a:pPr>
            <a:endParaRPr lang="en-US" sz="450" dirty="0">
              <a:solidFill>
                <a:srgbClr val="000000"/>
              </a:solidFill>
              <a:latin typeface="Arial" charset="0"/>
            </a:endParaRP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Do not drive if you feel </a:t>
            </a:r>
            <a:r>
              <a:rPr lang="en-US" sz="1600" dirty="0" smtClean="0">
                <a:latin typeface="Calibri" panose="020F0502020204030204" pitchFamily="34" charset="0"/>
                <a:cs typeface="Tahoma" pitchFamily="34" charset="0"/>
              </a:rPr>
              <a:t>fatigue. </a:t>
            </a:r>
            <a:endParaRPr lang="en-US" sz="1600" dirty="0">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Always keep your attention on road while </a:t>
            </a:r>
            <a:r>
              <a:rPr lang="en-US" sz="1600" dirty="0" smtClean="0">
                <a:latin typeface="Calibri" panose="020F0502020204030204" pitchFamily="34" charset="0"/>
                <a:cs typeface="Tahoma" pitchFamily="34" charset="0"/>
              </a:rPr>
              <a:t>driving.</a:t>
            </a:r>
            <a:endParaRPr lang="en-US" sz="1600" dirty="0">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Permit holder to ensure equal distribution of </a:t>
            </a:r>
            <a:r>
              <a:rPr lang="en-US" sz="1600" dirty="0" smtClean="0">
                <a:latin typeface="Calibri" panose="020F0502020204030204" pitchFamily="34" charset="0"/>
                <a:cs typeface="Tahoma" pitchFamily="34" charset="0"/>
              </a:rPr>
              <a:t>load.</a:t>
            </a:r>
            <a:endParaRPr lang="en-US" sz="1600" dirty="0">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600" dirty="0">
                <a:latin typeface="Calibri" panose="020F0502020204030204" pitchFamily="34" charset="0"/>
                <a:cs typeface="Tahoma" pitchFamily="34" charset="0"/>
              </a:rPr>
              <a:t>Journey manager should mention the area,  time and number of trips properly in journey </a:t>
            </a:r>
            <a:r>
              <a:rPr lang="en-US" sz="1600" dirty="0" smtClean="0">
                <a:latin typeface="Calibri" panose="020F0502020204030204" pitchFamily="34" charset="0"/>
                <a:cs typeface="Tahoma" pitchFamily="34" charset="0"/>
              </a:rPr>
              <a:t>plan.  </a:t>
            </a:r>
            <a:endParaRPr lang="en-US" sz="1600" dirty="0">
              <a:latin typeface="Calibri" panose="020F0502020204030204" pitchFamily="34" charset="0"/>
            </a:endParaRPr>
          </a:p>
        </p:txBody>
      </p:sp>
      <p:sp>
        <p:nvSpPr>
          <p:cNvPr id="26627" name="Text Box 5"/>
          <p:cNvSpPr txBox="1">
            <a:spLocks noChangeArrowheads="1"/>
          </p:cNvSpPr>
          <p:nvPr/>
        </p:nvSpPr>
        <p:spPr bwMode="auto">
          <a:xfrm>
            <a:off x="8189489" y="1630587"/>
            <a:ext cx="1257300" cy="784830"/>
          </a:xfrm>
          <a:prstGeom prst="rect">
            <a:avLst/>
          </a:prstGeom>
          <a:noFill/>
          <a:ln w="9525">
            <a:noFill/>
            <a:miter lim="800000"/>
            <a:headEnd/>
            <a:tailEnd/>
          </a:ln>
        </p:spPr>
        <p:txBody>
          <a:bodyPr>
            <a:spAutoFit/>
          </a:bodyPr>
          <a:lstStyle/>
          <a:p>
            <a:pPr>
              <a:spcBef>
                <a:spcPct val="50000"/>
              </a:spcBef>
            </a:pPr>
            <a:endParaRPr lang="en-GB" sz="4500">
              <a:solidFill>
                <a:srgbClr val="FF0000"/>
              </a:solidFill>
              <a:sym typeface="Webdings" pitchFamily="18" charset="2"/>
            </a:endParaRPr>
          </a:p>
        </p:txBody>
      </p:sp>
      <p:sp>
        <p:nvSpPr>
          <p:cNvPr id="26628" name="TextBox 16"/>
          <p:cNvSpPr txBox="1">
            <a:spLocks noChangeArrowheads="1"/>
          </p:cNvSpPr>
          <p:nvPr/>
        </p:nvSpPr>
        <p:spPr bwMode="auto">
          <a:xfrm>
            <a:off x="590606" y="5765855"/>
            <a:ext cx="5293519" cy="338554"/>
          </a:xfrm>
          <a:prstGeom prst="rect">
            <a:avLst/>
          </a:prstGeom>
          <a:solidFill>
            <a:srgbClr val="0070C0"/>
          </a:solidFill>
          <a:ln w="9525">
            <a:noFill/>
            <a:miter lim="800000"/>
            <a:headEnd/>
            <a:tailEnd/>
          </a:ln>
        </p:spPr>
        <p:txBody>
          <a:bodyPr wrap="square">
            <a:spAutoFit/>
          </a:bodyPr>
          <a:lstStyle/>
          <a:p>
            <a:pPr algn="ctr"/>
            <a:r>
              <a:rPr lang="en-US" sz="1600" b="1" dirty="0">
                <a:solidFill>
                  <a:srgbClr val="FFFF00"/>
                </a:solidFill>
                <a:latin typeface="Tahoma" pitchFamily="34" charset="0"/>
              </a:rPr>
              <a:t>Driver to be alert always when he is at the wheel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771" y="757048"/>
            <a:ext cx="3095528" cy="2110588"/>
          </a:xfrm>
          <a:prstGeom prst="rect">
            <a:avLst/>
          </a:prstGeom>
        </p:spPr>
      </p:pic>
      <p:pic>
        <p:nvPicPr>
          <p:cNvPr id="5" name="Picture 4"/>
          <p:cNvPicPr>
            <a:picLocks noChangeAspect="1"/>
          </p:cNvPicPr>
          <p:nvPr/>
        </p:nvPicPr>
        <p:blipFill>
          <a:blip r:embed="rId4"/>
          <a:stretch>
            <a:fillRect/>
          </a:stretch>
        </p:blipFill>
        <p:spPr>
          <a:xfrm>
            <a:off x="8554144" y="3440337"/>
            <a:ext cx="3076155" cy="2362199"/>
          </a:xfrm>
          <a:prstGeom prst="rect">
            <a:avLst/>
          </a:prstGeom>
        </p:spPr>
      </p:pic>
      <p:grpSp>
        <p:nvGrpSpPr>
          <p:cNvPr id="11" name="Group 10">
            <a:extLst>
              <a:ext uri="{FF2B5EF4-FFF2-40B4-BE49-F238E27FC236}">
                <a16:creationId xmlns:a16="http://schemas.microsoft.com/office/drawing/2014/main" id="{F03F6D9C-930C-4621-85B5-281F7D0779AD}"/>
              </a:ext>
            </a:extLst>
          </p:cNvPr>
          <p:cNvGrpSpPr>
            <a:grpSpLocks/>
          </p:cNvGrpSpPr>
          <p:nvPr/>
        </p:nvGrpSpPr>
        <p:grpSpPr bwMode="auto">
          <a:xfrm>
            <a:off x="10930792" y="2415417"/>
            <a:ext cx="304800" cy="375522"/>
            <a:chOff x="3504" y="544"/>
            <a:chExt cx="2287" cy="1855"/>
          </a:xfrm>
        </p:grpSpPr>
        <p:sp>
          <p:nvSpPr>
            <p:cNvPr id="12" name="Line 129">
              <a:extLst>
                <a:ext uri="{FF2B5EF4-FFF2-40B4-BE49-F238E27FC236}">
                  <a16:creationId xmlns:a16="http://schemas.microsoft.com/office/drawing/2014/main" id="{C71BDF9B-E36E-41AF-9357-57A98EF457B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fontAlgn="base" hangingPunct="0">
                <a:spcBef>
                  <a:spcPct val="0"/>
                </a:spcBef>
                <a:spcAft>
                  <a:spcPct val="0"/>
                </a:spcAft>
              </a:pPr>
              <a:endParaRPr lang="en-US">
                <a:solidFill>
                  <a:srgbClr val="000000"/>
                </a:solidFill>
              </a:endParaRPr>
            </a:p>
          </p:txBody>
        </p:sp>
        <p:sp>
          <p:nvSpPr>
            <p:cNvPr id="15" name="Line 130">
              <a:extLst>
                <a:ext uri="{FF2B5EF4-FFF2-40B4-BE49-F238E27FC236}">
                  <a16:creationId xmlns:a16="http://schemas.microsoft.com/office/drawing/2014/main" id="{BFF6D95B-5A1B-49EE-A52A-AF8E57AE9A2E}"/>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fontAlgn="base" hangingPunct="0">
                <a:spcBef>
                  <a:spcPct val="0"/>
                </a:spcBef>
                <a:spcAft>
                  <a:spcPct val="0"/>
                </a:spcAft>
              </a:pPr>
              <a:endParaRPr lang="en-US">
                <a:solidFill>
                  <a:srgbClr val="000000"/>
                </a:solidFill>
              </a:endParaRPr>
            </a:p>
          </p:txBody>
        </p:sp>
      </p:grpSp>
      <p:sp>
        <p:nvSpPr>
          <p:cNvPr id="26634" name="Freeform 132"/>
          <p:cNvSpPr>
            <a:spLocks/>
          </p:cNvSpPr>
          <p:nvPr/>
        </p:nvSpPr>
        <p:spPr bwMode="auto">
          <a:xfrm>
            <a:off x="11039429" y="5151468"/>
            <a:ext cx="342900" cy="3429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4"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3" name="Rectangle 12"/>
          <p:cNvSpPr>
            <a:spLocks noChangeArrowheads="1"/>
          </p:cNvSpPr>
          <p:nvPr/>
        </p:nvSpPr>
        <p:spPr bwMode="auto">
          <a:xfrm>
            <a:off x="523875" y="6350385"/>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41199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62025" y="1359735"/>
            <a:ext cx="8351838" cy="6001643"/>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latin typeface="Tahoma" pitchFamily="34" charset="0"/>
              </a:rPr>
              <a:t>There has been no management system failure in this incident</a:t>
            </a:r>
          </a:p>
          <a:p>
            <a:pPr marL="342900" indent="-342900">
              <a:defRPr/>
            </a:pPr>
            <a:endParaRPr lang="en-US" sz="1600" b="1" dirty="0" smtClean="0">
              <a:solidFill>
                <a:srgbClr val="0000FF"/>
              </a:solidFill>
              <a:latin typeface="Tahoma" pitchFamily="34" charset="0"/>
            </a:endParaRPr>
          </a:p>
          <a:p>
            <a:pPr marL="342900" indent="-342900">
              <a:defRPr/>
            </a:pPr>
            <a:r>
              <a:rPr lang="en-US" sz="1600" b="1" dirty="0" smtClean="0">
                <a:solidFill>
                  <a:srgbClr val="0000FF"/>
                </a:solidFill>
                <a:latin typeface="Tahoma" pitchFamily="34" charset="0"/>
              </a:rPr>
              <a:t>Confirm </a:t>
            </a:r>
            <a:r>
              <a:rPr lang="en-US" sz="1600" b="1" dirty="0">
                <a:solidFill>
                  <a:srgbClr val="0000FF"/>
                </a:solidFill>
                <a:latin typeface="Tahoma" pitchFamily="34" charset="0"/>
              </a:rPr>
              <a:t>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eaLnBrk="1" hangingPunct="1">
              <a:defRPr/>
            </a:pPr>
            <a:r>
              <a:rPr lang="en-US" dirty="0">
                <a:solidFill>
                  <a:srgbClr val="0033CC"/>
                </a:solidFill>
                <a:latin typeface="+mj-lt"/>
                <a:sym typeface="Wingdings" pitchFamily="2" charset="2"/>
              </a:rPr>
              <a:t>1. Do you ensure all drivers are competent and experienced?</a:t>
            </a:r>
          </a:p>
          <a:p>
            <a:pPr eaLnBrk="1" hangingPunct="1">
              <a:defRPr/>
            </a:pPr>
            <a:r>
              <a:rPr lang="en-US" dirty="0">
                <a:solidFill>
                  <a:srgbClr val="0033CC"/>
                </a:solidFill>
                <a:latin typeface="+mj-lt"/>
                <a:sym typeface="Wingdings" pitchFamily="2" charset="2"/>
              </a:rPr>
              <a:t>2. Do you ensure load is evenly distributed before the trip?</a:t>
            </a:r>
          </a:p>
          <a:p>
            <a:pPr eaLnBrk="1" hangingPunct="1">
              <a:defRPr/>
            </a:pPr>
            <a:r>
              <a:rPr lang="en-US" dirty="0">
                <a:solidFill>
                  <a:srgbClr val="0033CC"/>
                </a:solidFill>
                <a:latin typeface="+mj-lt"/>
                <a:sym typeface="Wingdings" pitchFamily="2" charset="2"/>
              </a:rPr>
              <a:t>3. Do you ensure the journey is scheduled as per the work requirement? </a:t>
            </a:r>
          </a:p>
          <a:p>
            <a:pPr eaLnBrk="1" hangingPunct="1">
              <a:defRPr/>
            </a:pPr>
            <a:r>
              <a:rPr lang="en-US" dirty="0">
                <a:solidFill>
                  <a:srgbClr val="0033CC"/>
                </a:solidFill>
                <a:latin typeface="+mj-lt"/>
                <a:sym typeface="Wingdings" pitchFamily="2" charset="2"/>
              </a:rPr>
              <a:t>4. Do you ensure all the driver had enough rest and is physically fit to work ?</a:t>
            </a:r>
          </a:p>
          <a:p>
            <a:pPr eaLnBrk="1" hangingPunct="1">
              <a:defRPr/>
            </a:pPr>
            <a:r>
              <a:rPr lang="en-US" dirty="0">
                <a:solidFill>
                  <a:srgbClr val="0033CC"/>
                </a:solidFill>
                <a:sym typeface="Wingdings" pitchFamily="2" charset="2"/>
              </a:rPr>
              <a:t>          </a:t>
            </a:r>
            <a:endParaRPr lang="en-US" strike="sngStrike" dirty="0">
              <a:solidFill>
                <a:srgbClr val="0033CC"/>
              </a:solidFill>
              <a:sym typeface="Wingdings" pitchFamily="2" charset="2"/>
            </a:endParaRPr>
          </a:p>
          <a:p>
            <a:pPr marL="342900" indent="-342900">
              <a:defRPr/>
            </a:pPr>
            <a:r>
              <a:rPr lang="en-US" sz="1000" i="1" dirty="0">
                <a:solidFill>
                  <a:srgbClr val="0033CC"/>
                </a:solidFill>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a:p>
            <a:pPr marL="342900" indent="-342900">
              <a:buFont typeface="+mj-lt"/>
              <a:buAutoNum type="arabicPeriod"/>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sp>
        <p:nvSpPr>
          <p:cNvPr id="27653" name="Rectangle 8"/>
          <p:cNvSpPr>
            <a:spLocks noChangeArrowheads="1"/>
          </p:cNvSpPr>
          <p:nvPr/>
        </p:nvSpPr>
        <p:spPr bwMode="auto">
          <a:xfrm>
            <a:off x="-733425" y="997270"/>
            <a:ext cx="8519090" cy="369332"/>
          </a:xfrm>
          <a:prstGeom prst="rect">
            <a:avLst/>
          </a:prstGeom>
          <a:noFill/>
          <a:ln w="9525">
            <a:noFill/>
            <a:miter lim="800000"/>
            <a:headEnd/>
            <a:tailEnd/>
          </a:ln>
        </p:spPr>
        <p:txBody>
          <a:bodyPr wrap="square">
            <a:spAutoFit/>
          </a:bodyPr>
          <a:lstStyle/>
          <a:p>
            <a:pPr algn="ctr">
              <a:defRPr/>
            </a:pPr>
            <a:r>
              <a:rPr lang="en-GB" b="1" dirty="0">
                <a:solidFill>
                  <a:srgbClr val="333399"/>
                </a:solidFill>
                <a:latin typeface="Tahoma" pitchFamily="34" charset="0"/>
              </a:rPr>
              <a:t> </a:t>
            </a: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14.08.2020      Incident title: HiPo#56</a:t>
            </a:r>
            <a:endParaRPr lang="en-US" b="1" dirty="0">
              <a:solidFill>
                <a:schemeClr val="bg1">
                  <a:lumMod val="85000"/>
                </a:schemeClr>
              </a:solidFill>
              <a:latin typeface="Arial Black" pitchFamily="34" charset="0"/>
            </a:endParaRPr>
          </a:p>
        </p:txBody>
      </p:sp>
      <p:sp>
        <p:nvSpPr>
          <p:cNvPr id="11" name="Text Box 12"/>
          <p:cNvSpPr txBox="1">
            <a:spLocks noChangeArrowheads="1"/>
          </p:cNvSpPr>
          <p:nvPr/>
        </p:nvSpPr>
        <p:spPr bwMode="auto">
          <a:xfrm>
            <a:off x="2514153" y="0"/>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11034522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92474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1145B-995A-4A15-91D8-F0C60D2E7D14}"/>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571</TotalTime>
  <Words>538</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vt:i4>
      </vt:variant>
    </vt:vector>
  </HeadingPairs>
  <TitlesOfParts>
    <vt:vector size="14" baseType="lpstr">
      <vt:lpstr>Arial</vt:lpstr>
      <vt:lpstr>Arial Black</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101</cp:revision>
  <dcterms:created xsi:type="dcterms:W3CDTF">2018-09-24T07:27:56Z</dcterms:created>
  <dcterms:modified xsi:type="dcterms:W3CDTF">2020-11-19T03:45:01Z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