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41" r:id="rId6"/>
    <p:sldId id="34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5715" y="4109969"/>
            <a:ext cx="8338692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325" marR="53975" indent="-175260">
              <a:spcBef>
                <a:spcPts val="105"/>
              </a:spcBef>
              <a:buChar char="•"/>
              <a:tabLst>
                <a:tab pos="187325" algn="l"/>
                <a:tab pos="187960" algn="l"/>
              </a:tabLst>
            </a:pPr>
            <a:r>
              <a:rPr sz="1600" spc="-5" dirty="0">
                <a:cs typeface="Arial"/>
              </a:rPr>
              <a:t>Always </a:t>
            </a:r>
            <a:r>
              <a:rPr sz="1600" dirty="0">
                <a:cs typeface="Arial"/>
              </a:rPr>
              <a:t>ensure that slip and cut job is carried out based on SOP and </a:t>
            </a:r>
            <a:r>
              <a:rPr sz="1600" spc="-5" dirty="0">
                <a:cs typeface="Arial"/>
              </a:rPr>
              <a:t>with  </a:t>
            </a:r>
            <a:r>
              <a:rPr sz="1600" dirty="0">
                <a:cs typeface="Arial"/>
              </a:rPr>
              <a:t>consideration of OEM</a:t>
            </a:r>
            <a:r>
              <a:rPr sz="1600" spc="-50" dirty="0">
                <a:cs typeface="Arial"/>
              </a:rPr>
              <a:t> </a:t>
            </a:r>
            <a:r>
              <a:rPr sz="1600" dirty="0">
                <a:cs typeface="Arial"/>
              </a:rPr>
              <a:t>requirement.</a:t>
            </a:r>
          </a:p>
          <a:p>
            <a:pPr marL="187960" indent="-175260">
              <a:buChar char="•"/>
              <a:tabLst>
                <a:tab pos="187325" algn="l"/>
                <a:tab pos="187960" algn="l"/>
              </a:tabLst>
            </a:pPr>
            <a:r>
              <a:rPr sz="1600" dirty="0">
                <a:cs typeface="Arial"/>
              </a:rPr>
              <a:t>Always Ensure that Slip and Cut operation is supervised by</a:t>
            </a:r>
            <a:r>
              <a:rPr sz="1600" spc="-125" dirty="0">
                <a:cs typeface="Arial"/>
              </a:rPr>
              <a:t> </a:t>
            </a:r>
            <a:r>
              <a:rPr sz="1600" dirty="0">
                <a:cs typeface="Arial"/>
              </a:rPr>
              <a:t>Site</a:t>
            </a:r>
          </a:p>
          <a:p>
            <a:pPr marL="187325">
              <a:spcBef>
                <a:spcPts val="5"/>
              </a:spcBef>
            </a:pPr>
            <a:r>
              <a:rPr sz="1600" dirty="0" smtClean="0">
                <a:cs typeface="Arial"/>
              </a:rPr>
              <a:t>Supervisor</a:t>
            </a:r>
            <a:r>
              <a:rPr lang="en-US" sz="1600" dirty="0" smtClean="0">
                <a:cs typeface="Arial"/>
              </a:rPr>
              <a:t>.</a:t>
            </a:r>
            <a:endParaRPr sz="1600" dirty="0">
              <a:cs typeface="Arial"/>
            </a:endParaRPr>
          </a:p>
          <a:p>
            <a:pPr marL="187325" marR="5080" indent="-175260">
              <a:buChar char="•"/>
              <a:tabLst>
                <a:tab pos="187325" algn="l"/>
                <a:tab pos="187960" algn="l"/>
              </a:tabLst>
            </a:pPr>
            <a:r>
              <a:rPr sz="1600" spc="-5" dirty="0">
                <a:cs typeface="Arial"/>
              </a:rPr>
              <a:t>Always </a:t>
            </a:r>
            <a:r>
              <a:rPr sz="1600" dirty="0">
                <a:cs typeface="Arial"/>
              </a:rPr>
              <a:t>Ensure that Drawwork, brake </a:t>
            </a:r>
            <a:r>
              <a:rPr sz="1600" spc="-5" dirty="0">
                <a:cs typeface="Arial"/>
              </a:rPr>
              <a:t>system </a:t>
            </a:r>
            <a:r>
              <a:rPr sz="1600" dirty="0">
                <a:cs typeface="Arial"/>
              </a:rPr>
              <a:t>and other drill lines are daily  checked </a:t>
            </a:r>
            <a:r>
              <a:rPr sz="1600" spc="-5" dirty="0">
                <a:cs typeface="Arial"/>
              </a:rPr>
              <a:t>with </a:t>
            </a:r>
            <a:r>
              <a:rPr sz="1600" dirty="0">
                <a:cs typeface="Arial"/>
              </a:rPr>
              <a:t>accordance </a:t>
            </a:r>
            <a:r>
              <a:rPr sz="1600" spc="-5" dirty="0">
                <a:cs typeface="Arial"/>
              </a:rPr>
              <a:t>to </a:t>
            </a:r>
            <a:r>
              <a:rPr sz="1600" dirty="0">
                <a:cs typeface="Arial"/>
              </a:rPr>
              <a:t>field</a:t>
            </a:r>
            <a:r>
              <a:rPr sz="1600" spc="-65" dirty="0">
                <a:cs typeface="Arial"/>
              </a:rPr>
              <a:t> </a:t>
            </a:r>
            <a:r>
              <a:rPr sz="1600" dirty="0">
                <a:cs typeface="Arial"/>
              </a:rPr>
              <a:t>checklist.</a:t>
            </a:r>
            <a:endParaRPr lang="en-US" sz="1600" dirty="0">
              <a:cs typeface="Arial"/>
            </a:endParaRPr>
          </a:p>
          <a:p>
            <a:pPr marL="187325" marR="5080" indent="-175260">
              <a:buChar char="•"/>
              <a:tabLst>
                <a:tab pos="187325" algn="l"/>
                <a:tab pos="187960" algn="l"/>
              </a:tabLst>
            </a:pPr>
            <a:r>
              <a:rPr lang="en-US" sz="1600" dirty="0">
                <a:cs typeface="Arial"/>
              </a:rPr>
              <a:t>Always perform critical task under PTW system.</a:t>
            </a:r>
          </a:p>
          <a:p>
            <a:pPr marL="187325" marR="5080" indent="-175260">
              <a:buChar char="•"/>
              <a:tabLst>
                <a:tab pos="187325" algn="l"/>
                <a:tab pos="187960" algn="l"/>
              </a:tabLst>
            </a:pPr>
            <a:r>
              <a:rPr lang="en-US" sz="1600" dirty="0">
                <a:cs typeface="Arial"/>
              </a:rPr>
              <a:t>Always ensure TBT is conducted before job.</a:t>
            </a:r>
            <a:endParaRPr sz="16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130" y="6129353"/>
            <a:ext cx="8424061" cy="292388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322070" marR="173990" indent="-1139190">
              <a:spcBef>
                <a:spcPts val="360"/>
              </a:spcBef>
            </a:pPr>
            <a:r>
              <a:rPr sz="1600" b="1" spc="-5" dirty="0">
                <a:solidFill>
                  <a:srgbClr val="FFFF00"/>
                </a:solidFill>
                <a:latin typeface="Tahoma"/>
                <a:cs typeface="Tahoma"/>
              </a:rPr>
              <a:t>Always maintain minimum wraps on drawwork  as </a:t>
            </a:r>
            <a:r>
              <a:rPr sz="1600" b="1" spc="-10" dirty="0">
                <a:solidFill>
                  <a:srgbClr val="FFFF00"/>
                </a:solidFill>
                <a:latin typeface="Tahoma"/>
                <a:cs typeface="Tahoma"/>
              </a:rPr>
              <a:t>per OEM</a:t>
            </a:r>
            <a:r>
              <a:rPr sz="1600" b="1" spc="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Tahoma"/>
                <a:cs typeface="Tahoma"/>
              </a:rPr>
              <a:t>requirement</a:t>
            </a:r>
            <a:r>
              <a:rPr lang="en-US" sz="1600" b="1" spc="-10" dirty="0">
                <a:solidFill>
                  <a:srgbClr val="FFFF00"/>
                </a:solidFill>
                <a:latin typeface="Tahoma"/>
                <a:cs typeface="Tahoma"/>
              </a:rPr>
              <a:t> &amp; SOP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1259" y="1865928"/>
            <a:ext cx="2983865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Photo explaining what</a:t>
            </a:r>
            <a:endParaRPr sz="2400">
              <a:latin typeface="Arial"/>
              <a:cs typeface="Arial"/>
            </a:endParaRPr>
          </a:p>
          <a:p>
            <a:pPr marL="635" algn="ctr"/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was done wrong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43619" y="829054"/>
            <a:ext cx="2835280" cy="2305015"/>
            <a:chOff x="5550408" y="1054608"/>
            <a:chExt cx="3378707" cy="2311907"/>
          </a:xfrm>
        </p:grpSpPr>
        <p:sp>
          <p:nvSpPr>
            <p:cNvPr id="8" name="object 8"/>
            <p:cNvSpPr/>
            <p:nvPr/>
          </p:nvSpPr>
          <p:spPr>
            <a:xfrm>
              <a:off x="5550408" y="1054608"/>
              <a:ext cx="3378707" cy="23119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28406" y="2625232"/>
              <a:ext cx="600709" cy="730250"/>
            </a:xfrm>
            <a:custGeom>
              <a:avLst/>
              <a:gdLst/>
              <a:ahLst/>
              <a:cxnLst/>
              <a:rect l="l" t="t" r="r" b="b"/>
              <a:pathLst>
                <a:path w="600709" h="730250">
                  <a:moveTo>
                    <a:pt x="0" y="9144"/>
                  </a:moveTo>
                  <a:lnTo>
                    <a:pt x="600455" y="729996"/>
                  </a:lnTo>
                </a:path>
                <a:path w="600709" h="730250">
                  <a:moveTo>
                    <a:pt x="6096" y="711708"/>
                  </a:moveTo>
                  <a:lnTo>
                    <a:pt x="568451" y="0"/>
                  </a:lnTo>
                </a:path>
              </a:pathLst>
            </a:custGeom>
            <a:ln w="1341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009560" y="3343654"/>
            <a:ext cx="2824682" cy="2273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1150" y="344278"/>
            <a:ext cx="8239758" cy="3678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     </a:t>
            </a:r>
          </a:p>
          <a:p>
            <a:pPr marL="12700">
              <a:spcBef>
                <a:spcPts val="105"/>
              </a:spcBef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     Date</a:t>
            </a: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27.08.2020  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HiPo#60</a:t>
            </a:r>
          </a:p>
          <a:p>
            <a:pPr marL="12700">
              <a:spcBef>
                <a:spcPts val="105"/>
              </a:spcBef>
            </a:pPr>
            <a:endParaRPr lang="en-US" b="1" spc="-5" dirty="0">
              <a:solidFill>
                <a:srgbClr val="333399"/>
              </a:solidFill>
              <a:latin typeface="Tahoma" pitchFamily="34" charset="0"/>
              <a:cs typeface="Tahoma"/>
            </a:endParaRPr>
          </a:p>
          <a:p>
            <a:pPr marL="12700">
              <a:spcBef>
                <a:spcPts val="105"/>
              </a:spcBef>
            </a:pPr>
            <a:r>
              <a:rPr lang="en-US" b="1" spc="-5" dirty="0" smtClean="0">
                <a:solidFill>
                  <a:srgbClr val="333399"/>
                </a:solidFill>
                <a:latin typeface="Tahoma" pitchFamily="34" charset="0"/>
                <a:cs typeface="Tahoma"/>
              </a:rPr>
              <a:t>      </a:t>
            </a:r>
            <a:r>
              <a:rPr b="1" spc="-5" dirty="0" smtClean="0">
                <a:solidFill>
                  <a:srgbClr val="FF0000"/>
                </a:solidFill>
                <a:latin typeface="Tahoma"/>
                <a:cs typeface="Tahoma"/>
              </a:rPr>
              <a:t>What</a:t>
            </a:r>
            <a:r>
              <a:rPr b="1" spc="15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ahoma"/>
                <a:cs typeface="Tahoma"/>
              </a:rPr>
              <a:t>happened</a:t>
            </a:r>
            <a:r>
              <a:rPr b="1" spc="-10" dirty="0" smtClean="0">
                <a:solidFill>
                  <a:srgbClr val="FF0000"/>
                </a:solidFill>
                <a:latin typeface="Tahoma"/>
                <a:cs typeface="Tahoma"/>
              </a:rPr>
              <a:t>?</a:t>
            </a:r>
            <a:endParaRPr dirty="0">
              <a:latin typeface="Tahoma"/>
              <a:cs typeface="Tahoma"/>
            </a:endParaRPr>
          </a:p>
          <a:p>
            <a:pPr marL="363855"/>
            <a:r>
              <a:rPr spc="-5" dirty="0">
                <a:cs typeface="Arial"/>
              </a:rPr>
              <a:t>On </a:t>
            </a:r>
            <a:r>
              <a:rPr dirty="0">
                <a:cs typeface="Arial"/>
              </a:rPr>
              <a:t>27th of August 2020 at 08:37 am </a:t>
            </a:r>
            <a:r>
              <a:rPr spc="-5" dirty="0">
                <a:cs typeface="Arial"/>
              </a:rPr>
              <a:t>the </a:t>
            </a:r>
            <a:r>
              <a:rPr dirty="0">
                <a:cs typeface="Arial"/>
              </a:rPr>
              <a:t>rig was waiting for rigging up</a:t>
            </a:r>
            <a:r>
              <a:rPr spc="-90" dirty="0">
                <a:cs typeface="Arial"/>
              </a:rPr>
              <a:t> </a:t>
            </a:r>
            <a:r>
              <a:rPr dirty="0">
                <a:cs typeface="Arial"/>
              </a:rPr>
              <a:t>casing</a:t>
            </a:r>
          </a:p>
          <a:p>
            <a:pPr marL="363855" marR="16510">
              <a:spcBef>
                <a:spcPts val="5"/>
              </a:spcBef>
            </a:pPr>
            <a:r>
              <a:rPr dirty="0">
                <a:cs typeface="Arial"/>
              </a:rPr>
              <a:t>gears. The </a:t>
            </a:r>
            <a:r>
              <a:rPr spc="-5" dirty="0">
                <a:cs typeface="Arial"/>
              </a:rPr>
              <a:t>travelling </a:t>
            </a:r>
            <a:r>
              <a:rPr dirty="0">
                <a:cs typeface="Arial"/>
              </a:rPr>
              <a:t>block was parked at a height of approximately 4.7 mtrs.  from </a:t>
            </a:r>
            <a:r>
              <a:rPr spc="-5" dirty="0">
                <a:cs typeface="Arial"/>
              </a:rPr>
              <a:t>the </a:t>
            </a:r>
            <a:r>
              <a:rPr dirty="0">
                <a:cs typeface="Arial"/>
              </a:rPr>
              <a:t>rig floor. Suddenly </a:t>
            </a:r>
            <a:r>
              <a:rPr spc="-5" dirty="0">
                <a:cs typeface="Arial"/>
              </a:rPr>
              <a:t>the </a:t>
            </a:r>
            <a:r>
              <a:rPr dirty="0">
                <a:cs typeface="Arial"/>
              </a:rPr>
              <a:t>block descended and rested on </a:t>
            </a:r>
            <a:r>
              <a:rPr spc="-5" dirty="0">
                <a:cs typeface="Arial"/>
              </a:rPr>
              <a:t>the </a:t>
            </a:r>
            <a:r>
              <a:rPr dirty="0">
                <a:cs typeface="Arial"/>
              </a:rPr>
              <a:t>rig floor.  During this </a:t>
            </a:r>
            <a:r>
              <a:rPr spc="-5" dirty="0">
                <a:cs typeface="Arial"/>
              </a:rPr>
              <a:t>event, the </a:t>
            </a:r>
            <a:r>
              <a:rPr dirty="0">
                <a:cs typeface="Arial"/>
              </a:rPr>
              <a:t>fast line got removed from </a:t>
            </a:r>
            <a:r>
              <a:rPr spc="-5" dirty="0">
                <a:cs typeface="Arial"/>
              </a:rPr>
              <a:t>the </a:t>
            </a:r>
            <a:r>
              <a:rPr dirty="0">
                <a:cs typeface="Arial"/>
              </a:rPr>
              <a:t>fast line clamp and  </a:t>
            </a:r>
            <a:r>
              <a:rPr spc="-5" dirty="0">
                <a:cs typeface="Arial"/>
              </a:rPr>
              <a:t>travelled </a:t>
            </a:r>
            <a:r>
              <a:rPr dirty="0">
                <a:cs typeface="Arial"/>
              </a:rPr>
              <a:t>through </a:t>
            </a:r>
            <a:r>
              <a:rPr spc="-5" dirty="0">
                <a:cs typeface="Arial"/>
              </a:rPr>
              <a:t>the </a:t>
            </a:r>
            <a:r>
              <a:rPr dirty="0">
                <a:cs typeface="Arial"/>
              </a:rPr>
              <a:t>fast line sheave and dropped </a:t>
            </a:r>
            <a:r>
              <a:rPr spc="-5" dirty="0">
                <a:cs typeface="Arial"/>
              </a:rPr>
              <a:t>to the </a:t>
            </a:r>
            <a:r>
              <a:rPr dirty="0">
                <a:cs typeface="Arial"/>
              </a:rPr>
              <a:t>rig floor. The fast  line clamp was found </a:t>
            </a:r>
            <a:r>
              <a:rPr spc="-5" dirty="0">
                <a:cs typeface="Arial"/>
              </a:rPr>
              <a:t>lying </a:t>
            </a:r>
            <a:r>
              <a:rPr dirty="0">
                <a:cs typeface="Arial"/>
              </a:rPr>
              <a:t>close </a:t>
            </a:r>
            <a:r>
              <a:rPr spc="-5" dirty="0">
                <a:cs typeface="Arial"/>
              </a:rPr>
              <a:t>to the </a:t>
            </a:r>
            <a:r>
              <a:rPr dirty="0">
                <a:cs typeface="Arial"/>
              </a:rPr>
              <a:t>draw works on </a:t>
            </a:r>
            <a:r>
              <a:rPr spc="-5" dirty="0">
                <a:cs typeface="Arial"/>
              </a:rPr>
              <a:t>the </a:t>
            </a:r>
            <a:r>
              <a:rPr dirty="0">
                <a:cs typeface="Arial"/>
              </a:rPr>
              <a:t>rig trailer</a:t>
            </a:r>
            <a:r>
              <a:rPr spc="-85" dirty="0">
                <a:cs typeface="Arial"/>
              </a:rPr>
              <a:t> </a:t>
            </a:r>
            <a:r>
              <a:rPr dirty="0">
                <a:cs typeface="Arial"/>
              </a:rPr>
              <a:t>bed.</a:t>
            </a:r>
          </a:p>
          <a:p>
            <a:pPr>
              <a:spcBef>
                <a:spcPts val="50"/>
              </a:spcBef>
            </a:pPr>
            <a:endParaRPr sz="1700" dirty="0">
              <a:latin typeface="Arial"/>
              <a:cs typeface="Arial"/>
            </a:endParaRPr>
          </a:p>
          <a:p>
            <a:pPr marL="363855"/>
            <a:r>
              <a:rPr sz="1600" b="1" spc="-5" dirty="0">
                <a:solidFill>
                  <a:srgbClr val="333399"/>
                </a:solidFill>
                <a:latin typeface="Tahoma"/>
                <a:cs typeface="Tahoma"/>
              </a:rPr>
              <a:t>Your learning from this</a:t>
            </a:r>
            <a:r>
              <a:rPr sz="1600" b="1" spc="12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Tahoma"/>
                <a:cs typeface="Tahoma"/>
              </a:rPr>
              <a:t>incident..</a:t>
            </a:r>
            <a:endParaRPr sz="1600" dirty="0">
              <a:latin typeface="Tahoma"/>
              <a:cs typeface="Tahoma"/>
            </a:endParaRPr>
          </a:p>
          <a:p>
            <a:pPr marL="478155" marR="336550" indent="-114300">
              <a:spcBef>
                <a:spcPts val="695"/>
              </a:spcBef>
            </a:pPr>
            <a:r>
              <a:rPr sz="1600" dirty="0">
                <a:cs typeface="Arial"/>
              </a:rPr>
              <a:t>(This must solely relate </a:t>
            </a:r>
            <a:r>
              <a:rPr sz="1600" spc="-5" dirty="0">
                <a:cs typeface="Arial"/>
              </a:rPr>
              <a:t>to the </a:t>
            </a:r>
            <a:r>
              <a:rPr sz="1600" dirty="0">
                <a:cs typeface="Arial"/>
              </a:rPr>
              <a:t>people at risk of harm or people at risk</a:t>
            </a:r>
            <a:r>
              <a:rPr sz="1600" spc="-150" dirty="0">
                <a:cs typeface="Arial"/>
              </a:rPr>
              <a:t> </a:t>
            </a:r>
            <a:r>
              <a:rPr sz="1600" dirty="0">
                <a:cs typeface="Arial"/>
              </a:rPr>
              <a:t>of  causing </a:t>
            </a:r>
            <a:r>
              <a:rPr sz="1600" spc="-5" dirty="0">
                <a:cs typeface="Arial"/>
              </a:rPr>
              <a:t>the</a:t>
            </a:r>
            <a:r>
              <a:rPr sz="1600" spc="-25" dirty="0">
                <a:cs typeface="Arial"/>
              </a:rPr>
              <a:t> </a:t>
            </a:r>
            <a:r>
              <a:rPr sz="1600" dirty="0" smtClean="0">
                <a:cs typeface="Arial"/>
              </a:rPr>
              <a:t>harm</a:t>
            </a:r>
            <a:r>
              <a:rPr sz="1600" dirty="0">
                <a:cs typeface="Arial"/>
              </a:rPr>
              <a:t>)</a:t>
            </a:r>
          </a:p>
        </p:txBody>
      </p:sp>
      <p:sp>
        <p:nvSpPr>
          <p:cNvPr id="14" name="object 14"/>
          <p:cNvSpPr/>
          <p:nvPr/>
        </p:nvSpPr>
        <p:spPr>
          <a:xfrm>
            <a:off x="11122152" y="4897045"/>
            <a:ext cx="656746" cy="623972"/>
          </a:xfrm>
          <a:custGeom>
            <a:avLst/>
            <a:gdLst/>
            <a:ahLst/>
            <a:cxnLst/>
            <a:rect l="l" t="t" r="r" b="b"/>
            <a:pathLst>
              <a:path w="803275" h="637539">
                <a:moveTo>
                  <a:pt x="0" y="430428"/>
                </a:moveTo>
                <a:lnTo>
                  <a:pt x="187578" y="637031"/>
                </a:lnTo>
                <a:lnTo>
                  <a:pt x="803148" y="0"/>
                </a:lnTo>
              </a:path>
            </a:pathLst>
          </a:custGeom>
          <a:ln w="134112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5070" y="6457890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 smtClean="0"/>
              <a:t>Drilling &amp; Operation 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</p:spTree>
    <p:extLst>
      <p:ext uri="{BB962C8B-B14F-4D97-AF65-F5344CB8AC3E}">
        <p14:creationId xmlns:p14="http://schemas.microsoft.com/office/powerpoint/2010/main" val="243513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19150" y="1060451"/>
            <a:ext cx="9164472" cy="4101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30"/>
              </a:spcBef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 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27.08.2020      Incident title: HiPo#60</a:t>
            </a:r>
            <a:endParaRPr dirty="0">
              <a:latin typeface="Tahoma"/>
              <a:cs typeface="Tahoma"/>
            </a:endParaRPr>
          </a:p>
          <a:p>
            <a:pPr marL="12700" marR="5080"/>
            <a:endParaRPr lang="en-US" sz="1600" b="1" spc="-5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5080"/>
            <a:r>
              <a:rPr sz="1600" b="1" spc="-5" dirty="0" smtClean="0">
                <a:solidFill>
                  <a:srgbClr val="FF0000"/>
                </a:solidFill>
                <a:latin typeface="Tahoma"/>
                <a:cs typeface="Tahoma"/>
              </a:rPr>
              <a:t>As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a learning from this 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incident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and 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ensure continual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improvement all 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contract 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managers must review their 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HSE HEMP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against the 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questions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asked</a:t>
            </a:r>
            <a:r>
              <a:rPr sz="1600" b="1" spc="3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below</a:t>
            </a:r>
            <a:endParaRPr sz="1600" dirty="0">
              <a:latin typeface="Tahoma"/>
              <a:cs typeface="Tahoma"/>
            </a:endParaRPr>
          </a:p>
          <a:p>
            <a:pPr>
              <a:spcBef>
                <a:spcPts val="50"/>
              </a:spcBef>
            </a:pPr>
            <a:endParaRPr sz="1550" dirty="0">
              <a:latin typeface="Tahoma"/>
              <a:cs typeface="Tahoma"/>
            </a:endParaRPr>
          </a:p>
          <a:p>
            <a:pPr marL="12700"/>
            <a:r>
              <a:rPr sz="1600" b="1" spc="-10" dirty="0">
                <a:solidFill>
                  <a:srgbClr val="0000FF"/>
                </a:solidFill>
                <a:latin typeface="Tahoma"/>
                <a:cs typeface="Tahoma"/>
              </a:rPr>
              <a:t>Confirm </a:t>
            </a:r>
            <a:r>
              <a:rPr sz="1600" b="1" spc="-5" dirty="0">
                <a:solidFill>
                  <a:srgbClr val="0000FF"/>
                </a:solidFill>
                <a:latin typeface="Tahoma"/>
                <a:cs typeface="Tahoma"/>
              </a:rPr>
              <a:t>the</a:t>
            </a:r>
            <a:r>
              <a:rPr sz="1600" b="1" spc="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Tahoma"/>
                <a:cs typeface="Tahoma"/>
              </a:rPr>
              <a:t>following:</a:t>
            </a:r>
            <a:endParaRPr sz="1600" dirty="0">
              <a:latin typeface="Tahoma"/>
              <a:cs typeface="Tahoma"/>
            </a:endParaRPr>
          </a:p>
          <a:p>
            <a:pPr marL="355600" indent="-342900">
              <a:spcBef>
                <a:spcPts val="1639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Do</a:t>
            </a:r>
            <a:r>
              <a:rPr spc="-10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you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 ensure</a:t>
            </a:r>
            <a:r>
              <a:rPr spc="-30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that</a:t>
            </a:r>
            <a:r>
              <a:rPr spc="-30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SOP</a:t>
            </a:r>
            <a:r>
              <a:rPr spc="-30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for</a:t>
            </a:r>
            <a:r>
              <a:rPr spc="-30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slip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and</a:t>
            </a:r>
            <a:r>
              <a:rPr spc="-20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cut</a:t>
            </a:r>
            <a:r>
              <a:rPr spc="-30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operation</a:t>
            </a:r>
            <a:r>
              <a:rPr spc="-40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is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developed</a:t>
            </a:r>
            <a:r>
              <a:rPr spc="-35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considering</a:t>
            </a:r>
            <a:r>
              <a:rPr spc="-45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OEM?</a:t>
            </a:r>
            <a:endParaRPr dirty="0">
              <a:latin typeface="+mj-lt"/>
              <a:cs typeface="Arial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Do you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ensure that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effective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routine checks on brake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systems </a:t>
            </a:r>
            <a:r>
              <a:rPr dirty="0">
                <a:solidFill>
                  <a:srgbClr val="0033CC"/>
                </a:solidFill>
                <a:latin typeface="+mj-lt"/>
                <a:cs typeface="Times New Roman"/>
              </a:rPr>
              <a:t>are carried</a:t>
            </a:r>
            <a:r>
              <a:rPr spc="-250" dirty="0">
                <a:solidFill>
                  <a:srgbClr val="0033CC"/>
                </a:solidFill>
                <a:latin typeface="+mj-lt"/>
                <a:cs typeface="Times New Roman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Times New Roman"/>
              </a:rPr>
              <a:t>out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?</a:t>
            </a:r>
            <a:endParaRPr dirty="0">
              <a:latin typeface="+mj-lt"/>
              <a:cs typeface="Arial"/>
            </a:endParaRPr>
          </a:p>
          <a:p>
            <a:pPr marL="355600" marR="132715" indent="-342900">
              <a:buAutoNum type="arabicPeriod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Do you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ensure that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CCTV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is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covering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all critical areas and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active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at all times? </a:t>
            </a:r>
            <a:endParaRPr lang="en-US" dirty="0">
              <a:solidFill>
                <a:srgbClr val="0033CC"/>
              </a:solidFill>
              <a:latin typeface="+mj-lt"/>
              <a:cs typeface="Arial"/>
            </a:endParaRPr>
          </a:p>
          <a:p>
            <a:pPr marL="355600" marR="132715" indent="-342900">
              <a:buAutoNum type="arabicPeriod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Do you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ensure that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effective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process in place to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review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and update</a:t>
            </a:r>
            <a:r>
              <a:rPr spc="-245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SOP?</a:t>
            </a:r>
            <a:endParaRPr dirty="0">
              <a:latin typeface="+mj-lt"/>
              <a:cs typeface="Arial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Do you </a:t>
            </a:r>
            <a:r>
              <a:rPr dirty="0">
                <a:solidFill>
                  <a:srgbClr val="0033CC"/>
                </a:solidFill>
                <a:latin typeface="+mj-lt"/>
                <a:cs typeface="Arial"/>
              </a:rPr>
              <a:t>ensure that all critical tasks are performed under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PTW</a:t>
            </a:r>
            <a:r>
              <a:rPr spc="-254" dirty="0">
                <a:solidFill>
                  <a:srgbClr val="0033CC"/>
                </a:solidFill>
                <a:latin typeface="+mj-lt"/>
                <a:cs typeface="Arial"/>
              </a:rPr>
              <a:t> </a:t>
            </a:r>
            <a:r>
              <a:rPr spc="-5" dirty="0">
                <a:solidFill>
                  <a:srgbClr val="0033CC"/>
                </a:solidFill>
                <a:latin typeface="+mj-lt"/>
                <a:cs typeface="Arial"/>
              </a:rPr>
              <a:t>system?</a:t>
            </a:r>
            <a:endParaRPr lang="en-US" spc="-5" dirty="0">
              <a:solidFill>
                <a:srgbClr val="0033CC"/>
              </a:solidFill>
              <a:latin typeface="+mj-lt"/>
              <a:cs typeface="Arial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rgbClr val="0033CC"/>
                </a:solidFill>
                <a:latin typeface="+mj-lt"/>
                <a:cs typeface="Arial"/>
              </a:rPr>
              <a:t>Do you ensure that pre job meetings (TBT) are conducted and effective</a:t>
            </a:r>
            <a:r>
              <a:rPr lang="en-US" spc="-5" dirty="0" smtClean="0">
                <a:solidFill>
                  <a:srgbClr val="0033CC"/>
                </a:solidFill>
                <a:latin typeface="+mj-lt"/>
                <a:cs typeface="Arial"/>
              </a:rPr>
              <a:t>?</a:t>
            </a: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endParaRPr lang="en-US" spc="-5" dirty="0">
              <a:solidFill>
                <a:srgbClr val="0033CC"/>
              </a:solidFill>
              <a:latin typeface="+mj-lt"/>
              <a:cs typeface="Arial"/>
            </a:endParaRPr>
          </a:p>
          <a:p>
            <a:pPr marL="12700">
              <a:tabLst>
                <a:tab pos="354965" algn="l"/>
                <a:tab pos="355600" algn="l"/>
              </a:tabLst>
            </a:pPr>
            <a:r>
              <a:rPr lang="en-US" sz="1000" i="1" dirty="0">
                <a:solidFill>
                  <a:srgbClr val="0033CC"/>
                </a:solidFill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endParaRPr lang="en-US" spc="-5" dirty="0">
              <a:solidFill>
                <a:srgbClr val="0033CC"/>
              </a:solidFill>
              <a:latin typeface="+mj-lt"/>
              <a:cs typeface="Arial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514153" y="0"/>
            <a:ext cx="705611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Management self audit </a:t>
            </a:r>
          </a:p>
        </p:txBody>
      </p:sp>
    </p:spTree>
    <p:extLst>
      <p:ext uri="{BB962C8B-B14F-4D97-AF65-F5344CB8AC3E}">
        <p14:creationId xmlns:p14="http://schemas.microsoft.com/office/powerpoint/2010/main" val="128543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92475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BA075B2-4CDB-4212-B998-C54E03B5BF10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376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100</cp:revision>
  <dcterms:created xsi:type="dcterms:W3CDTF">2018-09-24T07:27:56Z</dcterms:created>
  <dcterms:modified xsi:type="dcterms:W3CDTF">2020-11-19T04:52:47Z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