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9" r:id="rId6"/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3135D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4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7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92120" y="799514"/>
            <a:ext cx="7784775" cy="53322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14.09.2020      Incident title : LTI#22, Finger Injury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dirty="0">
                <a:solidFill>
                  <a:srgbClr val="000000"/>
                </a:solidFill>
              </a:rPr>
              <a:t>While attempting to align sucker rod BOP flange over the X-mas tree,</a:t>
            </a:r>
          </a:p>
          <a:p>
            <a:pPr marL="342900" indent="-342900">
              <a:defRPr/>
            </a:pPr>
            <a:r>
              <a:rPr lang="en-US" dirty="0">
                <a:solidFill>
                  <a:srgbClr val="000000"/>
                </a:solidFill>
              </a:rPr>
              <a:t>Floorman placed his hand underneath the flange and while doing so the </a:t>
            </a:r>
          </a:p>
          <a:p>
            <a:pPr marL="342900" indent="-342900">
              <a:defRPr/>
            </a:pPr>
            <a:r>
              <a:rPr lang="en-US" dirty="0">
                <a:solidFill>
                  <a:srgbClr val="000000"/>
                </a:solidFill>
              </a:rPr>
              <a:t>flange unexpectedly shifted downwards and caught the employee’s right </a:t>
            </a:r>
          </a:p>
          <a:p>
            <a:pPr marL="342900" indent="-342900">
              <a:defRPr/>
            </a:pPr>
            <a:r>
              <a:rPr lang="en-US" dirty="0">
                <a:solidFill>
                  <a:srgbClr val="000000"/>
                </a:solidFill>
              </a:rPr>
              <a:t>hand ring finger in between the flange and X-mas tree plate causing a </a:t>
            </a:r>
          </a:p>
          <a:p>
            <a:pPr marL="342900" indent="-342900">
              <a:defRPr/>
            </a:pPr>
            <a:r>
              <a:rPr lang="en-US" dirty="0">
                <a:solidFill>
                  <a:srgbClr val="000000"/>
                </a:solidFill>
              </a:rPr>
              <a:t>Fracture. 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  <a:endParaRPr lang="en-US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intervene and exercise STOP Work Authority.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plan the task and ensure adequate pre-job brief is done including for routine tasks.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ensure you use updated SOP for the task.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maintain clear communication during the task.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wear PPE.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stay away from LOF.</a:t>
            </a:r>
          </a:p>
          <a:p>
            <a:pPr marL="114300" indent="-114300">
              <a:defRPr/>
            </a:pPr>
            <a:endParaRPr lang="en-US" sz="1050" dirty="0"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492120" y="5575531"/>
            <a:ext cx="5181600" cy="584775"/>
          </a:xfrm>
          <a:prstGeom prst="rect">
            <a:avLst/>
          </a:prstGeom>
          <a:solidFill>
            <a:srgbClr val="0D38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ALWAYS ensure that Supervisor is supervising &amp; is not performing the task himself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0BCD55-BF81-4BF2-BD46-23757E934B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42906" y="261773"/>
            <a:ext cx="2294830" cy="3370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1438865" y="2516689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E462C9FA-A517-4307-B206-D6532D70DC38}"/>
              </a:ext>
            </a:extLst>
          </p:cNvPr>
          <p:cNvSpPr/>
          <p:nvPr/>
        </p:nvSpPr>
        <p:spPr>
          <a:xfrm>
            <a:off x="9495765" y="1745796"/>
            <a:ext cx="381000" cy="29063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D9284C-A03A-4FBF-8822-C7D835020F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27797" y="2734590"/>
            <a:ext cx="228980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11400765" y="503108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46694-045A-4909-9462-C10D10F74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60890"/>
            <a:ext cx="8582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Operation, Engineering </a:t>
            </a:r>
          </a:p>
          <a:p>
            <a:endParaRPr lang="en-US" sz="1600" b="1" dirty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2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67404" y="1125538"/>
            <a:ext cx="9389460" cy="60324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there is sufficient assurance processes from country leadership team to verify compliance with HSE standards?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field personnel have understanding of STOP Work Authority and their responsibilities and have all required resources and support to exercise it when needed?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field personnel have adequate skills to recognize dynamic pinch points?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all lifting activities are performed in accordance with SP 2273?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SOPs are available for all tasks and are being reviewed prior to the job?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CCTV reviews are capturing the compliance to SOPs?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all tasks are pre-followed by formal risk assessment?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Supervisors are supervising?  </a:t>
            </a:r>
          </a:p>
          <a:p>
            <a:pPr marL="342900" indent="-342900">
              <a:defRPr/>
            </a:pPr>
            <a:endParaRPr lang="en-US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067404" y="865871"/>
            <a:ext cx="6873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14.09.2020      Incident title : LTI#22, Finger Injury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42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92487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E0F4E8-30F4-4A9A-A7A0-91518DA02850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549</Words>
  <Application>Microsoft Office PowerPoint</Application>
  <PresentationFormat>Widescreen</PresentationFormat>
  <Paragraphs>65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128</cp:revision>
  <dcterms:created xsi:type="dcterms:W3CDTF">2018-09-24T07:27:56Z</dcterms:created>
  <dcterms:modified xsi:type="dcterms:W3CDTF">2020-12-28T11:27:56Z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