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71919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15335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51990" y="777016"/>
            <a:ext cx="7767214" cy="547072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06.10.2020    Incident title : LTI#26, Finger Injury</a:t>
            </a:r>
            <a:endParaRPr lang="en-US" b="1" dirty="0">
              <a:solidFill>
                <a:srgbClr val="FF0000"/>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342900" indent="-342900" rtl="1">
              <a:defRPr/>
            </a:pPr>
            <a:r>
              <a:rPr lang="en-US" dirty="0">
                <a:cs typeface="Arial" charset="0"/>
              </a:rPr>
              <a:t>On 06 Oct. 2020 at 09.00 hrs, a mechanical crew was engaged in shifting pipe on the pipe rack as part of flow line section replacement. To position the pipe on the pipe rack for fit-up, one of the riggers in the crew pushed the pipe from one end while others were pulling it from the opposite end. During this course of action the pipe end slipped from the support and rigger’s left hand middle &amp; ring fingers caught between the pipe end and the pipe rack causing avulsion injury and fracture in the finger.</a:t>
            </a:r>
          </a:p>
          <a:p>
            <a:pPr marL="342900" indent="-342900">
              <a:defRPr/>
            </a:pPr>
            <a:endParaRPr lang="en-US" sz="1400" dirty="0">
              <a:solidFill>
                <a:srgbClr val="000000"/>
              </a:solidFill>
              <a:latin typeface="Arial" pitchFamily="34" charset="0"/>
            </a:endParaRPr>
          </a:p>
          <a:p>
            <a:pPr marL="342900" indent="-342900">
              <a:defRPr/>
            </a:pPr>
            <a:endParaRPr lang="en-US" sz="110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endParaRPr lang="en-US" sz="1600" dirty="0">
              <a:solidFill>
                <a:srgbClr val="000000"/>
              </a:solidFill>
            </a:endParaRPr>
          </a:p>
          <a:p>
            <a:pPr marL="285750" indent="-285750">
              <a:buFont typeface="Arial" panose="020B0604020202020204" pitchFamily="34" charset="0"/>
              <a:buChar char="•"/>
              <a:defRPr/>
            </a:pPr>
            <a:r>
              <a:rPr lang="en-US" sz="1600" dirty="0">
                <a:cs typeface="Arial" charset="0"/>
              </a:rPr>
              <a:t>Always ensure your hands and fingers are away from the “line of fire”</a:t>
            </a:r>
          </a:p>
          <a:p>
            <a:pPr marL="285750" indent="-285750">
              <a:buFont typeface="Arial" panose="020B0604020202020204" pitchFamily="34" charset="0"/>
              <a:buChar char="•"/>
              <a:defRPr/>
            </a:pPr>
            <a:r>
              <a:rPr lang="en-US" sz="1600" dirty="0">
                <a:cs typeface="Arial" charset="0"/>
              </a:rPr>
              <a:t>Always comply with manual handling procedure.</a:t>
            </a:r>
          </a:p>
          <a:p>
            <a:pPr marL="285750" indent="-285750">
              <a:buFont typeface="Arial" panose="020B0604020202020204" pitchFamily="34" charset="0"/>
              <a:buChar char="•"/>
              <a:defRPr/>
            </a:pPr>
            <a:r>
              <a:rPr lang="en-US" sz="1600" dirty="0">
                <a:cs typeface="Arial" charset="0"/>
              </a:rPr>
              <a:t>Intervene unsafe activities / violations and use your stop empowerment. </a:t>
            </a:r>
          </a:p>
          <a:p>
            <a:pPr marL="285750" indent="-285750">
              <a:buFont typeface="Arial" panose="020B0604020202020204" pitchFamily="34" charset="0"/>
              <a:buChar char="•"/>
              <a:defRPr/>
            </a:pPr>
            <a:r>
              <a:rPr lang="en-US" sz="1600" dirty="0">
                <a:cs typeface="Arial" charset="0"/>
              </a:rPr>
              <a:t>Always ensure dynamic risk review whenever there is a change in the work/task.</a:t>
            </a:r>
          </a:p>
          <a:p>
            <a:pPr>
              <a:defRPr/>
            </a:pPr>
            <a:endParaRPr lang="en-US" sz="1200" b="1" dirty="0">
              <a:solidFill>
                <a:srgbClr val="000000"/>
              </a:solidFill>
              <a:latin typeface="Arial" pitchFamily="34" charset="0"/>
            </a:endParaRPr>
          </a:p>
          <a:p>
            <a:pPr marL="171450" indent="-171450">
              <a:buFont typeface="Wingdings" panose="05000000000000000000" pitchFamily="2" charset="2"/>
              <a:buChar char="§"/>
              <a:defRPr/>
            </a:pPr>
            <a:endParaRPr lang="en-US" sz="1200" b="1" dirty="0">
              <a:solidFill>
                <a:srgbClr val="000000"/>
              </a:solidFill>
              <a:latin typeface="Arial" pitchFamily="34" charset="0"/>
            </a:endParaRPr>
          </a:p>
          <a:p>
            <a:pPr marL="114300" indent="-114300">
              <a:defRPr/>
            </a:pPr>
            <a:endParaRPr lang="en-US" sz="1050" dirty="0">
              <a:solidFill>
                <a:srgbClr val="0000FF"/>
              </a:solidFill>
              <a:latin typeface="Arial" charset="0"/>
              <a:cs typeface="Tahoma" pitchFamily="34" charset="0"/>
            </a:endParaRPr>
          </a:p>
          <a:p>
            <a:pPr eaLnBrk="1" hangingPunct="1">
              <a:buFont typeface="Arial" pitchFamily="34" charset="0"/>
              <a:buChar char="•"/>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74859"/>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51990" y="5665349"/>
            <a:ext cx="4149614" cy="338554"/>
          </a:xfrm>
          <a:prstGeom prst="rect">
            <a:avLst/>
          </a:prstGeom>
          <a:solidFill>
            <a:srgbClr val="0D38B3"/>
          </a:solidFill>
          <a:ln w="9525">
            <a:noFill/>
            <a:miter lim="800000"/>
            <a:headEnd/>
            <a:tailEnd/>
          </a:ln>
        </p:spPr>
        <p:txBody>
          <a:bodyPr wrap="square">
            <a:spAutoFit/>
          </a:bodyPr>
          <a:lstStyle/>
          <a:p>
            <a:pPr algn="ctr"/>
            <a:r>
              <a:rPr lang="en-US" sz="1600" b="1" dirty="0">
                <a:solidFill>
                  <a:srgbClr val="FFFF00"/>
                </a:solidFill>
                <a:latin typeface="Tahoma" pitchFamily="34" charset="0"/>
              </a:rPr>
              <a:t>Shortcuts will cut short safety</a:t>
            </a:r>
          </a:p>
        </p:txBody>
      </p:sp>
      <p:grpSp>
        <p:nvGrpSpPr>
          <p:cNvPr id="26633" name="Group 131"/>
          <p:cNvGrpSpPr>
            <a:grpSpLocks/>
          </p:cNvGrpSpPr>
          <p:nvPr/>
        </p:nvGrpSpPr>
        <p:grpSpPr bwMode="auto">
          <a:xfrm>
            <a:off x="9721850" y="2225676"/>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6" name="Picture 15">
            <a:extLst>
              <a:ext uri="{FF2B5EF4-FFF2-40B4-BE49-F238E27FC236}">
                <a16:creationId xmlns:a16="http://schemas.microsoft.com/office/drawing/2014/main" id="{EAC70149-5ACD-47D8-8C4B-31B486D9C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3532" y="755009"/>
            <a:ext cx="3308988" cy="2037846"/>
          </a:xfrm>
          <a:prstGeom prst="rect">
            <a:avLst/>
          </a:prstGeom>
        </p:spPr>
      </p:pic>
      <p:grpSp>
        <p:nvGrpSpPr>
          <p:cNvPr id="18" name="Group 131">
            <a:extLst>
              <a:ext uri="{FF2B5EF4-FFF2-40B4-BE49-F238E27FC236}">
                <a16:creationId xmlns:a16="http://schemas.microsoft.com/office/drawing/2014/main" id="{1E270A4F-1E88-4239-9B30-CFFD1CD4F052}"/>
              </a:ext>
            </a:extLst>
          </p:cNvPr>
          <p:cNvGrpSpPr>
            <a:grpSpLocks/>
          </p:cNvGrpSpPr>
          <p:nvPr/>
        </p:nvGrpSpPr>
        <p:grpSpPr bwMode="auto">
          <a:xfrm>
            <a:off x="11543534" y="2122505"/>
            <a:ext cx="336550" cy="544513"/>
            <a:chOff x="3504" y="544"/>
            <a:chExt cx="2287" cy="1855"/>
          </a:xfrm>
        </p:grpSpPr>
        <p:sp>
          <p:nvSpPr>
            <p:cNvPr id="19" name="Line 129">
              <a:extLst>
                <a:ext uri="{FF2B5EF4-FFF2-40B4-BE49-F238E27FC236}">
                  <a16:creationId xmlns:a16="http://schemas.microsoft.com/office/drawing/2014/main" id="{7A1DFCAB-3BE2-41C3-95D7-F3AB0E26FA6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0" name="Line 130">
              <a:extLst>
                <a:ext uri="{FF2B5EF4-FFF2-40B4-BE49-F238E27FC236}">
                  <a16:creationId xmlns:a16="http://schemas.microsoft.com/office/drawing/2014/main" id="{CFD17577-F9E4-4F01-8E17-1C315BD4D06C}"/>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1" name="Picture 20">
            <a:extLst>
              <a:ext uri="{FF2B5EF4-FFF2-40B4-BE49-F238E27FC236}">
                <a16:creationId xmlns:a16="http://schemas.microsoft.com/office/drawing/2014/main" id="{4E5F962B-3212-4248-B09B-E8713DB5BA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3532" y="3080507"/>
            <a:ext cx="3308988" cy="2174285"/>
          </a:xfrm>
          <a:prstGeom prst="rect">
            <a:avLst/>
          </a:prstGeom>
        </p:spPr>
      </p:pic>
      <p:sp>
        <p:nvSpPr>
          <p:cNvPr id="22" name="Freeform 132">
            <a:extLst>
              <a:ext uri="{FF2B5EF4-FFF2-40B4-BE49-F238E27FC236}">
                <a16:creationId xmlns:a16="http://schemas.microsoft.com/office/drawing/2014/main" id="{725DF213-9D57-420C-9EAC-4D1C5FAD521D}"/>
              </a:ext>
            </a:extLst>
          </p:cNvPr>
          <p:cNvSpPr>
            <a:spLocks/>
          </p:cNvSpPr>
          <p:nvPr/>
        </p:nvSpPr>
        <p:spPr bwMode="auto">
          <a:xfrm>
            <a:off x="11476219" y="466235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3" name="Text Box 12">
            <a:extLst>
              <a:ext uri="{FF2B5EF4-FFF2-40B4-BE49-F238E27FC236}">
                <a16:creationId xmlns:a16="http://schemas.microsoft.com/office/drawing/2014/main" id="{93AAA418-45E2-4BCF-9CCD-78A945B65AFD}"/>
              </a:ext>
            </a:extLst>
          </p:cNvPr>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5" name="Rectangle 14">
            <a:extLst>
              <a:ext uri="{FF2B5EF4-FFF2-40B4-BE49-F238E27FC236}">
                <a16:creationId xmlns:a16="http://schemas.microsoft.com/office/drawing/2014/main" id="{56383088-939F-4A04-B6BF-C202E231D435}"/>
              </a:ext>
            </a:extLst>
          </p:cNvPr>
          <p:cNvSpPr>
            <a:spLocks noChangeArrowheads="1"/>
          </p:cNvSpPr>
          <p:nvPr/>
        </p:nvSpPr>
        <p:spPr bwMode="auto">
          <a:xfrm>
            <a:off x="382529" y="6247220"/>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a:t>
            </a:r>
            <a:r>
              <a:rPr lang="en-US" sz="1600" b="1"/>
              <a:t>, Engineering &amp; </a:t>
            </a:r>
            <a:r>
              <a:rPr lang="en-US" sz="1600" b="1" dirty="0"/>
              <a:t>C</a:t>
            </a:r>
            <a:r>
              <a:rPr lang="en-US" sz="1600" b="1"/>
              <a:t>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49426" y="1013520"/>
            <a:ext cx="8553974" cy="6309420"/>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033CC"/>
                </a:solidFill>
                <a:latin typeface="+mj-lt"/>
              </a:rPr>
              <a:t>Do you always ensure senior site management interact regularly with work crews to influence for good HSE behaviour?</a:t>
            </a:r>
          </a:p>
          <a:p>
            <a:pPr marL="342900" indent="-342900">
              <a:buFont typeface="+mj-lt"/>
              <a:buAutoNum type="arabicPeriod"/>
              <a:defRPr/>
            </a:pPr>
            <a:r>
              <a:rPr lang="en-US" dirty="0">
                <a:solidFill>
                  <a:srgbClr val="0033CC"/>
                </a:solidFill>
                <a:latin typeface="+mj-lt"/>
                <a:sym typeface="Wingdings" pitchFamily="2" charset="2"/>
              </a:rPr>
              <a:t>Do you always ensure that your employees comply with manual handling procedure?</a:t>
            </a:r>
          </a:p>
          <a:p>
            <a:pPr marL="342900" indent="-342900">
              <a:buFont typeface="+mj-lt"/>
              <a:buAutoNum type="arabicPeriod"/>
              <a:defRPr/>
            </a:pPr>
            <a:r>
              <a:rPr lang="en-US" dirty="0">
                <a:solidFill>
                  <a:srgbClr val="0033CC"/>
                </a:solidFill>
                <a:latin typeface="+mj-lt"/>
                <a:sym typeface="Wingdings" pitchFamily="2" charset="2"/>
              </a:rPr>
              <a:t>Do you always ensure that your employees intervene unsafe acts, and exercise their empowerment to stop unsafe work? </a:t>
            </a:r>
          </a:p>
          <a:p>
            <a:pPr marL="342900" indent="-342900">
              <a:buFont typeface="+mj-lt"/>
              <a:buAutoNum type="arabicPeriod"/>
              <a:defRPr/>
            </a:pPr>
            <a:r>
              <a:rPr lang="en-US" dirty="0">
                <a:solidFill>
                  <a:srgbClr val="0033CC"/>
                </a:solidFill>
                <a:latin typeface="+mj-lt"/>
                <a:sym typeface="Wingdings" pitchFamily="2" charset="2"/>
              </a:rPr>
              <a:t>Do you always ensure that your employees are aware of the dangers of “Line of Fire”?</a:t>
            </a:r>
          </a:p>
          <a:p>
            <a:pPr marL="342900" indent="-342900">
              <a:buFont typeface="+mj-lt"/>
              <a:buAutoNum type="arabicPeriod"/>
              <a:defRPr/>
            </a:pPr>
            <a:r>
              <a:rPr lang="en-US" dirty="0">
                <a:solidFill>
                  <a:srgbClr val="0033CC"/>
                </a:solidFill>
                <a:latin typeface="+mj-lt"/>
                <a:sym typeface="Wingdings" pitchFamily="2" charset="2"/>
              </a:rPr>
              <a:t>Do you always ensure that your employees at supervisory levels demonstrate good supervisory example for those who works under him?</a:t>
            </a:r>
          </a:p>
          <a:p>
            <a:pPr marL="342900" indent="-342900">
              <a:buFont typeface="+mj-lt"/>
              <a:buAutoNum type="arabicPeriod"/>
              <a:defRPr/>
            </a:pPr>
            <a:r>
              <a:rPr lang="en-US" dirty="0">
                <a:solidFill>
                  <a:srgbClr val="0033CC"/>
                </a:solidFill>
                <a:latin typeface="+mj-lt"/>
                <a:sym typeface="Wingdings" pitchFamily="2" charset="2"/>
              </a:rPr>
              <a:t>Do you always ensure dynamic risk review is conducted by crew members whenever there is a change in the task in hand?</a:t>
            </a:r>
          </a:p>
          <a:p>
            <a:pPr marL="342900" indent="-342900">
              <a:buFont typeface="+mj-lt"/>
              <a:buAutoNum type="arabicPeriod"/>
              <a:defRPr/>
            </a:pPr>
            <a:r>
              <a:rPr lang="en-US" dirty="0">
                <a:solidFill>
                  <a:srgbClr val="0033CC"/>
                </a:solidFill>
                <a:latin typeface="+mj-lt"/>
                <a:sym typeface="Wingdings" pitchFamily="2" charset="2"/>
              </a:rPr>
              <a:t>Do you always ensure right equipment is made available at site for the task/job as planned?  </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49426" y="828854"/>
            <a:ext cx="67393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06.10.2020    Incident title : LTI#26, Finger Injury</a:t>
            </a:r>
            <a:endParaRPr lang="en-US" b="1" dirty="0">
              <a:solidFill>
                <a:srgbClr val="FF0000"/>
              </a:solidFill>
              <a:latin typeface="Tahoma" pitchFamily="34" charset="0"/>
            </a:endParaRPr>
          </a:p>
        </p:txBody>
      </p:sp>
      <p:sp>
        <p:nvSpPr>
          <p:cNvPr id="11" name="Text Box 12">
            <a:extLst>
              <a:ext uri="{FF2B5EF4-FFF2-40B4-BE49-F238E27FC236}">
                <a16:creationId xmlns:a16="http://schemas.microsoft.com/office/drawing/2014/main" id="{31A5D749-9D5E-4738-9DF5-36CDF4EA3A3D}"/>
              </a:ext>
            </a:extLst>
          </p:cNvPr>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92489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4AE26-CE3C-4BB8-9708-3B8483EA61D0}"/>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944</TotalTime>
  <Words>596</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130</cp:revision>
  <dcterms:created xsi:type="dcterms:W3CDTF">2018-09-24T07:27:56Z</dcterms:created>
  <dcterms:modified xsi:type="dcterms:W3CDTF">2020-12-28T11:18:57Z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