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61" r:id="rId6"/>
    <p:sldId id="3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3135D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14" d="100"/>
          <a:sy n="114" d="100"/>
        </p:scale>
        <p:origin x="70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29/12/2020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45824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12937">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40795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29/12/2020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29/12/2020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29/12/2020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29/12/2020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29/12/2020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29/12/2020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29/12/2020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29/12/2020</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29/12/2020</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29/12/2020</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29/12/2020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29/12/2020</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29/12/2020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29/12/2020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29/12/2020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29/12/2020</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29/12/2020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29/12/2020</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29/12/2020</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29/12/2020</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29/12/2020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29/12/2020</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29/12/2020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29/12/2020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descr="http://pdointernet/hseforcontractors/LibraryDocuments/20060902083613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350" y="3479852"/>
            <a:ext cx="2895600" cy="198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2"/>
          <p:cNvSpPr txBox="1">
            <a:spLocks noChangeArrowheads="1"/>
          </p:cNvSpPr>
          <p:nvPr/>
        </p:nvSpPr>
        <p:spPr bwMode="auto">
          <a:xfrm>
            <a:off x="637841" y="853719"/>
            <a:ext cx="7867332" cy="4785926"/>
          </a:xfrm>
          <a:prstGeom prst="rect">
            <a:avLst/>
          </a:prstGeom>
          <a:noFill/>
          <a:ln w="19050">
            <a:noFill/>
            <a:miter lim="800000"/>
            <a:headEnd/>
            <a:tailEnd/>
          </a:ln>
        </p:spPr>
        <p:txBody>
          <a:bodyPr wrap="square">
            <a:spAutoFit/>
          </a:bodyPr>
          <a:lstStyle/>
          <a:p>
            <a:pPr marL="114300" indent="-114300">
              <a:defRPr/>
            </a:pPr>
            <a:r>
              <a:rPr lang="en-GB" b="1" dirty="0">
                <a:solidFill>
                  <a:srgbClr val="33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333399"/>
                </a:solidFill>
                <a:latin typeface="Tahoma" panose="020B0604030504040204" pitchFamily="34" charset="0"/>
                <a:ea typeface="Tahoma" panose="020B0604030504040204" pitchFamily="34" charset="0"/>
                <a:cs typeface="Tahoma" panose="020B0604030504040204" pitchFamily="34" charset="0"/>
              </a:rPr>
              <a:t> 10.09.2020      Incident title : LTI#20</a:t>
            </a:r>
            <a:endParaRPr lang="en-US" sz="1200" b="1" dirty="0">
              <a:solidFill>
                <a:srgbClr val="333399"/>
              </a:solidFill>
              <a:latin typeface="Tahoma" pitchFamily="34" charset="0"/>
            </a:endParaRPr>
          </a:p>
          <a:p>
            <a:pPr marL="114300" indent="-114300" algn="just">
              <a:defRPr/>
            </a:pPr>
            <a:r>
              <a:rPr lang="en-US" sz="1600" b="1" dirty="0">
                <a:solidFill>
                  <a:srgbClr val="FF0000"/>
                </a:solidFill>
                <a:latin typeface="Tahoma" pitchFamily="34" charset="0"/>
              </a:rPr>
              <a:t>What happened?</a:t>
            </a:r>
          </a:p>
          <a:p>
            <a:pPr marL="117475" algn="just">
              <a:spcBef>
                <a:spcPct val="50000"/>
              </a:spcBef>
              <a:defRPr/>
            </a:pPr>
            <a:r>
              <a:rPr lang="en-US" dirty="0"/>
              <a:t>On 10.09.2020 at approximately 11.55hrs. A vehicle with Driver &amp; Passenger were travelling between Qarn Alam to Al </a:t>
            </a:r>
            <a:r>
              <a:rPr lang="en-US" dirty="0" err="1"/>
              <a:t>Ghubar</a:t>
            </a:r>
            <a:r>
              <a:rPr lang="en-US" dirty="0"/>
              <a:t>. They were driving on a graded road, an oncoming vehicle created a dust cloud, this obscured the driver's vision and he failed to reduce speed or notice a sand dune had formed directly in his line of travel. His vehicle drove into and over the sand dune, this caused the vehicle to jump and jerk violently causing minor damage to the vehicle and a minor fracture to the driver’s back.</a:t>
            </a:r>
            <a:endParaRPr lang="en-US" b="1" strike="sngStrike" dirty="0">
              <a:solidFill>
                <a:srgbClr val="333399"/>
              </a:solidFill>
            </a:endParaRPr>
          </a:p>
          <a:p>
            <a:pPr marL="117475">
              <a:spcBef>
                <a:spcPct val="50000"/>
              </a:spcBef>
              <a:defRPr/>
            </a:pPr>
            <a:r>
              <a:rPr lang="en-US" sz="1600" b="1" dirty="0">
                <a:solidFill>
                  <a:srgbClr val="333399"/>
                </a:solidFill>
                <a:latin typeface="Tahoma" pitchFamily="34" charset="0"/>
              </a:rPr>
              <a:t>Your learning from this incident..</a:t>
            </a:r>
            <a:endParaRPr lang="en-US" sz="1600" dirty="0">
              <a:solidFill>
                <a:srgbClr val="333399"/>
              </a:solidFill>
            </a:endParaRPr>
          </a:p>
          <a:p>
            <a:pPr marL="285750" indent="-285750">
              <a:buFont typeface="Arial" panose="020B0604020202020204" pitchFamily="34" charset="0"/>
              <a:buChar char="•"/>
              <a:defRPr/>
            </a:pPr>
            <a:r>
              <a:rPr lang="en-US" sz="1600" dirty="0">
                <a:cs typeface="Tahoma" pitchFamily="34" charset="0"/>
              </a:rPr>
              <a:t>Always engage Defensive Driving techniques and slow down when faced with hazards.</a:t>
            </a:r>
          </a:p>
          <a:p>
            <a:pPr marL="285750" indent="-285750">
              <a:buFont typeface="Arial" panose="020B0604020202020204" pitchFamily="34" charset="0"/>
              <a:buChar char="•"/>
              <a:defRPr/>
            </a:pPr>
            <a:r>
              <a:rPr lang="en-US" sz="1600" dirty="0">
                <a:cs typeface="Tahoma" pitchFamily="34" charset="0"/>
              </a:rPr>
              <a:t>Always</a:t>
            </a:r>
            <a:r>
              <a:rPr lang="en-US" sz="1600" dirty="0">
                <a:solidFill>
                  <a:srgbClr val="0000FF"/>
                </a:solidFill>
                <a:cs typeface="Tahoma" pitchFamily="34" charset="0"/>
              </a:rPr>
              <a:t> </a:t>
            </a:r>
            <a:r>
              <a:rPr lang="en-US" sz="1600" dirty="0">
                <a:cs typeface="Tahoma" pitchFamily="34" charset="0"/>
              </a:rPr>
              <a:t>Pay attention at all times to the conditions of the road ahead.</a:t>
            </a:r>
          </a:p>
          <a:p>
            <a:pPr marL="285750" indent="-285750">
              <a:buFont typeface="Arial" panose="020B0604020202020204" pitchFamily="34" charset="0"/>
              <a:buChar char="•"/>
              <a:defRPr/>
            </a:pPr>
            <a:r>
              <a:rPr lang="en-US" sz="1600" dirty="0">
                <a:cs typeface="Tahoma" pitchFamily="34" charset="0"/>
              </a:rPr>
              <a:t>Always expect the unexpected.</a:t>
            </a:r>
          </a:p>
          <a:p>
            <a:pPr marL="285750" indent="-285750">
              <a:buFont typeface="Arial" panose="020B0604020202020204" pitchFamily="34" charset="0"/>
              <a:buChar char="•"/>
              <a:defRPr/>
            </a:pPr>
            <a:r>
              <a:rPr lang="en-US" sz="1600" dirty="0">
                <a:cs typeface="Tahoma" pitchFamily="34" charset="0"/>
              </a:rPr>
              <a:t>Always understand the hazards of the road and journey before you start.</a:t>
            </a:r>
          </a:p>
          <a:p>
            <a:pPr marL="285750" indent="-285750">
              <a:buFont typeface="Arial" panose="020B0604020202020204" pitchFamily="34" charset="0"/>
              <a:buChar char="•"/>
              <a:defRPr/>
            </a:pPr>
            <a:r>
              <a:rPr lang="en-US" sz="1600" dirty="0">
                <a:cs typeface="Tahoma" pitchFamily="34" charset="0"/>
              </a:rPr>
              <a:t>Always report when physical or other potential hazards have been observed at any point during your journey.</a:t>
            </a:r>
          </a:p>
          <a:p>
            <a:pPr marL="285750" indent="-285750">
              <a:buFont typeface="Arial" panose="020B0604020202020204" pitchFamily="34" charset="0"/>
              <a:buChar char="•"/>
              <a:defRPr/>
            </a:pPr>
            <a:r>
              <a:rPr lang="en-US" sz="1600" dirty="0">
                <a:cs typeface="Tahoma" pitchFamily="34" charset="0"/>
              </a:rPr>
              <a:t>Always drive in accordance with the road / weather conditions. </a:t>
            </a:r>
          </a:p>
        </p:txBody>
      </p:sp>
      <p:sp>
        <p:nvSpPr>
          <p:cNvPr id="26628" name="TextBox 16"/>
          <p:cNvSpPr txBox="1">
            <a:spLocks noChangeArrowheads="1"/>
          </p:cNvSpPr>
          <p:nvPr/>
        </p:nvSpPr>
        <p:spPr bwMode="auto">
          <a:xfrm>
            <a:off x="723510" y="5837385"/>
            <a:ext cx="5105400" cy="338554"/>
          </a:xfrm>
          <a:prstGeom prst="rect">
            <a:avLst/>
          </a:prstGeom>
          <a:solidFill>
            <a:srgbClr val="0D38B3"/>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GRADED ROAD? - REMEMBER THE ‘DUST CODE’</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9" name="Picture 8"/>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96600" y="4586082"/>
            <a:ext cx="990600" cy="990600"/>
          </a:xfrm>
          <a:prstGeom prst="rect">
            <a:avLst/>
          </a:prstGeom>
        </p:spPr>
      </p:pic>
      <p:sp>
        <p:nvSpPr>
          <p:cNvPr id="5" name="TextBox 4"/>
          <p:cNvSpPr txBox="1"/>
          <p:nvPr/>
        </p:nvSpPr>
        <p:spPr>
          <a:xfrm>
            <a:off x="8896350" y="5461007"/>
            <a:ext cx="2895600" cy="369332"/>
          </a:xfrm>
          <a:prstGeom prst="rect">
            <a:avLst/>
          </a:prstGeom>
          <a:solidFill>
            <a:srgbClr val="FFFF00"/>
          </a:solidFill>
        </p:spPr>
        <p:txBody>
          <a:bodyPr wrap="square" rtlCol="0">
            <a:spAutoFit/>
          </a:bodyPr>
          <a:lstStyle/>
          <a:p>
            <a:pPr algn="ctr"/>
            <a:r>
              <a:rPr lang="en-US" sz="1400" dirty="0">
                <a:latin typeface="Arial" panose="020B0604020202020204" pitchFamily="34" charset="0"/>
                <a:cs typeface="Arial" panose="020B0604020202020204" pitchFamily="34" charset="0"/>
              </a:rPr>
              <a:t>REMEMBER THE ‘DUST CODE</a:t>
            </a:r>
            <a:r>
              <a:rPr lang="en-US" dirty="0"/>
              <a:t>’</a:t>
            </a:r>
          </a:p>
        </p:txBody>
      </p:sp>
      <p:pic>
        <p:nvPicPr>
          <p:cNvPr id="1027" name="Picture 2" descr="http://pdointernet/hseforcontractors/LibraryDocuments/20060902083610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6350" y="704526"/>
            <a:ext cx="2838450" cy="2665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31"/>
          <p:cNvGrpSpPr>
            <a:grpSpLocks/>
          </p:cNvGrpSpPr>
          <p:nvPr/>
        </p:nvGrpSpPr>
        <p:grpSpPr bwMode="auto">
          <a:xfrm>
            <a:off x="11247439" y="2686879"/>
            <a:ext cx="364427" cy="627220"/>
            <a:chOff x="3504" y="544"/>
            <a:chExt cx="2287" cy="1855"/>
          </a:xfrm>
        </p:grpSpPr>
        <p:sp>
          <p:nvSpPr>
            <p:cNvPr id="19"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3"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4" name="Rectangle 13"/>
          <p:cNvSpPr>
            <a:spLocks noChangeArrowheads="1"/>
          </p:cNvSpPr>
          <p:nvPr/>
        </p:nvSpPr>
        <p:spPr bwMode="auto">
          <a:xfrm>
            <a:off x="523875" y="6366633"/>
            <a:ext cx="8582025"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Exploration &amp; construction </a:t>
            </a:r>
            <a:endParaRPr lang="en-US" sz="1600" b="1" dirty="0">
              <a:solidFill>
                <a:srgbClr val="0D38B3"/>
              </a:solidFill>
              <a:latin typeface="+mj-lt"/>
              <a:cs typeface="Calibri" pitchFamily="34" charset="0"/>
            </a:endParaRPr>
          </a:p>
        </p:txBody>
      </p:sp>
    </p:spTree>
    <p:extLst>
      <p:ext uri="{BB962C8B-B14F-4D97-AF65-F5344CB8AC3E}">
        <p14:creationId xmlns:p14="http://schemas.microsoft.com/office/powerpoint/2010/main" val="3747507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847850" y="1125539"/>
            <a:ext cx="8351838" cy="4770537"/>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sz="1400" dirty="0">
                <a:solidFill>
                  <a:srgbClr val="0033CC"/>
                </a:solidFill>
                <a:latin typeface="+mj-lt"/>
                <a:sym typeface="Wingdings" pitchFamily="2" charset="2"/>
              </a:rPr>
              <a:t>Do you ensure your drivers are aware of potential hazards on all </a:t>
            </a:r>
            <a:r>
              <a:rPr lang="en-US" sz="1400" dirty="0" err="1">
                <a:solidFill>
                  <a:srgbClr val="0033CC"/>
                </a:solidFill>
                <a:latin typeface="+mj-lt"/>
                <a:sym typeface="Wingdings" pitchFamily="2" charset="2"/>
              </a:rPr>
              <a:t>journies</a:t>
            </a:r>
            <a:r>
              <a:rPr lang="en-US" sz="1400" dirty="0">
                <a:solidFill>
                  <a:srgbClr val="0033CC"/>
                </a:solidFill>
                <a:latin typeface="+mj-lt"/>
                <a:sym typeface="Wingdings" pitchFamily="2" charset="2"/>
              </a:rPr>
              <a:t>?</a:t>
            </a:r>
          </a:p>
          <a:p>
            <a:pPr marL="342900" indent="-342900">
              <a:buFont typeface="+mj-lt"/>
              <a:buAutoNum type="arabicPeriod"/>
              <a:defRPr/>
            </a:pPr>
            <a:r>
              <a:rPr lang="en-US" sz="1400" dirty="0">
                <a:solidFill>
                  <a:srgbClr val="0033CC"/>
                </a:solidFill>
                <a:latin typeface="+mj-lt"/>
                <a:sym typeface="Wingdings" pitchFamily="2" charset="2"/>
              </a:rPr>
              <a:t>Do you ensure that your drivers are aware about the ‘DUST CODE’ in SP 2000 Annex 3?</a:t>
            </a:r>
          </a:p>
          <a:p>
            <a:pPr marL="342900" indent="-342900">
              <a:buFont typeface="+mj-lt"/>
              <a:buAutoNum type="arabicPeriod"/>
              <a:defRPr/>
            </a:pPr>
            <a:r>
              <a:rPr lang="en-US" sz="1400" dirty="0">
                <a:solidFill>
                  <a:srgbClr val="0033CC"/>
                </a:solidFill>
                <a:latin typeface="+mj-lt"/>
                <a:sym typeface="Wingdings" pitchFamily="2" charset="2"/>
              </a:rPr>
              <a:t>Do you have a policy that instructs drivers / road users to report any hazards they have observed during their journey?</a:t>
            </a:r>
          </a:p>
          <a:p>
            <a:pPr marL="342900" indent="-342900">
              <a:buFont typeface="+mj-lt"/>
              <a:buAutoNum type="arabicPeriod"/>
              <a:defRPr/>
            </a:pPr>
            <a:r>
              <a:rPr lang="en-US" sz="1400" dirty="0">
                <a:solidFill>
                  <a:srgbClr val="0033CC"/>
                </a:solidFill>
                <a:latin typeface="+mj-lt"/>
                <a:sym typeface="Wingdings" pitchFamily="2" charset="2"/>
              </a:rPr>
              <a:t>Do you conduct regular SJM audits?</a:t>
            </a:r>
          </a:p>
          <a:p>
            <a:pPr marL="342900" indent="-342900">
              <a:buFont typeface="+mj-lt"/>
              <a:buAutoNum type="arabicPeriod"/>
              <a:defRPr/>
            </a:pPr>
            <a:r>
              <a:rPr lang="en-US" sz="1400" dirty="0">
                <a:solidFill>
                  <a:srgbClr val="0033CC"/>
                </a:solidFill>
                <a:latin typeface="+mj-lt"/>
                <a:sym typeface="Wingdings" pitchFamily="2" charset="2"/>
              </a:rPr>
              <a:t>Do you ensure effective monitoring, compliance and assurance checks are conducted</a:t>
            </a:r>
          </a:p>
          <a:p>
            <a:pPr marL="342900" indent="-342900">
              <a:buFont typeface="+mj-lt"/>
              <a:buAutoNum type="arabicPeriod"/>
              <a:defRPr/>
            </a:pPr>
            <a:r>
              <a:rPr lang="en-US" sz="1400" dirty="0">
                <a:solidFill>
                  <a:srgbClr val="0033CC"/>
                </a:solidFill>
                <a:latin typeface="+mj-lt"/>
                <a:sym typeface="Wingdings" pitchFamily="2" charset="2"/>
              </a:rPr>
              <a:t>Do you ensure your employees are aware of the PDO Emergency Contact number, including the pre-fix for GSM’s?</a:t>
            </a:r>
          </a:p>
          <a:p>
            <a:pPr marL="342900" indent="-342900">
              <a:buFont typeface="+mj-lt"/>
              <a:buAutoNum type="arabicPeriod"/>
              <a:defRPr/>
            </a:pPr>
            <a:endParaRPr lang="en-US" sz="1400" dirty="0">
              <a:solidFill>
                <a:srgbClr val="0033CC"/>
              </a:solidFill>
              <a:latin typeface="+mj-lt"/>
              <a:sym typeface="Wingdings" pitchFamily="2" charset="2"/>
            </a:endParaRPr>
          </a:p>
          <a:p>
            <a:pPr eaLnBrk="1" hangingPunct="1">
              <a:defRPr/>
            </a:pPr>
            <a:endParaRPr lang="en-US" sz="1400" dirty="0">
              <a:solidFill>
                <a:srgbClr val="FF0000"/>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766622" y="855763"/>
            <a:ext cx="8433067" cy="307777"/>
          </a:xfrm>
          <a:prstGeom prst="rect">
            <a:avLst/>
          </a:prstGeom>
          <a:noFill/>
          <a:ln w="9525">
            <a:noFill/>
            <a:miter lim="800000"/>
            <a:headEnd/>
            <a:tailEnd/>
          </a:ln>
        </p:spPr>
        <p:txBody>
          <a:bodyPr wrap="square">
            <a:spAutoFit/>
          </a:bodyPr>
          <a:lstStyle/>
          <a:p>
            <a:pPr marL="114300" indent="-114300" algn="just"/>
            <a:r>
              <a:rPr lang="en-GB" sz="1400" b="1" dirty="0">
                <a:solidFill>
                  <a:srgbClr val="333399"/>
                </a:solidFill>
                <a:latin typeface="Tahoma" pitchFamily="34" charset="0"/>
              </a:rPr>
              <a:t>Date:</a:t>
            </a:r>
            <a:r>
              <a:rPr lang="en-US" sz="1400" b="1" dirty="0">
                <a:solidFill>
                  <a:srgbClr val="333399"/>
                </a:solidFill>
                <a:latin typeface="Tahoma" pitchFamily="34" charset="0"/>
              </a:rPr>
              <a:t>   10 Sept 2020    MVI Vehicle Impact with Sand Dune on Graded Road</a:t>
            </a:r>
          </a:p>
        </p:txBody>
      </p:sp>
      <p:sp>
        <p:nvSpPr>
          <p:cNvPr id="10" name="Footer Placeholder 9"/>
          <p:cNvSpPr>
            <a:spLocks noGrp="1"/>
          </p:cNvSpPr>
          <p:nvPr>
            <p:ph type="ftr" sz="quarter" idx="11"/>
          </p:nvPr>
        </p:nvSpPr>
        <p:spPr/>
        <p:txBody>
          <a:bodyPr/>
          <a:lstStyle/>
          <a:p>
            <a:pPr>
              <a:defRPr/>
            </a:pPr>
            <a:r>
              <a:rPr lang="en-US"/>
              <a:t>Confidential - Not to be shared outside of PDO/PDO contractors </a:t>
            </a:r>
          </a:p>
        </p:txBody>
      </p:sp>
    </p:spTree>
    <p:extLst>
      <p:ext uri="{BB962C8B-B14F-4D97-AF65-F5344CB8AC3E}">
        <p14:creationId xmlns:p14="http://schemas.microsoft.com/office/powerpoint/2010/main" val="3648137299"/>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92490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3EAEC7D1-C5B3-4136-B591-B08667A63DFC}"/>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937</TotalTime>
  <Words>602</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126</cp:revision>
  <dcterms:created xsi:type="dcterms:W3CDTF">2018-09-24T07:27:56Z</dcterms:created>
  <dcterms:modified xsi:type="dcterms:W3CDTF">2020-12-29T04:09:46Z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