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7" r:id="rId6"/>
    <p:sldId id="27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67" d="100"/>
          <a:sy n="67" d="100"/>
        </p:scale>
        <p:origin x="80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10/02/2021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10/02/2021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10/02/2021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10/02/2021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10/02/2021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10/02/2021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10/02/2021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10/02/2021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10/02/2021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A96254-BA23-4E9E-941C-38E6EBDD38E0}"/>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5" imgW="663" imgH="664" progId="TCLayout.ActiveDocument.1">
                  <p:embed/>
                </p:oleObj>
              </mc:Choice>
              <mc:Fallback>
                <p:oleObj name="think-cell Slide" r:id="rId5" imgW="663" imgH="664" progId="TCLayout.ActiveDocument.1">
                  <p:embed/>
                  <p:pic>
                    <p:nvPicPr>
                      <p:cNvPr id="3" name="Object 2" hidden="1">
                        <a:extLst>
                          <a:ext uri="{FF2B5EF4-FFF2-40B4-BE49-F238E27FC236}">
                            <a16:creationId xmlns:a16="http://schemas.microsoft.com/office/drawing/2014/main" id="{40A96254-BA23-4E9E-941C-38E6EBDD38E0}"/>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14339" name="Text Box 2"/>
          <p:cNvSpPr txBox="1">
            <a:spLocks noChangeArrowheads="1"/>
          </p:cNvSpPr>
          <p:nvPr/>
        </p:nvSpPr>
        <p:spPr bwMode="auto">
          <a:xfrm>
            <a:off x="449966" y="695222"/>
            <a:ext cx="7450216" cy="5232202"/>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 11.10.2020</a:t>
            </a:r>
            <a:r>
              <a:rPr lang="en-US" b="1" dirty="0">
                <a:solidFill>
                  <a:srgbClr val="333399"/>
                </a:solidFill>
                <a:latin typeface="Tahoma" pitchFamily="34" charset="0"/>
              </a:rPr>
              <a:t>       Incident title: HiPo#66</a:t>
            </a:r>
            <a:endParaRPr lang="en-US" b="1" dirty="0">
              <a:solidFill>
                <a:srgbClr val="FF0000"/>
              </a:solidFill>
              <a:latin typeface="Tahoma" pitchFamily="34" charset="0"/>
            </a:endParaRPr>
          </a:p>
          <a:p>
            <a:pPr marL="114300" indent="-114300" algn="just">
              <a:defRPr/>
            </a:pPr>
            <a:endParaRPr lang="en-US" b="1" dirty="0">
              <a:solidFill>
                <a:srgbClr val="FF0000"/>
              </a:solidFill>
              <a:latin typeface="Tahoma" pitchFamily="34" charset="0"/>
            </a:endParaRPr>
          </a:p>
          <a:p>
            <a:pPr marL="114300" indent="-114300" algn="just">
              <a:spcAft>
                <a:spcPts val="600"/>
              </a:spcAft>
              <a:defRPr/>
            </a:pPr>
            <a:r>
              <a:rPr lang="en-US" b="1" dirty="0">
                <a:solidFill>
                  <a:srgbClr val="FF0000"/>
                </a:solidFill>
                <a:latin typeface="Tahoma" pitchFamily="34" charset="0"/>
              </a:rPr>
              <a:t>What happened?</a:t>
            </a:r>
            <a:endParaRPr lang="en-US" dirty="0">
              <a:solidFill>
                <a:srgbClr val="FF0000"/>
              </a:solidFill>
              <a:latin typeface="Tahoma" pitchFamily="34" charset="0"/>
            </a:endParaRPr>
          </a:p>
          <a:p>
            <a:pPr algn="just" eaLnBrk="1" hangingPunct="1">
              <a:defRPr/>
            </a:pPr>
            <a:r>
              <a:rPr lang="en-US" dirty="0">
                <a:solidFill>
                  <a:srgbClr val="000000"/>
                </a:solidFill>
              </a:rPr>
              <a:t>While carrying a TCP operation in </a:t>
            </a:r>
            <a:r>
              <a:rPr lang="en-US" dirty="0" err="1">
                <a:solidFill>
                  <a:srgbClr val="000000"/>
                </a:solidFill>
              </a:rPr>
              <a:t>Saqr</a:t>
            </a:r>
            <a:r>
              <a:rPr lang="en-US" dirty="0">
                <a:solidFill>
                  <a:srgbClr val="000000"/>
                </a:solidFill>
              </a:rPr>
              <a:t> West-2 on Rig-104, after a successful perforation, the crew started to POOH the BHA, including the fired guns. Crew started to disconnect each gun and laying it down. Once crew had reached the connection between GUN#4 &amp; GUN#3, and after unscrewing the API connection almost fully, dirty brine was released from the lower gun (empty spacer) splashing the 3 persons performing the task. The splash came from the loosen API connection at 360 degrees around the rotary table. No injury to the persons performing the task.</a:t>
            </a:r>
          </a:p>
          <a:p>
            <a:pPr algn="just" eaLnBrk="1" hangingPunct="1">
              <a:defRPr/>
            </a:pPr>
            <a:endParaRPr lang="en-US" sz="1300" dirty="0">
              <a:solidFill>
                <a:srgbClr val="000000"/>
              </a:solidFill>
              <a:latin typeface="Arial" pitchFamily="34" charset="0"/>
            </a:endParaRPr>
          </a:p>
          <a:p>
            <a:pPr marL="342900" indent="-342900">
              <a:defRPr/>
            </a:pPr>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285750" indent="-285750" algn="just">
              <a:buFont typeface="Arial" panose="020B0604020202020204" pitchFamily="34" charset="0"/>
              <a:buChar char="•"/>
              <a:defRPr/>
            </a:pPr>
            <a:r>
              <a:rPr lang="en-US" dirty="0">
                <a:solidFill>
                  <a:srgbClr val="000000"/>
                </a:solidFill>
              </a:rPr>
              <a:t>Always confirm physically for the punctures on the gun carrier.</a:t>
            </a:r>
          </a:p>
          <a:p>
            <a:pPr marL="285750" indent="-285750" algn="just">
              <a:buFont typeface="Arial" panose="020B0604020202020204" pitchFamily="34" charset="0"/>
              <a:buChar char="•"/>
              <a:defRPr/>
            </a:pPr>
            <a:r>
              <a:rPr lang="en-US" dirty="0">
                <a:solidFill>
                  <a:srgbClr val="000000"/>
                </a:solidFill>
              </a:rPr>
              <a:t>Always use proper PPE for the task.</a:t>
            </a:r>
          </a:p>
          <a:p>
            <a:pPr marL="285750" indent="-285750" algn="just">
              <a:buFont typeface="Arial" panose="020B0604020202020204" pitchFamily="34" charset="0"/>
              <a:buChar char="•"/>
              <a:defRPr/>
            </a:pPr>
            <a:r>
              <a:rPr lang="en-US" dirty="0">
                <a:solidFill>
                  <a:srgbClr val="000000"/>
                </a:solidFill>
              </a:rPr>
              <a:t>Ensure correct leadership is in place before performing a task.</a:t>
            </a:r>
          </a:p>
          <a:p>
            <a:pPr marL="285750" indent="-285750" algn="just">
              <a:buFont typeface="Arial" panose="020B0604020202020204" pitchFamily="34" charset="0"/>
              <a:buChar char="•"/>
              <a:defRPr/>
            </a:pPr>
            <a:r>
              <a:rPr lang="en-US" dirty="0"/>
              <a:t>STOP the job if any job condition has changed from the initial job plan.</a:t>
            </a:r>
          </a:p>
          <a:p>
            <a:pPr marL="285750" indent="-285750" algn="just">
              <a:buFont typeface="Arial" panose="020B0604020202020204" pitchFamily="34" charset="0"/>
              <a:buChar char="•"/>
              <a:defRPr/>
            </a:pPr>
            <a:r>
              <a:rPr lang="en-US" dirty="0"/>
              <a:t>Ensure all Hazards are discussed and recorded on TRIC card</a:t>
            </a:r>
            <a:r>
              <a:rPr lang="en-US" sz="1300" dirty="0">
                <a:latin typeface="Arial" charset="0"/>
              </a:rPr>
              <a:t>.</a:t>
            </a: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49967" y="5976533"/>
            <a:ext cx="7450215" cy="338554"/>
          </a:xfrm>
          <a:prstGeom prst="rect">
            <a:avLst/>
          </a:prstGeom>
          <a:solidFill>
            <a:srgbClr val="0070C0"/>
          </a:solidFill>
          <a:ln w="9525">
            <a:noFill/>
            <a:miter lim="800000"/>
            <a:headEnd/>
            <a:tailEnd/>
          </a:ln>
        </p:spPr>
        <p:txBody>
          <a:bodyPr wrap="square">
            <a:spAutoFit/>
          </a:bodyPr>
          <a:lstStyle>
            <a:defPPr>
              <a:defRPr lang="en-US"/>
            </a:defPPr>
            <a:lvl1pPr algn="ctr">
              <a:defRPr sz="1600" b="1">
                <a:solidFill>
                  <a:srgbClr val="FFFF00"/>
                </a:solidFill>
                <a:latin typeface="Tahoma" pitchFamily="34" charset="0"/>
              </a:defRPr>
            </a:lvl1pPr>
          </a:lstStyle>
          <a:p>
            <a:r>
              <a:rPr lang="en-US" dirty="0"/>
              <a:t>Always check physically and confirm the punctures on the gun carrier</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2" name="Picture 1">
            <a:extLst>
              <a:ext uri="{FF2B5EF4-FFF2-40B4-BE49-F238E27FC236}">
                <a16:creationId xmlns:a16="http://schemas.microsoft.com/office/drawing/2014/main" id="{7833F430-B283-47AA-8649-885285F709E8}"/>
              </a:ext>
            </a:extLst>
          </p:cNvPr>
          <p:cNvPicPr>
            <a:picLocks noChangeAspect="1"/>
          </p:cNvPicPr>
          <p:nvPr/>
        </p:nvPicPr>
        <p:blipFill>
          <a:blip r:embed="rId7"/>
          <a:stretch>
            <a:fillRect/>
          </a:stretch>
        </p:blipFill>
        <p:spPr>
          <a:xfrm>
            <a:off x="8437538" y="932148"/>
            <a:ext cx="3100413" cy="1974056"/>
          </a:xfrm>
          <a:prstGeom prst="rect">
            <a:avLst/>
          </a:prstGeom>
        </p:spPr>
      </p:pic>
      <p:grpSp>
        <p:nvGrpSpPr>
          <p:cNvPr id="26633" name="Group 131"/>
          <p:cNvGrpSpPr>
            <a:grpSpLocks/>
          </p:cNvGrpSpPr>
          <p:nvPr/>
        </p:nvGrpSpPr>
        <p:grpSpPr bwMode="auto">
          <a:xfrm>
            <a:off x="8474128" y="2361691"/>
            <a:ext cx="29996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5" name="Picture 4">
            <a:extLst>
              <a:ext uri="{FF2B5EF4-FFF2-40B4-BE49-F238E27FC236}">
                <a16:creationId xmlns:a16="http://schemas.microsoft.com/office/drawing/2014/main" id="{D1AC1505-6B87-4EA2-A756-629C792E2EF6}"/>
              </a:ext>
            </a:extLst>
          </p:cNvPr>
          <p:cNvPicPr>
            <a:picLocks noChangeAspect="1"/>
          </p:cNvPicPr>
          <p:nvPr/>
        </p:nvPicPr>
        <p:blipFill>
          <a:blip r:embed="rId8"/>
          <a:stretch>
            <a:fillRect/>
          </a:stretch>
        </p:blipFill>
        <p:spPr>
          <a:xfrm>
            <a:off x="8437538" y="3429000"/>
            <a:ext cx="3100413" cy="2157768"/>
          </a:xfrm>
          <a:prstGeom prst="rect">
            <a:avLst/>
          </a:prstGeom>
        </p:spPr>
      </p:pic>
      <p:sp>
        <p:nvSpPr>
          <p:cNvPr id="26634" name="Freeform 132"/>
          <p:cNvSpPr>
            <a:spLocks/>
          </p:cNvSpPr>
          <p:nvPr/>
        </p:nvSpPr>
        <p:spPr bwMode="auto">
          <a:xfrm>
            <a:off x="10980815" y="4964365"/>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4" name="Rectangle 13">
            <a:extLst>
              <a:ext uri="{FF2B5EF4-FFF2-40B4-BE49-F238E27FC236}">
                <a16:creationId xmlns:a16="http://schemas.microsoft.com/office/drawing/2014/main" id="{50F889D2-B54B-43D5-85E0-B9076C675EBD}"/>
              </a:ext>
            </a:extLst>
          </p:cNvPr>
          <p:cNvSpPr>
            <a:spLocks noChangeArrowheads="1"/>
          </p:cNvSpPr>
          <p:nvPr/>
        </p:nvSpPr>
        <p:spPr bwMode="auto">
          <a:xfrm>
            <a:off x="307395" y="6402278"/>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t>Drilling, Logistics &amp; construction </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37025" y="1270517"/>
            <a:ext cx="9711949" cy="4308872"/>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that well site leadership visits are being carried regularly?</a:t>
            </a:r>
          </a:p>
          <a:p>
            <a:pPr marL="342900" indent="-342900">
              <a:buFont typeface="+mj-lt"/>
              <a:buAutoNum type="arabicPeriod"/>
              <a:defRPr/>
            </a:pPr>
            <a:r>
              <a:rPr lang="en-US" dirty="0">
                <a:solidFill>
                  <a:srgbClr val="0033CC"/>
                </a:solidFill>
                <a:latin typeface="+mj-lt"/>
                <a:sym typeface="Wingdings" pitchFamily="2" charset="2"/>
              </a:rPr>
              <a:t>Do you ensure your crews are empowered to stop any job/task deemed not standard?</a:t>
            </a:r>
          </a:p>
          <a:p>
            <a:pPr marL="342900" indent="-342900">
              <a:buFont typeface="+mj-lt"/>
              <a:buAutoNum type="arabicPeriod"/>
              <a:defRPr/>
            </a:pPr>
            <a:r>
              <a:rPr lang="en-US" dirty="0">
                <a:solidFill>
                  <a:srgbClr val="0033CC"/>
                </a:solidFill>
                <a:latin typeface="+mj-lt"/>
                <a:sym typeface="Wingdings" pitchFamily="2" charset="2"/>
              </a:rPr>
              <a:t>Do you ensure review and oversight on your operations base processes?</a:t>
            </a:r>
          </a:p>
          <a:p>
            <a:pPr marL="342900" indent="-342900">
              <a:buFont typeface="+mj-lt"/>
              <a:buAutoNum type="arabicPeriod"/>
              <a:defRPr/>
            </a:pPr>
            <a:r>
              <a:rPr lang="en-US" dirty="0">
                <a:solidFill>
                  <a:srgbClr val="0033CC"/>
                </a:solidFill>
                <a:latin typeface="+mj-lt"/>
                <a:sym typeface="Wingdings" pitchFamily="2" charset="2"/>
              </a:rPr>
              <a:t>Do you ensure Management of Change is always followed with any deviation from original plan?</a:t>
            </a:r>
          </a:p>
          <a:p>
            <a:pPr marL="342900" indent="-342900">
              <a:buFont typeface="+mj-lt"/>
              <a:buAutoNum type="arabicPeriod"/>
              <a:defRPr/>
            </a:pPr>
            <a:r>
              <a:rPr lang="en-US" dirty="0">
                <a:solidFill>
                  <a:srgbClr val="0033CC"/>
                </a:solidFill>
                <a:latin typeface="+mj-lt"/>
                <a:sym typeface="Wingdings" pitchFamily="2" charset="2"/>
              </a:rPr>
              <a:t>Do you ensure clear communication and job potential hazards discussion with your crew?</a:t>
            </a: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137026" y="901185"/>
            <a:ext cx="5365571"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 11.10.2020</a:t>
            </a:r>
            <a:r>
              <a:rPr lang="en-US" b="1" dirty="0">
                <a:solidFill>
                  <a:srgbClr val="333399"/>
                </a:solidFill>
                <a:latin typeface="Tahoma" pitchFamily="34" charset="0"/>
              </a:rPr>
              <a:t>       Incident title: HiPo#66</a:t>
            </a:r>
            <a:endParaRPr lang="en-US" b="1" dirty="0">
              <a:solidFill>
                <a:srgbClr val="FF0000"/>
              </a:solidFill>
              <a:latin typeface="Tahoma"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92500</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734A4C73-960D-4898-8369-6E0D6F63FA22}"/>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561</TotalTime>
  <Words>546</Words>
  <Application>Microsoft Office PowerPoint</Application>
  <PresentationFormat>Widescreen</PresentationFormat>
  <Paragraphs>54</Paragraphs>
  <Slides>2</Slides>
  <Notes>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Office Theme</vt:lpstr>
      <vt:lpstr>Custom Design</vt:lpstr>
      <vt:lpstr>think-cell Slide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97</cp:revision>
  <dcterms:created xsi:type="dcterms:W3CDTF">2018-09-24T07:27:56Z</dcterms:created>
  <dcterms:modified xsi:type="dcterms:W3CDTF">2021-02-10T11:01:06Z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