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74" r:id="rId6"/>
    <p:sldId id="27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43" autoAdjust="0"/>
    <p:restoredTop sz="94674"/>
  </p:normalViewPr>
  <p:slideViewPr>
    <p:cSldViewPr snapToGrid="0" snapToObjects="1">
      <p:cViewPr varScale="1">
        <p:scale>
          <a:sx n="67" d="100"/>
          <a:sy n="67" d="100"/>
        </p:scale>
        <p:origin x="80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10/02/2021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10/02/2021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10/02/2021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10/02/2021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10/02/2021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10/02/2021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10/02/2021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10/02/2021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10/02/2021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10/02/2021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10/02/2021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10/02/2021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10/02/2021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10/02/2021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10/02/2021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10/02/2021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435532" y="646114"/>
            <a:ext cx="8479868" cy="5278368"/>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 29.10.2020</a:t>
            </a:r>
            <a:r>
              <a:rPr lang="en-US" b="1" dirty="0">
                <a:solidFill>
                  <a:srgbClr val="333399"/>
                </a:solidFill>
                <a:latin typeface="Tahoma" pitchFamily="34" charset="0"/>
              </a:rPr>
              <a:t>    Incident title: HiPo#67</a:t>
            </a:r>
            <a:endParaRPr lang="en-US" b="1" dirty="0">
              <a:solidFill>
                <a:srgbClr val="FF0000"/>
              </a:solidFill>
              <a:latin typeface="Tahoma" pitchFamily="34" charset="0"/>
            </a:endParaRPr>
          </a:p>
          <a:p>
            <a:pPr marL="114300" indent="-114300" algn="just">
              <a:defRPr/>
            </a:pPr>
            <a:endParaRPr lang="en-US" b="1" dirty="0">
              <a:solidFill>
                <a:srgbClr val="FF0000"/>
              </a:solidFill>
              <a:latin typeface="Tahoma" pitchFamily="34" charset="0"/>
            </a:endParaRPr>
          </a:p>
          <a:p>
            <a:pPr marL="114300" indent="-114300" algn="just">
              <a:defRPr/>
            </a:pPr>
            <a:r>
              <a:rPr lang="en-US" b="1" dirty="0">
                <a:solidFill>
                  <a:srgbClr val="FF0000"/>
                </a:solidFill>
                <a:latin typeface="Tahoma" pitchFamily="34" charset="0"/>
              </a:rPr>
              <a:t>What happened?</a:t>
            </a:r>
            <a:endParaRPr lang="en-US" dirty="0">
              <a:solidFill>
                <a:srgbClr val="FF0000"/>
              </a:solidFill>
              <a:latin typeface="Tahoma" pitchFamily="34" charset="0"/>
            </a:endParaRPr>
          </a:p>
          <a:p>
            <a:pPr algn="just"/>
            <a:r>
              <a:rPr lang="en-GB" sz="1600" dirty="0">
                <a:cs typeface="Arial" panose="020B0604020202020204" pitchFamily="34" charset="0"/>
              </a:rPr>
              <a:t>At 9:00am after major maintenance and inspection of travelling block and replacement of drill line, Rig Tool pusher and driller were reeving the new drill line into the draw work drum. While scooping out the mast they were continuously lowering the travelling block keeping it at 4 meters height. After upper section of mast was fully scooped out the locking pins of mast were engaged where travelling block was at height of 6 </a:t>
            </a:r>
            <a:r>
              <a:rPr lang="en-GB" sz="1600" dirty="0" err="1">
                <a:cs typeface="Arial" panose="020B0604020202020204" pitchFamily="34" charset="0"/>
              </a:rPr>
              <a:t>mtr</a:t>
            </a:r>
            <a:r>
              <a:rPr lang="en-GB" sz="1600" dirty="0">
                <a:cs typeface="Arial" panose="020B0604020202020204" pitchFamily="34" charset="0"/>
              </a:rPr>
              <a:t> with 33 wraps left on draw work. The driller then started lowering the (5 ton) traveling block from a height of 6 </a:t>
            </a:r>
            <a:r>
              <a:rPr lang="en-GB" sz="1600" dirty="0" err="1">
                <a:cs typeface="Arial" panose="020B0604020202020204" pitchFamily="34" charset="0"/>
              </a:rPr>
              <a:t>mtr</a:t>
            </a:r>
            <a:r>
              <a:rPr lang="en-GB" sz="1600" dirty="0">
                <a:cs typeface="Arial" panose="020B0604020202020204" pitchFamily="34" charset="0"/>
              </a:rPr>
              <a:t>. to rig floor level. When the block reached height of 0.5 </a:t>
            </a:r>
            <a:r>
              <a:rPr lang="en-GB" sz="1600" dirty="0" err="1">
                <a:cs typeface="Arial" panose="020B0604020202020204" pitchFamily="34" charset="0"/>
              </a:rPr>
              <a:t>mtr</a:t>
            </a:r>
            <a:r>
              <a:rPr lang="en-GB" sz="1600" dirty="0">
                <a:cs typeface="Arial" panose="020B0604020202020204" pitchFamily="34" charset="0"/>
              </a:rPr>
              <a:t> from the rig floor, it continued to descend and finally leaned down and rested on the Rig floor. The fast line disconnected from the clamp and came down to the rig floor from the fast line sheave. </a:t>
            </a:r>
          </a:p>
          <a:p>
            <a:pPr marL="342900" indent="-342900">
              <a:defRPr/>
            </a:pPr>
            <a:endParaRPr lang="en-US" sz="1050" dirty="0">
              <a:solidFill>
                <a:srgbClr val="000000"/>
              </a:solidFill>
              <a:latin typeface="Arial" pitchFamily="34" charset="0"/>
            </a:endParaRPr>
          </a:p>
          <a:p>
            <a:pPr marL="342900" indent="-342900">
              <a:defRPr/>
            </a:pPr>
            <a:endParaRPr lang="en-US" sz="600" dirty="0">
              <a:solidFill>
                <a:srgbClr val="000000"/>
              </a:solidFill>
              <a:latin typeface="Arial" charset="0"/>
            </a:endParaRPr>
          </a:p>
          <a:p>
            <a:pPr marL="114300" indent="-114300" algn="just">
              <a:defRPr/>
            </a:pPr>
            <a:r>
              <a:rPr lang="en-US" sz="1600" b="1" dirty="0">
                <a:solidFill>
                  <a:srgbClr val="333399"/>
                </a:solidFill>
                <a:latin typeface="Tahoma" pitchFamily="34" charset="0"/>
              </a:rPr>
              <a:t>Your learning from this incident..</a:t>
            </a:r>
            <a:endParaRPr lang="en-US" sz="1050" dirty="0">
              <a:latin typeface="Arial" charset="0"/>
              <a:cs typeface="Tahoma" pitchFamily="34" charset="0"/>
            </a:endParaRPr>
          </a:p>
          <a:p>
            <a:pPr marL="117475" indent="-117475">
              <a:buFont typeface="Arial" pitchFamily="34" charset="0"/>
              <a:buChar char="•"/>
              <a:defRPr/>
            </a:pPr>
            <a:r>
              <a:rPr lang="en-US" sz="1600" dirty="0">
                <a:cs typeface="Tahoma" pitchFamily="34" charset="0"/>
              </a:rPr>
              <a:t> Always ensure you follow the SOP while doing the task.</a:t>
            </a:r>
          </a:p>
          <a:p>
            <a:pPr marL="117475" indent="-117475">
              <a:buFont typeface="Arial" pitchFamily="34" charset="0"/>
              <a:buChar char="•"/>
              <a:defRPr/>
            </a:pPr>
            <a:r>
              <a:rPr lang="en-US" sz="1600" dirty="0">
                <a:cs typeface="Tahoma" pitchFamily="34" charset="0"/>
              </a:rPr>
              <a:t> Always ensure you maintain Drops Zone management.</a:t>
            </a:r>
          </a:p>
          <a:p>
            <a:pPr marL="171450" indent="-171450">
              <a:buFont typeface="Arial" pitchFamily="34" charset="0"/>
              <a:buChar char="•"/>
              <a:defRPr/>
            </a:pPr>
            <a:r>
              <a:rPr lang="en-US" sz="1600" dirty="0">
                <a:cs typeface="Tahoma" pitchFamily="34" charset="0"/>
              </a:rPr>
              <a:t>Always ensure supervisor is supervising the job and not doing the job.</a:t>
            </a:r>
          </a:p>
          <a:p>
            <a:pPr marL="171450" indent="-171450">
              <a:buFont typeface="Arial" pitchFamily="34" charset="0"/>
              <a:buChar char="•"/>
              <a:defRPr/>
            </a:pPr>
            <a:r>
              <a:rPr lang="en-US" sz="1600" dirty="0">
                <a:cs typeface="Tahoma" pitchFamily="34" charset="0"/>
              </a:rPr>
              <a:t>Always ensure that drill line provided with visible identification (marked) and engineering controls.</a:t>
            </a:r>
          </a:p>
          <a:p>
            <a:pPr marL="171450" indent="-171450">
              <a:buFont typeface="Arial" pitchFamily="34" charset="0"/>
              <a:buChar char="•"/>
              <a:defRPr/>
            </a:pPr>
            <a:r>
              <a:rPr lang="en-US" sz="1600" dirty="0">
                <a:cs typeface="Tahoma" pitchFamily="34" charset="0"/>
              </a:rPr>
              <a:t>Always ensure you stop the work before exceeding minimum wraps or any other equipment limitation.</a:t>
            </a:r>
          </a:p>
          <a:p>
            <a:pPr eaLnBrk="1" hangingPunct="1">
              <a:defRPr/>
            </a:pPr>
            <a:endParaRPr lang="en-US" sz="1050" dirty="0">
              <a:solidFill>
                <a:srgbClr val="FF0000"/>
              </a:solidFill>
              <a:latin typeface="Arial" charset="0"/>
              <a:cs typeface="Tahoma" pitchFamily="34" charset="0"/>
            </a:endParaRP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435532" y="5708362"/>
            <a:ext cx="5136593" cy="584775"/>
          </a:xfrm>
          <a:prstGeom prst="rect">
            <a:avLst/>
          </a:prstGeom>
          <a:solidFill>
            <a:srgbClr val="0070C0"/>
          </a:solidFill>
          <a:ln w="9525">
            <a:noFill/>
            <a:miter lim="800000"/>
            <a:headEnd/>
            <a:tailEnd/>
          </a:ln>
        </p:spPr>
        <p:txBody>
          <a:bodyPr wrap="square">
            <a:spAutoFit/>
          </a:bodyPr>
          <a:lstStyle>
            <a:defPPr>
              <a:defRPr lang="en-US"/>
            </a:defPPr>
            <a:lvl1pPr algn="ctr">
              <a:defRPr sz="1600" b="1">
                <a:solidFill>
                  <a:srgbClr val="FFFF00"/>
                </a:solidFill>
                <a:latin typeface="Tahoma" pitchFamily="34" charset="0"/>
              </a:defRPr>
            </a:lvl1pPr>
          </a:lstStyle>
          <a:p>
            <a:r>
              <a:rPr lang="en-US" dirty="0"/>
              <a:t>Always ensure minimum wraps maintained on draw work  as per OEM requirement &amp; SOP</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pic>
        <p:nvPicPr>
          <p:cNvPr id="2" name="Picture 1">
            <a:extLst>
              <a:ext uri="{FF2B5EF4-FFF2-40B4-BE49-F238E27FC236}">
                <a16:creationId xmlns:a16="http://schemas.microsoft.com/office/drawing/2014/main" id="{DF8D6C84-D79A-49E0-B18B-968BAA8B3829}"/>
              </a:ext>
            </a:extLst>
          </p:cNvPr>
          <p:cNvPicPr>
            <a:picLocks noChangeAspect="1"/>
          </p:cNvPicPr>
          <p:nvPr/>
        </p:nvPicPr>
        <p:blipFill>
          <a:blip r:embed="rId3"/>
          <a:stretch>
            <a:fillRect/>
          </a:stretch>
        </p:blipFill>
        <p:spPr>
          <a:xfrm>
            <a:off x="8964186" y="918048"/>
            <a:ext cx="2951589" cy="2000549"/>
          </a:xfrm>
          <a:prstGeom prst="rect">
            <a:avLst/>
          </a:prstGeom>
        </p:spPr>
      </p:pic>
      <p:grpSp>
        <p:nvGrpSpPr>
          <p:cNvPr id="26633" name="Group 131"/>
          <p:cNvGrpSpPr>
            <a:grpSpLocks/>
          </p:cNvGrpSpPr>
          <p:nvPr/>
        </p:nvGrpSpPr>
        <p:grpSpPr bwMode="auto">
          <a:xfrm>
            <a:off x="11474450" y="2256732"/>
            <a:ext cx="336550"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pic>
        <p:nvPicPr>
          <p:cNvPr id="4" name="Picture 3">
            <a:extLst>
              <a:ext uri="{FF2B5EF4-FFF2-40B4-BE49-F238E27FC236}">
                <a16:creationId xmlns:a16="http://schemas.microsoft.com/office/drawing/2014/main" id="{9FFCC752-79CD-413E-A00A-FD1D3CB08EE0}"/>
              </a:ext>
            </a:extLst>
          </p:cNvPr>
          <p:cNvPicPr>
            <a:picLocks noChangeAspect="1"/>
          </p:cNvPicPr>
          <p:nvPr/>
        </p:nvPicPr>
        <p:blipFill>
          <a:blip r:embed="rId4"/>
          <a:stretch>
            <a:fillRect/>
          </a:stretch>
        </p:blipFill>
        <p:spPr>
          <a:xfrm>
            <a:off x="8964186" y="3491685"/>
            <a:ext cx="2951588" cy="1960210"/>
          </a:xfrm>
          <a:prstGeom prst="rect">
            <a:avLst/>
          </a:prstGeom>
        </p:spPr>
      </p:pic>
      <p:sp>
        <p:nvSpPr>
          <p:cNvPr id="26634" name="Freeform 132"/>
          <p:cNvSpPr>
            <a:spLocks/>
          </p:cNvSpPr>
          <p:nvPr/>
        </p:nvSpPr>
        <p:spPr bwMode="auto">
          <a:xfrm>
            <a:off x="11396613" y="4919839"/>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14" name="Rectangle 13">
            <a:extLst>
              <a:ext uri="{FF2B5EF4-FFF2-40B4-BE49-F238E27FC236}">
                <a16:creationId xmlns:a16="http://schemas.microsoft.com/office/drawing/2014/main" id="{4A441206-BE03-4FED-964F-EB4A07819853}"/>
              </a:ext>
            </a:extLst>
          </p:cNvPr>
          <p:cNvSpPr>
            <a:spLocks noChangeArrowheads="1"/>
          </p:cNvSpPr>
          <p:nvPr/>
        </p:nvSpPr>
        <p:spPr bwMode="auto">
          <a:xfrm>
            <a:off x="307395" y="6402278"/>
            <a:ext cx="8599983"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a:solidFill>
                  <a:srgbClr val="0D38B3"/>
                </a:solidFill>
                <a:latin typeface="+mj-lt"/>
                <a:cs typeface="Calibri" pitchFamily="34" charset="0"/>
              </a:rPr>
              <a:t> </a:t>
            </a:r>
            <a:r>
              <a:rPr lang="en-US" sz="2000" b="1" dirty="0">
                <a:solidFill>
                  <a:srgbClr val="0D38B3"/>
                </a:solidFill>
                <a:latin typeface="Arial" panose="020B0604020202020204" pitchFamily="34" charset="0"/>
                <a:cs typeface="Arial" panose="020B0604020202020204" pitchFamily="34" charset="0"/>
              </a:rPr>
              <a:t>Audience: </a:t>
            </a:r>
            <a:r>
              <a:rPr lang="en-US" sz="1600" b="1" dirty="0"/>
              <a:t>Drilling, Logistics &amp; construction </a:t>
            </a:r>
            <a:endParaRPr lang="en-US" sz="1600" b="1" dirty="0">
              <a:solidFill>
                <a:srgbClr val="0D38B3"/>
              </a:solidFill>
              <a:latin typeface="+mj-lt"/>
              <a:cs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249714" y="1322487"/>
            <a:ext cx="9075386" cy="4739759"/>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033CC"/>
                </a:solidFill>
                <a:latin typeface="+mj-lt"/>
                <a:sym typeface="Wingdings" pitchFamily="2" charset="2"/>
              </a:rPr>
              <a:t>Do you ensure that SOP is updated and capturing OEM and industrial requirements?</a:t>
            </a:r>
          </a:p>
          <a:p>
            <a:pPr marL="342900" indent="-342900">
              <a:buFont typeface="+mj-lt"/>
              <a:buAutoNum type="arabicPeriod"/>
              <a:defRPr/>
            </a:pPr>
            <a:r>
              <a:rPr lang="en-US" dirty="0">
                <a:solidFill>
                  <a:srgbClr val="0033CC"/>
                </a:solidFill>
                <a:latin typeface="+mj-lt"/>
                <a:sym typeface="Wingdings" pitchFamily="2" charset="2"/>
              </a:rPr>
              <a:t>Do you ensure that SOPs are effectively implemented?</a:t>
            </a:r>
          </a:p>
          <a:p>
            <a:pPr marL="342900" indent="-342900">
              <a:buFont typeface="+mj-lt"/>
              <a:buAutoNum type="arabicPeriod"/>
              <a:defRPr/>
            </a:pPr>
            <a:r>
              <a:rPr lang="en-US" dirty="0">
                <a:solidFill>
                  <a:srgbClr val="0033CC"/>
                </a:solidFill>
                <a:latin typeface="+mj-lt"/>
                <a:sym typeface="Wingdings" pitchFamily="2" charset="2"/>
              </a:rPr>
              <a:t>Do you ensure that learning from Incident is effectively communicated and understood?</a:t>
            </a:r>
          </a:p>
          <a:p>
            <a:pPr marL="342900" indent="-342900">
              <a:buFont typeface="+mj-lt"/>
              <a:buAutoNum type="arabicPeriod"/>
              <a:defRPr/>
            </a:pPr>
            <a:r>
              <a:rPr lang="en-US" dirty="0">
                <a:solidFill>
                  <a:srgbClr val="0033CC"/>
                </a:solidFill>
                <a:latin typeface="+mj-lt"/>
                <a:sym typeface="Wingdings" pitchFamily="2" charset="2"/>
              </a:rPr>
              <a:t>Do you ensure that empowerment to stop is used?</a:t>
            </a:r>
          </a:p>
          <a:p>
            <a:pPr marL="342900" indent="-342900">
              <a:buFont typeface="+mj-lt"/>
              <a:buAutoNum type="arabicPeriod"/>
              <a:defRPr/>
            </a:pPr>
            <a:r>
              <a:rPr lang="en-US" dirty="0">
                <a:solidFill>
                  <a:srgbClr val="0033CC"/>
                </a:solidFill>
                <a:latin typeface="+mj-lt"/>
                <a:sym typeface="Wingdings" pitchFamily="2" charset="2"/>
              </a:rPr>
              <a:t>Do you ensure that supervisors are supervising and not doing the job themselves?</a:t>
            </a:r>
          </a:p>
          <a:p>
            <a:pPr marL="342900" indent="-342900">
              <a:buFont typeface="+mj-lt"/>
              <a:buAutoNum type="arabicPeriod"/>
              <a:defRPr/>
            </a:pPr>
            <a:r>
              <a:rPr lang="en-US" dirty="0">
                <a:solidFill>
                  <a:srgbClr val="0033CC"/>
                </a:solidFill>
                <a:latin typeface="+mj-lt"/>
                <a:sym typeface="Wingdings" pitchFamily="2" charset="2"/>
              </a:rPr>
              <a:t>Do you ensure that all critical tasks are supervised by competent supervisors?</a:t>
            </a: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19063" indent="-119063">
              <a:buFontTx/>
              <a:buChar char="•"/>
              <a:defRPr/>
            </a:pPr>
            <a:endParaRPr lang="en-US" sz="1400" dirty="0">
              <a:solidFill>
                <a:srgbClr val="0033CC"/>
              </a:solidFill>
              <a:latin typeface="+mj-lt"/>
              <a:sym typeface="Wingdings" pitchFamily="2" charset="2"/>
            </a:endParaRPr>
          </a:p>
          <a:p>
            <a:pPr marL="119063" indent="-119063">
              <a:defRPr/>
            </a:pPr>
            <a:r>
              <a:rPr lang="en-US" sz="1400" dirty="0">
                <a:solidFill>
                  <a:srgbClr val="0033CC"/>
                </a:solidFill>
                <a:latin typeface="+mj-lt"/>
                <a:sym typeface="Wingdings" pitchFamily="2" charset="2"/>
              </a:rPr>
              <a:t>	</a:t>
            </a:r>
          </a:p>
          <a:p>
            <a:pPr marL="119063" indent="-119063">
              <a:buFontTx/>
              <a:buChar char="•"/>
              <a:defRPr/>
            </a:pPr>
            <a:endParaRPr lang="en-US" sz="1400" dirty="0">
              <a:solidFill>
                <a:srgbClr val="000000"/>
              </a:solidFill>
              <a:latin typeface="Arial" charset="0"/>
            </a:endParaRPr>
          </a:p>
          <a:p>
            <a:pPr marL="119063" indent="-119063">
              <a:defRPr/>
            </a:pPr>
            <a:endParaRPr lang="en-US" sz="1400" dirty="0">
              <a:solidFill>
                <a:srgbClr val="000000"/>
              </a:solidFill>
              <a:latin typeface="Arial" charset="0"/>
            </a:endParaRPr>
          </a:p>
          <a:p>
            <a:pPr marL="173038" indent="-173038">
              <a:buFont typeface="Arial" pitchFamily="34" charset="0"/>
              <a:buChar char="•"/>
              <a:defRPr/>
            </a:pPr>
            <a:endParaRPr lang="en-US" sz="8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249714" y="953155"/>
            <a:ext cx="5163593"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itchFamily="34" charset="0"/>
              </a:rPr>
              <a:t>Date: 29.10.2020</a:t>
            </a:r>
            <a:r>
              <a:rPr lang="en-US" b="1" dirty="0">
                <a:solidFill>
                  <a:srgbClr val="333399"/>
                </a:solidFill>
                <a:latin typeface="Tahoma" pitchFamily="34" charset="0"/>
              </a:rPr>
              <a:t>    Incident title: HiPo#67</a:t>
            </a:r>
            <a:endParaRPr lang="en-US" b="1" dirty="0">
              <a:solidFill>
                <a:srgbClr val="FF0000"/>
              </a:solidFill>
              <a:latin typeface="Tahoma" pitchFamily="34" charset="0"/>
            </a:endParaRPr>
          </a:p>
        </p:txBody>
      </p:sp>
    </p:spTree>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92501</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E3ABD2-7A8F-4749-81EC-C9E136D71224}"/>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566</TotalTime>
  <Words>608</Words>
  <Application>Microsoft Office PowerPoint</Application>
  <PresentationFormat>Widescreen</PresentationFormat>
  <Paragraphs>55</Paragraphs>
  <Slides>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Arial</vt:lpstr>
      <vt:lpstr>Calibri</vt:lpstr>
      <vt:lpstr>Calibri Light</vt:lpstr>
      <vt:lpstr>Gill Sans</vt:lpstr>
      <vt:lpstr>Gill Sans Light</vt:lpstr>
      <vt:lpstr>Tahoma</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98</cp:revision>
  <dcterms:created xsi:type="dcterms:W3CDTF">2018-09-24T07:27:56Z</dcterms:created>
  <dcterms:modified xsi:type="dcterms:W3CDTF">2021-02-10T11:10:50Z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