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17/03/2021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86979" y="558224"/>
            <a:ext cx="8670398" cy="6155531"/>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12.11.2020</a:t>
            </a:r>
            <a:r>
              <a:rPr lang="en-US" b="1" dirty="0">
                <a:solidFill>
                  <a:srgbClr val="333399"/>
                </a:solidFill>
                <a:latin typeface="Tahoma" pitchFamily="34" charset="0"/>
              </a:rPr>
              <a:t>    Incident title: HiPo#71</a:t>
            </a: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marL="342900" indent="-342900" rtl="1">
              <a:defRPr/>
            </a:pPr>
            <a:r>
              <a:rPr lang="en-US" sz="1600" dirty="0">
                <a:ea typeface="Cambria" panose="02040503050406030204" pitchFamily="18" charset="0"/>
                <a:cs typeface="Times New Roman" panose="02020603050405020304" pitchFamily="18" charset="0"/>
              </a:rPr>
              <a:t>On 12th November, the operation was rigging up of  Client 3rd party sheave, after finishing TBT, derrickman was sent to monkey board to install the sheave on DC finger as per 3</a:t>
            </a:r>
            <a:r>
              <a:rPr lang="en-US" sz="1600" baseline="30000" dirty="0">
                <a:ea typeface="Cambria" panose="02040503050406030204" pitchFamily="18" charset="0"/>
                <a:cs typeface="Times New Roman" panose="02020603050405020304" pitchFamily="18" charset="0"/>
              </a:rPr>
              <a:t>rd</a:t>
            </a:r>
            <a:r>
              <a:rPr lang="en-US" sz="1600" dirty="0">
                <a:ea typeface="Cambria" panose="02040503050406030204" pitchFamily="18" charset="0"/>
                <a:cs typeface="Times New Roman" panose="02020603050405020304" pitchFamily="18" charset="0"/>
              </a:rPr>
              <a:t> party JSA and previous job performed, at the same time the drill floor crew along with the third-party were preparing rig up of the sheave for installation. Once the sheave rigging was complete, the floorman was instructed by Driller to raise the sheave to monkey board level for installation by DM as agreed in the TBT. The plan was to hang the sheave on DC finger with the sling suspended from the hook. Derrick man was already present on monkey board when the sheave was lifted to the monkey board. DM assumes that the sheave is hanging with the winch line directly. Under the wrong impression DM opens the shackle and this results in the sheave come free and dropped to the rig floor. Weight of the sheave 22.9 kg  fell from a height of 25mts. </a:t>
            </a:r>
            <a:endParaRPr lang="en-US" sz="1600" dirty="0">
              <a:solidFill>
                <a:srgbClr val="000000"/>
              </a:solidFill>
            </a:endParaRPr>
          </a:p>
          <a:p>
            <a:pPr marL="114300" indent="-114300" algn="just">
              <a:defRPr/>
            </a:pPr>
            <a:r>
              <a:rPr lang="en-US" sz="1600" b="1" dirty="0">
                <a:solidFill>
                  <a:srgbClr val="333399"/>
                </a:solidFill>
                <a:latin typeface="Tahoma" pitchFamily="34" charset="0"/>
              </a:rPr>
              <a:t> </a:t>
            </a:r>
          </a:p>
          <a:p>
            <a:pPr marL="114300" indent="-114300" algn="just">
              <a:defRPr/>
            </a:pPr>
            <a:r>
              <a:rPr lang="en-US" sz="1600" b="1" dirty="0">
                <a:solidFill>
                  <a:srgbClr val="333399"/>
                </a:solidFill>
                <a:latin typeface="Tahoma" pitchFamily="34" charset="0"/>
              </a:rPr>
              <a:t>Your  learning from this incident.. </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defRPr/>
            </a:pPr>
            <a:r>
              <a:rPr lang="en-US" sz="1400" dirty="0">
                <a:cs typeface="Tahoma" pitchFamily="34" charset="0"/>
              </a:rPr>
              <a:t>Ensure effective TBT to be chaired by relevant third-party supervisor  with (DSV, TP, 3</a:t>
            </a:r>
            <a:r>
              <a:rPr lang="en-US" sz="1400" baseline="30000" dirty="0">
                <a:cs typeface="Tahoma" pitchFamily="34" charset="0"/>
              </a:rPr>
              <a:t>rd</a:t>
            </a:r>
            <a:r>
              <a:rPr lang="en-US" sz="1400" dirty="0">
                <a:cs typeface="Tahoma" pitchFamily="34" charset="0"/>
              </a:rPr>
              <a:t> party Supervisor) to be involved and cover all possible hazards present in the task.</a:t>
            </a:r>
          </a:p>
          <a:p>
            <a:pPr marL="171450" indent="-171450">
              <a:buFont typeface="Arial" panose="020B0604020202020204" pitchFamily="34" charset="0"/>
              <a:buChar char="•"/>
              <a:defRPr/>
            </a:pPr>
            <a:r>
              <a:rPr lang="en-US" sz="1400" dirty="0">
                <a:cs typeface="Tahoma" pitchFamily="34" charset="0"/>
              </a:rPr>
              <a:t>Stop when you are in doubt. Do not perform the task without being clear on what is required.</a:t>
            </a:r>
          </a:p>
          <a:p>
            <a:pPr marL="171450" indent="-171450">
              <a:buFont typeface="Arial" panose="020B0604020202020204" pitchFamily="34" charset="0"/>
              <a:buChar char="•"/>
              <a:defRPr/>
            </a:pPr>
            <a:r>
              <a:rPr lang="en-US" sz="1400" dirty="0">
                <a:cs typeface="Tahoma" pitchFamily="34" charset="0"/>
              </a:rPr>
              <a:t>Ensure procedure is followed and discussed. If changes are required, conduct risk assessment . </a:t>
            </a:r>
          </a:p>
          <a:p>
            <a:pPr marL="171450" indent="-171450">
              <a:buFont typeface="Arial" panose="020B0604020202020204" pitchFamily="34" charset="0"/>
              <a:buChar char="•"/>
              <a:defRPr/>
            </a:pPr>
            <a:r>
              <a:rPr lang="en-US" sz="1400" dirty="0">
                <a:cs typeface="Tahoma" pitchFamily="34" charset="0"/>
              </a:rPr>
              <a:t>Ensure proper secondary retention to be available for the any equipment installed at height.</a:t>
            </a:r>
          </a:p>
          <a:p>
            <a:pPr marL="171450" indent="-171450">
              <a:buFont typeface="Arial" panose="020B0604020202020204" pitchFamily="34" charset="0"/>
              <a:buChar char="•"/>
              <a:defRPr/>
            </a:pPr>
            <a:r>
              <a:rPr lang="en-US" sz="1400" dirty="0">
                <a:cs typeface="Tahoma" pitchFamily="34" charset="0"/>
              </a:rPr>
              <a:t>Ensure 3</a:t>
            </a:r>
            <a:r>
              <a:rPr lang="en-US" sz="1400" baseline="30000" dirty="0">
                <a:cs typeface="Tahoma" pitchFamily="34" charset="0"/>
              </a:rPr>
              <a:t>rd</a:t>
            </a:r>
            <a:r>
              <a:rPr lang="en-US" sz="1400" dirty="0">
                <a:cs typeface="Tahoma" pitchFamily="34" charset="0"/>
              </a:rPr>
              <a:t> party companies have clear procedures on how to install and use their equipment.</a:t>
            </a:r>
          </a:p>
          <a:p>
            <a:pPr marL="171450" indent="-171450">
              <a:buFont typeface="Arial" panose="020B0604020202020204" pitchFamily="34" charset="0"/>
              <a:buChar char="•"/>
              <a:defRPr/>
            </a:pPr>
            <a:r>
              <a:rPr lang="en-US" sz="1400" dirty="0">
                <a:cs typeface="Tahoma" pitchFamily="34" charset="0"/>
              </a:rPr>
              <a:t>Always Ensure the third - party premobilization process must be completed.</a:t>
            </a:r>
          </a:p>
          <a:p>
            <a:pPr marL="171450" indent="-171450">
              <a:buFont typeface="Arial" panose="020B0604020202020204" pitchFamily="34" charset="0"/>
              <a:buChar char="•"/>
              <a:defRPr/>
            </a:pPr>
            <a:r>
              <a:rPr lang="en-US" sz="1400" dirty="0">
                <a:cs typeface="Tahoma" pitchFamily="34" charset="0"/>
              </a:rPr>
              <a:t>Ensure to hang the sheave on a certified hanging point ( not on monkey board fingers ) on the derrick.</a:t>
            </a:r>
          </a:p>
          <a:p>
            <a:pPr eaLnBrk="1" hangingPunct="1">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30998" y="5991999"/>
            <a:ext cx="8670398" cy="307777"/>
          </a:xfrm>
          <a:prstGeom prst="rect">
            <a:avLst/>
          </a:prstGeom>
          <a:solidFill>
            <a:srgbClr val="0070C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sz="1400" dirty="0"/>
              <a:t>Always Check and confirm the proper secondary retention in place for temporary equipment</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8" name="TextBox 7">
            <a:extLst>
              <a:ext uri="{FF2B5EF4-FFF2-40B4-BE49-F238E27FC236}">
                <a16:creationId xmlns:a16="http://schemas.microsoft.com/office/drawing/2014/main" id="{7AD429AF-F81F-4EE7-8ED5-4BD120043FE6}"/>
              </a:ext>
            </a:extLst>
          </p:cNvPr>
          <p:cNvSpPr txBox="1"/>
          <p:nvPr/>
        </p:nvSpPr>
        <p:spPr>
          <a:xfrm>
            <a:off x="9199330" y="2504820"/>
            <a:ext cx="2472005" cy="400110"/>
          </a:xfrm>
          <a:prstGeom prst="rect">
            <a:avLst/>
          </a:prstGeom>
          <a:solidFill>
            <a:schemeClr val="bg1"/>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000" kern="0" dirty="0">
                <a:solidFill>
                  <a:schemeClr val="tx1"/>
                </a:solidFill>
                <a:latin typeface="+mj-lt"/>
                <a:cs typeface="Arial" panose="020B0604020202020204" pitchFamily="34" charset="0"/>
              </a:rPr>
              <a:t>No provision for secondary retention of sheave and primary shekel removed</a:t>
            </a:r>
          </a:p>
        </p:txBody>
      </p:sp>
      <p:sp>
        <p:nvSpPr>
          <p:cNvPr id="9" name="TextBox 8">
            <a:extLst>
              <a:ext uri="{FF2B5EF4-FFF2-40B4-BE49-F238E27FC236}">
                <a16:creationId xmlns:a16="http://schemas.microsoft.com/office/drawing/2014/main" id="{8FB8E3F7-FC8E-436B-B2D7-46251E326B4A}"/>
              </a:ext>
            </a:extLst>
          </p:cNvPr>
          <p:cNvSpPr txBox="1"/>
          <p:nvPr/>
        </p:nvSpPr>
        <p:spPr>
          <a:xfrm>
            <a:off x="9199330" y="5192937"/>
            <a:ext cx="2472005" cy="261610"/>
          </a:xfrm>
          <a:prstGeom prst="rect">
            <a:avLst/>
          </a:prstGeom>
          <a:solidFill>
            <a:schemeClr val="bg1"/>
          </a:solidFill>
          <a:ln>
            <a:solidFill>
              <a:srgbClr val="92D05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100" kern="0" dirty="0">
                <a:solidFill>
                  <a:schemeClr val="tx1"/>
                </a:solidFill>
                <a:latin typeface="+mj-lt"/>
                <a:cs typeface="Arial" panose="020B0604020202020204" pitchFamily="34" charset="0"/>
              </a:rPr>
              <a:t>Sheave with independent securing</a:t>
            </a:r>
          </a:p>
        </p:txBody>
      </p:sp>
      <p:pic>
        <p:nvPicPr>
          <p:cNvPr id="12" name="Picture 11">
            <a:extLst>
              <a:ext uri="{FF2B5EF4-FFF2-40B4-BE49-F238E27FC236}">
                <a16:creationId xmlns:a16="http://schemas.microsoft.com/office/drawing/2014/main" id="{D7192F41-8B0B-4195-A1F3-1FA2650A18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5529" y="558224"/>
            <a:ext cx="2311340" cy="1912569"/>
          </a:xfrm>
          <a:prstGeom prst="rect">
            <a:avLst/>
          </a:prstGeom>
        </p:spPr>
      </p:pic>
      <p:sp>
        <p:nvSpPr>
          <p:cNvPr id="14" name="Multiply 26">
            <a:extLst>
              <a:ext uri="{FF2B5EF4-FFF2-40B4-BE49-F238E27FC236}">
                <a16:creationId xmlns:a16="http://schemas.microsoft.com/office/drawing/2014/main" id="{AB89801A-0862-4304-84A4-4B19BF10685F}"/>
              </a:ext>
            </a:extLst>
          </p:cNvPr>
          <p:cNvSpPr/>
          <p:nvPr/>
        </p:nvSpPr>
        <p:spPr>
          <a:xfrm>
            <a:off x="11157075" y="1871371"/>
            <a:ext cx="521356" cy="77564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ABDE4D9-1A62-4094-B00B-69B1A0811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3358" y="2970517"/>
            <a:ext cx="2045564" cy="2163612"/>
          </a:xfrm>
          <a:prstGeom prst="rect">
            <a:avLst/>
          </a:prstGeom>
        </p:spPr>
      </p:pic>
      <p:pic>
        <p:nvPicPr>
          <p:cNvPr id="18" name="Picture 17">
            <a:extLst>
              <a:ext uri="{FF2B5EF4-FFF2-40B4-BE49-F238E27FC236}">
                <a16:creationId xmlns:a16="http://schemas.microsoft.com/office/drawing/2014/main" id="{F26C25F7-5593-4C0C-8946-573F0CE6714A}"/>
              </a:ext>
            </a:extLst>
          </p:cNvPr>
          <p:cNvPicPr>
            <a:picLocks noChangeAspect="1"/>
          </p:cNvPicPr>
          <p:nvPr/>
        </p:nvPicPr>
        <p:blipFill>
          <a:blip r:embed="rId5"/>
          <a:stretch>
            <a:fillRect/>
          </a:stretch>
        </p:blipFill>
        <p:spPr>
          <a:xfrm>
            <a:off x="11023747" y="3063762"/>
            <a:ext cx="994983" cy="972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9" name="Straight Connector 18">
            <a:extLst>
              <a:ext uri="{FF2B5EF4-FFF2-40B4-BE49-F238E27FC236}">
                <a16:creationId xmlns:a16="http://schemas.microsoft.com/office/drawing/2014/main" id="{86586CA7-A3DE-41D1-A38E-379D8FC2EE35}"/>
              </a:ext>
            </a:extLst>
          </p:cNvPr>
          <p:cNvCxnSpPr>
            <a:endCxn id="18" idx="2"/>
          </p:cNvCxnSpPr>
          <p:nvPr/>
        </p:nvCxnSpPr>
        <p:spPr>
          <a:xfrm flipV="1">
            <a:off x="10494730" y="3549908"/>
            <a:ext cx="529017" cy="1084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813611-0E93-40DE-9C4D-00E444A10B72}"/>
              </a:ext>
            </a:extLst>
          </p:cNvPr>
          <p:cNvCxnSpPr>
            <a:endCxn id="18" idx="5"/>
          </p:cNvCxnSpPr>
          <p:nvPr/>
        </p:nvCxnSpPr>
        <p:spPr>
          <a:xfrm flipV="1">
            <a:off x="10494729" y="3893666"/>
            <a:ext cx="1378288" cy="7411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132">
            <a:extLst>
              <a:ext uri="{FF2B5EF4-FFF2-40B4-BE49-F238E27FC236}">
                <a16:creationId xmlns:a16="http://schemas.microsoft.com/office/drawing/2014/main" id="{73E01493-707B-42CE-A11C-B9F81A71245A}"/>
              </a:ext>
            </a:extLst>
          </p:cNvPr>
          <p:cNvSpPr>
            <a:spLocks/>
          </p:cNvSpPr>
          <p:nvPr/>
        </p:nvSpPr>
        <p:spPr bwMode="auto">
          <a:xfrm>
            <a:off x="10801722" y="463482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solidFill>
                <a:prstClr val="black"/>
              </a:solidFill>
              <a:latin typeface="Calibri"/>
            </a:endParaRPr>
          </a:p>
        </p:txBody>
      </p:sp>
      <p:sp>
        <p:nvSpPr>
          <p:cNvPr id="17" name="Rectangle 16">
            <a:extLst>
              <a:ext uri="{FF2B5EF4-FFF2-40B4-BE49-F238E27FC236}">
                <a16:creationId xmlns:a16="http://schemas.microsoft.com/office/drawing/2014/main" id="{A82DF4CA-8ACF-4E92-B999-279F6F6ED88B}"/>
              </a:ext>
            </a:extLst>
          </p:cNvPr>
          <p:cNvSpPr>
            <a:spLocks noChangeArrowheads="1"/>
          </p:cNvSpPr>
          <p:nvPr/>
        </p:nvSpPr>
        <p:spPr bwMode="auto">
          <a:xfrm>
            <a:off x="466205" y="640227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94852" y="1212378"/>
            <a:ext cx="11287647" cy="510909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eaLnBrk="1" hangingPunct="1">
              <a:defRPr/>
            </a:pPr>
            <a:endParaRPr lang="en-US" sz="1400" dirty="0">
              <a:solidFill>
                <a:srgbClr val="0033CC"/>
              </a:solidFill>
              <a:latin typeface="+mj-lt"/>
              <a:sym typeface="Wingdings" pitchFamily="2" charset="2"/>
            </a:endParaRP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premobilization of the 3rd party is completed as per Company process?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that rig supervisors get sufficient time to review 3rd party SOP and verify the equipment?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that all third-party equipment's Drop object picture books verified at site?</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non-compliant third-party equipment reported?</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that the relevant JSA being used for execution of third-party tasks?</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third party are attending the TBT?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always ensure sheave secondary retention is fitted? </a:t>
            </a:r>
          </a:p>
          <a:p>
            <a:pPr>
              <a:lnSpc>
                <a:spcPct val="150000"/>
              </a:lnSpc>
              <a:defRPr/>
            </a:pPr>
            <a:endParaRPr lang="en-US"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94852" y="929523"/>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12.11.2020</a:t>
            </a:r>
            <a:r>
              <a:rPr lang="en-US" b="1" dirty="0">
                <a:solidFill>
                  <a:srgbClr val="333399"/>
                </a:solidFill>
                <a:latin typeface="Tahoma" pitchFamily="34" charset="0"/>
              </a:rPr>
              <a:t>    Incident title: HiPo#71</a:t>
            </a:r>
            <a:endParaRPr lang="en-US" b="1" dirty="0">
              <a:solidFill>
                <a:srgbClr val="FF0000"/>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51592FBF-A209-4EDB-A8A7-5D018A05CD6E}"/>
</file>

<file path=customXml/itemProps3.xml><?xml version="1.0" encoding="utf-8"?>
<ds:datastoreItem xmlns:ds="http://schemas.openxmlformats.org/officeDocument/2006/customXml" ds:itemID="{ECEB1FCF-0E89-482E-A62E-598FF58845D8}">
  <ds:schemaRefs>
    <ds:schemaRef ds:uri="http://schemas.microsoft.com/office/2006/metadata/properties"/>
    <ds:schemaRef ds:uri="http://schemas.microsoft.com/office/2006/documentManagement/types"/>
    <ds:schemaRef ds:uri="http://www.w3.org/XML/1998/namespace"/>
    <ds:schemaRef ds:uri="http://schemas.microsoft.com/sharepoint/v3/fields"/>
    <ds:schemaRef ds:uri="http://purl.org/dc/dcmitype/"/>
    <ds:schemaRef ds:uri="http://schemas.microsoft.com/office/infopath/2007/PartnerControls"/>
    <ds:schemaRef ds:uri="4880E4F8-4B7D-4BDD-91E3-E10D47036ECA"/>
    <ds:schemaRef ds:uri="http://schemas.openxmlformats.org/package/2006/metadata/core-properties"/>
    <ds:schemaRef ds:uri="http://purl.org/dc/elements/1.1/"/>
    <ds:schemaRef ds:uri="4880e4f8-4b7d-4bdd-91e3-e10d47036eca"/>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598</TotalTime>
  <Words>738</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101</cp:revision>
  <dcterms:created xsi:type="dcterms:W3CDTF">2018-09-24T07:27:56Z</dcterms:created>
  <dcterms:modified xsi:type="dcterms:W3CDTF">2021-03-17T07:42:05Z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