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8"/>
  </p:notesMasterIdLst>
  <p:sldIdLst>
    <p:sldId id="274" r:id="rId6"/>
    <p:sldId id="275"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38B3"/>
    <a:srgbClr val="2710B0"/>
    <a:srgbClr val="CC3300"/>
    <a:srgbClr val="16942A"/>
    <a:srgbClr val="24A316"/>
    <a:srgbClr val="FDD600"/>
    <a:srgbClr val="FFFC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843" autoAdjust="0"/>
    <p:restoredTop sz="94674"/>
  </p:normalViewPr>
  <p:slideViewPr>
    <p:cSldViewPr snapToGrid="0" snapToObjects="1">
      <p:cViewPr varScale="1">
        <p:scale>
          <a:sx n="67" d="100"/>
          <a:sy n="67" d="100"/>
        </p:scale>
        <p:origin x="800"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6CC15C-7088-4C08-B145-E35BDB57786C}" type="datetimeFigureOut">
              <a:rPr lang="en-US" smtClean="0"/>
              <a:t>10/02/2021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906F0F-6AA3-414C-870B-3468ED710CFE}" type="slidenum">
              <a:rPr lang="en-US" smtClean="0"/>
              <a:t>‹#›</a:t>
            </a:fld>
            <a:endParaRPr lang="en-US"/>
          </a:p>
        </p:txBody>
      </p:sp>
    </p:spTree>
    <p:extLst>
      <p:ext uri="{BB962C8B-B14F-4D97-AF65-F5344CB8AC3E}">
        <p14:creationId xmlns:p14="http://schemas.microsoft.com/office/powerpoint/2010/main" val="3965419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r>
              <a:rPr lang="en-US" dirty="0"/>
              <a:t>Ensure all dates and titles are input </a:t>
            </a:r>
          </a:p>
          <a:p>
            <a:endParaRPr lang="en-US" dirty="0"/>
          </a:p>
          <a:p>
            <a:r>
              <a:rPr lang="en-US" dirty="0"/>
              <a:t>A short description should be provided without mentioning names of contractors or</a:t>
            </a:r>
            <a:r>
              <a:rPr lang="en-US" baseline="0" dirty="0"/>
              <a:t> individuals.  You should include, what happened, to who (by job title) and what injuries this resulted in.  Nothing more!</a:t>
            </a:r>
          </a:p>
          <a:p>
            <a:endParaRPr lang="en-US" baseline="0" dirty="0"/>
          </a:p>
          <a:p>
            <a:r>
              <a:rPr lang="en-US" baseline="0" dirty="0"/>
              <a:t>Four to five bullet points highlighting the main findings from the investigation.  Remember the target audience is the front line staff so this should be written in simple terms in a way that everyone can understand.</a:t>
            </a:r>
          </a:p>
          <a:p>
            <a:endParaRPr lang="en-US" baseline="0" dirty="0"/>
          </a:p>
          <a:p>
            <a:r>
              <a:rPr lang="en-US" baseline="0" dirty="0"/>
              <a:t>The strap line should be the main point you want to get across</a:t>
            </a:r>
          </a:p>
          <a:p>
            <a:endParaRPr lang="en-US" baseline="0" dirty="0"/>
          </a:p>
          <a:p>
            <a:r>
              <a:rPr lang="en-US" baseline="0" dirty="0"/>
              <a:t>The images should be self explanatory, what went wrong (if you create a reconstruction please ensure you do not put people at risk) and below how it should be done.   </a:t>
            </a:r>
            <a:endParaRPr lang="en-US" dirty="0"/>
          </a:p>
        </p:txBody>
      </p:sp>
      <p:sp>
        <p:nvSpPr>
          <p:cNvPr id="51204" name="Slide Number Placeholder 3"/>
          <p:cNvSpPr>
            <a:spLocks noGrp="1"/>
          </p:cNvSpPr>
          <p:nvPr>
            <p:ph type="sldNum" sz="quarter" idx="5"/>
          </p:nvPr>
        </p:nvSpPr>
        <p:spPr>
          <a:noFill/>
        </p:spPr>
        <p:txBody>
          <a:bodyPr/>
          <a:lstStyle/>
          <a:p>
            <a:fld id="{D5138CA7-92E6-41FD-A1B7-5ABDE6F17714}" type="slidenum">
              <a:rPr lang="en-US" smtClean="0"/>
              <a:pPr/>
              <a:t>1</a:t>
            </a:fld>
            <a:endParaRPr lang="en-US"/>
          </a:p>
        </p:txBody>
      </p:sp>
    </p:spTree>
    <p:extLst>
      <p:ext uri="{BB962C8B-B14F-4D97-AF65-F5344CB8AC3E}">
        <p14:creationId xmlns:p14="http://schemas.microsoft.com/office/powerpoint/2010/main" val="3078070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pPr defTabSz="924184">
              <a:defRPr/>
            </a:pPr>
            <a:r>
              <a:rPr lang="en-US" dirty="0"/>
              <a:t>Ensure all dates and titles are input </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Make a list of closed questions (only ‘yes’ or ‘no’ as an answer) to ask others if they have the same issues based on the management or HSE-MS failings or shortfalls identified in the investigation. </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Imagine you have to audit other companies to see if they could have the same issues.</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These questions should start</a:t>
            </a:r>
            <a:r>
              <a:rPr lang="en-US" baseline="0" dirty="0">
                <a:solidFill>
                  <a:srgbClr val="0033CC"/>
                </a:solidFill>
                <a:latin typeface="Arial" charset="0"/>
                <a:cs typeface="Arial" charset="0"/>
                <a:sym typeface="Wingdings" pitchFamily="2" charset="2"/>
              </a:rPr>
              <a:t> with: Do you ensure…………………?</a:t>
            </a:r>
            <a:endParaRPr lang="en-US" dirty="0">
              <a:latin typeface="Arial" charset="0"/>
              <a:cs typeface="Arial" charset="0"/>
            </a:endParaRPr>
          </a:p>
        </p:txBody>
      </p:sp>
      <p:sp>
        <p:nvSpPr>
          <p:cNvPr id="52228" name="Slide Number Placeholder 3"/>
          <p:cNvSpPr>
            <a:spLocks noGrp="1"/>
          </p:cNvSpPr>
          <p:nvPr>
            <p:ph type="sldNum" sz="quarter" idx="5"/>
          </p:nvPr>
        </p:nvSpPr>
        <p:spPr>
          <a:noFill/>
        </p:spPr>
        <p:txBody>
          <a:bodyPr/>
          <a:lstStyle/>
          <a:p>
            <a:fld id="{E6B2BACC-5893-4478-93DA-688A131F8366}" type="slidenum">
              <a:rPr lang="en-US" smtClean="0"/>
              <a:pPr/>
              <a:t>2</a:t>
            </a:fld>
            <a:endParaRPr lang="en-US"/>
          </a:p>
        </p:txBody>
      </p:sp>
    </p:spTree>
    <p:extLst>
      <p:ext uri="{BB962C8B-B14F-4D97-AF65-F5344CB8AC3E}">
        <p14:creationId xmlns:p14="http://schemas.microsoft.com/office/powerpoint/2010/main" val="4183909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0A81E8-6622-4A49-9FF2-EB24B86713DF}" type="datetime1">
              <a:rPr lang="en-US" smtClean="0"/>
              <a:t>10/02/2021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6146D2-AFA6-4972-98EA-669A7C4EF4C1}" type="datetime1">
              <a:rPr lang="en-US" smtClean="0"/>
              <a:t>10/02/2021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44A6E8-E675-402B-A2BD-D7D9A0B28C11}" type="datetime1">
              <a:rPr lang="en-US" smtClean="0"/>
              <a:t>10/02/2021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82117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FCB20E9-F1D7-4215-B0B8-9261F74C594C}" type="datetime1">
              <a:rPr lang="en-US" smtClean="0"/>
              <a:t>10/02/2021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458062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1570DC-E9CE-47B7-914B-CCCB34812D12}" type="datetime1">
              <a:rPr lang="en-US" smtClean="0"/>
              <a:t>10/02/2021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1104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BA37381-7ED1-4560-9CFE-229A02541128}" type="datetime1">
              <a:rPr lang="en-US" smtClean="0"/>
              <a:t>10/02/2021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972711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8E3E44-24F4-4A1C-800C-6D9ECAE7974B}" type="datetime1">
              <a:rPr lang="en-US" smtClean="0"/>
              <a:t>10/02/2021</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3074431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47FE653-A0E0-4FB0-90DA-8480B4419788}" type="datetime1">
              <a:rPr lang="en-US" smtClean="0"/>
              <a:t>10/02/2021</a:t>
            </a:fld>
            <a:endParaRPr lang="en-US"/>
          </a:p>
        </p:txBody>
      </p:sp>
      <p:sp>
        <p:nvSpPr>
          <p:cNvPr id="8" name="Footer Placeholder 7"/>
          <p:cNvSpPr>
            <a:spLocks noGrp="1"/>
          </p:cNvSpPr>
          <p:nvPr>
            <p:ph type="ftr" sz="quarter" idx="11"/>
          </p:nvPr>
        </p:nvSpPr>
        <p:spPr/>
        <p:txBody>
          <a:bodyPr/>
          <a:lstStyle/>
          <a:p>
            <a:r>
              <a:rPr lang="en-US"/>
              <a:t>V 1 (2020)</a:t>
            </a:r>
          </a:p>
        </p:txBody>
      </p:sp>
      <p:sp>
        <p:nvSpPr>
          <p:cNvPr id="9" name="Slide Number Placeholder 8"/>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75907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447A19-653E-48BE-A95B-6C8310E78F3C}" type="datetime1">
              <a:rPr lang="en-US" smtClean="0"/>
              <a:t>10/02/2021</a:t>
            </a:fld>
            <a:endParaRPr lang="en-US"/>
          </a:p>
        </p:txBody>
      </p:sp>
      <p:sp>
        <p:nvSpPr>
          <p:cNvPr id="4" name="Footer Placeholder 3"/>
          <p:cNvSpPr>
            <a:spLocks noGrp="1"/>
          </p:cNvSpPr>
          <p:nvPr>
            <p:ph type="ftr" sz="quarter" idx="11"/>
          </p:nvPr>
        </p:nvSpPr>
        <p:spPr/>
        <p:txBody>
          <a:bodyPr/>
          <a:lstStyle/>
          <a:p>
            <a:r>
              <a:rPr lang="en-US"/>
              <a:t>V 1 (2020)</a:t>
            </a:r>
          </a:p>
        </p:txBody>
      </p:sp>
      <p:sp>
        <p:nvSpPr>
          <p:cNvPr id="5" name="Slide Number Placeholder 4"/>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517016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DD3962-B721-4373-9C98-9475965557BA}" type="datetime1">
              <a:rPr lang="en-US" smtClean="0"/>
              <a:t>10/02/2021</a:t>
            </a:fld>
            <a:endParaRPr lang="en-US"/>
          </a:p>
        </p:txBody>
      </p:sp>
      <p:sp>
        <p:nvSpPr>
          <p:cNvPr id="3" name="Footer Placeholder 2"/>
          <p:cNvSpPr>
            <a:spLocks noGrp="1"/>
          </p:cNvSpPr>
          <p:nvPr>
            <p:ph type="ftr" sz="quarter" idx="11"/>
          </p:nvPr>
        </p:nvSpPr>
        <p:spPr/>
        <p:txBody>
          <a:bodyPr/>
          <a:lstStyle/>
          <a:p>
            <a:r>
              <a:rPr lang="en-US"/>
              <a:t>V 1 (2020)</a:t>
            </a:r>
          </a:p>
        </p:txBody>
      </p:sp>
      <p:sp>
        <p:nvSpPr>
          <p:cNvPr id="4" name="Slide Number Placeholder 3"/>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82499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10BEC87-D7C3-4B74-BBDD-829DC775F8F0}" type="datetime1">
              <a:rPr lang="en-US" smtClean="0"/>
              <a:t>10/02/2021</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082451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2D58F9-0DED-40AE-A7F2-D2F56296859A}" type="datetime1">
              <a:rPr lang="en-US" smtClean="0"/>
              <a:t>10/02/2021</a:t>
            </a:fld>
            <a:endParaRPr lang="en-US"/>
          </a:p>
        </p:txBody>
      </p:sp>
      <p:sp>
        <p:nvSpPr>
          <p:cNvPr id="5" name="Footer Placeholder 4"/>
          <p:cNvSpPr>
            <a:spLocks noGrp="1"/>
          </p:cNvSpPr>
          <p:nvPr>
            <p:ph type="ftr" sz="quarter" idx="11"/>
          </p:nvPr>
        </p:nvSpPr>
        <p:spPr/>
        <p:txBody>
          <a:bodyPr/>
          <a:lstStyle/>
          <a:p>
            <a:r>
              <a:rPr lang="en-US"/>
              <a:t>V 1 (2020)</a:t>
            </a:r>
            <a:endParaRPr lang="en-US" dirty="0"/>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7179113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468802C-26DD-484F-B80D-C1016ACAF724}" type="datetime1">
              <a:rPr lang="en-US" smtClean="0"/>
              <a:t>10/02/2021</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4919617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119217-FA8F-484B-A6C3-2FD273B1E69E}" type="datetime1">
              <a:rPr lang="en-US" smtClean="0"/>
              <a:t>10/02/2021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9585658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6E998F-5273-455B-8DC4-444548608F7A}" type="datetime1">
              <a:rPr lang="en-US" smtClean="0"/>
              <a:t>10/02/2021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2901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F2CA95-DD1B-4F67-8C36-13F320194810}" type="datetime1">
              <a:rPr lang="en-US" smtClean="0"/>
              <a:t>10/02/2021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8C7674-DBA0-440A-8265-C49A3552B907}" type="datetime1">
              <a:rPr lang="en-US" smtClean="0"/>
              <a:t>10/02/2021</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9AF15A-1620-45AF-A5BF-538FE3A47A7A}" type="datetime1">
              <a:rPr lang="en-US" smtClean="0"/>
              <a:t>10/02/2021</a:t>
            </a:fld>
            <a:endParaRPr lang="en-US"/>
          </a:p>
        </p:txBody>
      </p:sp>
      <p:sp>
        <p:nvSpPr>
          <p:cNvPr id="8" name="Footer Placeholder 7"/>
          <p:cNvSpPr>
            <a:spLocks noGrp="1"/>
          </p:cNvSpPr>
          <p:nvPr>
            <p:ph type="ftr" sz="quarter" idx="11"/>
          </p:nvPr>
        </p:nvSpPr>
        <p:spPr/>
        <p:txBody>
          <a:bodyPr/>
          <a:lstStyle/>
          <a:p>
            <a:r>
              <a:rPr lang="en-US"/>
              <a:t>V 1 (2020)</a:t>
            </a:r>
          </a:p>
        </p:txBody>
      </p:sp>
      <p:sp>
        <p:nvSpPr>
          <p:cNvPr id="9" name="Slide Number Placeholder 8"/>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24A1C8-634E-467E-BB69-93B0A13CDE3C}" type="datetime1">
              <a:rPr lang="en-US" smtClean="0"/>
              <a:t>10/02/2021</a:t>
            </a:fld>
            <a:endParaRPr lang="en-US"/>
          </a:p>
        </p:txBody>
      </p:sp>
      <p:sp>
        <p:nvSpPr>
          <p:cNvPr id="4" name="Footer Placeholder 3"/>
          <p:cNvSpPr>
            <a:spLocks noGrp="1"/>
          </p:cNvSpPr>
          <p:nvPr>
            <p:ph type="ftr" sz="quarter" idx="11"/>
          </p:nvPr>
        </p:nvSpPr>
        <p:spPr/>
        <p:txBody>
          <a:bodyPr/>
          <a:lstStyle/>
          <a:p>
            <a:r>
              <a:rPr lang="en-US"/>
              <a:t>V 1 (2020)</a:t>
            </a:r>
          </a:p>
        </p:txBody>
      </p:sp>
      <p:sp>
        <p:nvSpPr>
          <p:cNvPr id="5" name="Slide Number Placeholder 4"/>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5EAE86-4E98-45D3-976A-F4279866EDBF}" type="datetime1">
              <a:rPr lang="en-US" smtClean="0"/>
              <a:t>10/02/2021</a:t>
            </a:fld>
            <a:endParaRPr lang="en-US"/>
          </a:p>
        </p:txBody>
      </p:sp>
      <p:sp>
        <p:nvSpPr>
          <p:cNvPr id="3" name="Footer Placeholder 2"/>
          <p:cNvSpPr>
            <a:spLocks noGrp="1"/>
          </p:cNvSpPr>
          <p:nvPr>
            <p:ph type="ftr" sz="quarter" idx="11"/>
          </p:nvPr>
        </p:nvSpPr>
        <p:spPr/>
        <p:txBody>
          <a:bodyPr/>
          <a:lstStyle/>
          <a:p>
            <a:r>
              <a:rPr lang="en-US"/>
              <a:t>V 1 (2020)</a:t>
            </a:r>
          </a:p>
        </p:txBody>
      </p:sp>
      <p:sp>
        <p:nvSpPr>
          <p:cNvPr id="4" name="Slide Number Placeholder 3"/>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D8C93D-2470-45CB-B76C-8928E4B4B22A}" type="datetime1">
              <a:rPr lang="en-US" smtClean="0"/>
              <a:t>10/02/2021</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EDC80C-0517-4D4D-B5C2-CBC9DB2DDDD2}" type="datetime1">
              <a:rPr lang="en-US" smtClean="0"/>
              <a:t>10/02/2021</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D87E80-01D6-44AC-917B-580F775AE8DF}" type="datetime1">
              <a:rPr lang="en-US" smtClean="0"/>
              <a:t>10/02/2021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V 1 (2020)</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F64E4-CF39-E842-A871-400C57C21E39}" type="slidenum">
              <a:rPr lang="en-US" smtClean="0"/>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Gill Sans Ligh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Gill Sans Ligh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Gill Sans Ligh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6F3A31-3D00-4E8B-A67B-CA580072632E}" type="datetime1">
              <a:rPr lang="en-US" smtClean="0"/>
              <a:t>10/02/2021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V 1 (2020)</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892A39-D243-415A-9FE5-C98C567C9402}" type="slidenum">
              <a:rPr lang="en-US" smtClean="0"/>
              <a:t>‹#›</a:t>
            </a:fld>
            <a:endParaRPr lang="en-US"/>
          </a:p>
        </p:txBody>
      </p:sp>
    </p:spTree>
    <p:extLst>
      <p:ext uri="{BB962C8B-B14F-4D97-AF65-F5344CB8AC3E}">
        <p14:creationId xmlns:p14="http://schemas.microsoft.com/office/powerpoint/2010/main" val="22742035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AB69FFB-8FCA-4779-B368-36DAD7F760DB}"/>
              </a:ext>
            </a:extLst>
          </p:cNvPr>
          <p:cNvGrpSpPr/>
          <p:nvPr/>
        </p:nvGrpSpPr>
        <p:grpSpPr>
          <a:xfrm>
            <a:off x="8664084" y="3352549"/>
            <a:ext cx="3146916" cy="2133350"/>
            <a:chOff x="5827937" y="3733799"/>
            <a:chExt cx="3146916" cy="2133350"/>
          </a:xfrm>
        </p:grpSpPr>
        <p:pic>
          <p:nvPicPr>
            <p:cNvPr id="1026" name="Picture 2" descr="Energy saving tips: I turn lights off obsessively - am I saving money or  just wasting my time and annoying my family? | This is Money">
              <a:extLst>
                <a:ext uri="{FF2B5EF4-FFF2-40B4-BE49-F238E27FC236}">
                  <a16:creationId xmlns:a16="http://schemas.microsoft.com/office/drawing/2014/main" id="{3E8ECC41-F37C-40DA-BEE1-A9B6E24723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7985" y="3733799"/>
              <a:ext cx="3110535" cy="1866321"/>
            </a:xfrm>
            <a:prstGeom prst="rect">
              <a:avLst/>
            </a:prstGeom>
            <a:ln w="12700">
              <a:solidFill>
                <a:srgbClr val="FF0000"/>
              </a:solidFill>
            </a:ln>
            <a:extLst>
              <a:ext uri="{909E8E84-426E-40DD-AFC4-6F175D3DCCD1}">
                <a14:hiddenFill xmlns:a14="http://schemas.microsoft.com/office/drawing/2010/main">
                  <a:solidFill>
                    <a:srgbClr val="FFFFFF"/>
                  </a:solidFill>
                </a14:hiddenFill>
              </a:ext>
            </a:extLst>
          </p:spPr>
        </p:pic>
        <p:sp>
          <p:nvSpPr>
            <p:cNvPr id="15" name="TextBox 16">
              <a:extLst>
                <a:ext uri="{FF2B5EF4-FFF2-40B4-BE49-F238E27FC236}">
                  <a16:creationId xmlns:a16="http://schemas.microsoft.com/office/drawing/2014/main" id="{22AEEA0B-1B39-45AD-A901-DEC5D6567CFE}"/>
                </a:ext>
              </a:extLst>
            </p:cNvPr>
            <p:cNvSpPr txBox="1">
              <a:spLocks noChangeArrowheads="1"/>
            </p:cNvSpPr>
            <p:nvPr/>
          </p:nvSpPr>
          <p:spPr bwMode="auto">
            <a:xfrm>
              <a:off x="5827937" y="5590150"/>
              <a:ext cx="3146916" cy="276999"/>
            </a:xfrm>
            <a:prstGeom prst="rect">
              <a:avLst/>
            </a:prstGeom>
            <a:solidFill>
              <a:srgbClr val="92D050"/>
            </a:solidFill>
            <a:ln w="9525">
              <a:noFill/>
              <a:miter lim="800000"/>
              <a:headEnd/>
              <a:tailEnd/>
            </a:ln>
          </p:spPr>
          <p:txBody>
            <a:bodyPr wrap="square">
              <a:spAutoFit/>
            </a:bodyPr>
            <a:lstStyle/>
            <a:p>
              <a:pPr algn="ctr" eaLnBrk="1" hangingPunct="1"/>
              <a:r>
                <a:rPr lang="en-US" sz="1200" b="1" dirty="0">
                  <a:latin typeface="Tahoma" pitchFamily="34" charset="0"/>
                </a:rPr>
                <a:t>SWITCH OFF WHEN LEAVING A ROOM</a:t>
              </a:r>
            </a:p>
          </p:txBody>
        </p:sp>
      </p:grpSp>
      <p:pic>
        <p:nvPicPr>
          <p:cNvPr id="4" name="Picture 3">
            <a:extLst>
              <a:ext uri="{FF2B5EF4-FFF2-40B4-BE49-F238E27FC236}">
                <a16:creationId xmlns:a16="http://schemas.microsoft.com/office/drawing/2014/main" id="{A2ECDAA8-E5A1-450C-82D3-AC4100142C2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57386" y="922698"/>
            <a:ext cx="3110535" cy="2332901"/>
          </a:xfrm>
          <a:prstGeom prst="rect">
            <a:avLst/>
          </a:prstGeom>
          <a:ln w="12700">
            <a:solidFill>
              <a:srgbClr val="FF0000"/>
            </a:solidFill>
          </a:ln>
        </p:spPr>
      </p:pic>
      <p:sp>
        <p:nvSpPr>
          <p:cNvPr id="14339" name="Text Box 2"/>
          <p:cNvSpPr txBox="1">
            <a:spLocks noChangeArrowheads="1"/>
          </p:cNvSpPr>
          <p:nvPr/>
        </p:nvSpPr>
        <p:spPr bwMode="auto">
          <a:xfrm>
            <a:off x="501650" y="646114"/>
            <a:ext cx="7808090" cy="4747453"/>
          </a:xfrm>
          <a:prstGeom prst="rect">
            <a:avLst/>
          </a:prstGeom>
          <a:noFill/>
          <a:ln w="19050">
            <a:noFill/>
            <a:miter lim="800000"/>
            <a:headEnd/>
            <a:tailEnd/>
          </a:ln>
        </p:spPr>
        <p:txBody>
          <a:bodyPr wrap="square">
            <a:spAutoFit/>
          </a:bodyPr>
          <a:lstStyle/>
          <a:p>
            <a:pPr marL="114300" indent="-114300" algn="just">
              <a:defRPr/>
            </a:pPr>
            <a:r>
              <a:rPr lang="en-GB" b="1" dirty="0">
                <a:solidFill>
                  <a:srgbClr val="333399"/>
                </a:solidFill>
                <a:latin typeface="Tahoma" pitchFamily="34" charset="0"/>
              </a:rPr>
              <a:t>Date: 14.11.2020</a:t>
            </a:r>
            <a:r>
              <a:rPr lang="en-US" b="1" dirty="0">
                <a:solidFill>
                  <a:srgbClr val="333399"/>
                </a:solidFill>
                <a:latin typeface="Tahoma" pitchFamily="34" charset="0"/>
              </a:rPr>
              <a:t>    Incident title: HiPo#72</a:t>
            </a:r>
            <a:endParaRPr lang="en-US" b="1" dirty="0">
              <a:solidFill>
                <a:srgbClr val="FF0000"/>
              </a:solidFill>
              <a:latin typeface="Tahoma" pitchFamily="34" charset="0"/>
            </a:endParaRPr>
          </a:p>
          <a:p>
            <a:pPr marL="114300" indent="-114300" algn="just">
              <a:defRPr/>
            </a:pPr>
            <a:endParaRPr lang="en-US" b="1" dirty="0">
              <a:solidFill>
                <a:srgbClr val="FF0000"/>
              </a:solidFill>
              <a:latin typeface="Tahoma" pitchFamily="34" charset="0"/>
            </a:endParaRPr>
          </a:p>
          <a:p>
            <a:pPr marL="114300" indent="-114300" algn="just">
              <a:defRPr/>
            </a:pPr>
            <a:r>
              <a:rPr lang="en-US" b="1" dirty="0">
                <a:solidFill>
                  <a:srgbClr val="FF0000"/>
                </a:solidFill>
                <a:latin typeface="Tahoma" pitchFamily="34" charset="0"/>
              </a:rPr>
              <a:t>What happened?</a:t>
            </a:r>
          </a:p>
          <a:p>
            <a:pPr marL="1588" indent="-1588" algn="just">
              <a:defRPr/>
            </a:pPr>
            <a:r>
              <a:rPr lang="en-US" dirty="0"/>
              <a:t>On 14th November 2020 at around 0325 hrs. an employee, while walking towards the common ablution heard smoke detector alarm and saw smoke coming out from the Temple. He immediately alerted camp boss. Camp boss reached the spot and found it difficult to extinguish the fire because of the dense smoke. Informed PDO emergency number and requested services of fire brigade. Fire brigade reached camp and extinguished fire. </a:t>
            </a:r>
            <a:endParaRPr lang="en-US" dirty="0">
              <a:solidFill>
                <a:schemeClr val="accent6"/>
              </a:solidFill>
            </a:endParaRPr>
          </a:p>
          <a:p>
            <a:pPr marL="342900" indent="-342900">
              <a:defRPr/>
            </a:pPr>
            <a:endParaRPr lang="en-US" sz="1050" dirty="0">
              <a:solidFill>
                <a:srgbClr val="000000"/>
              </a:solidFill>
              <a:latin typeface="Arial" pitchFamily="34" charset="0"/>
            </a:endParaRPr>
          </a:p>
          <a:p>
            <a:pPr marL="114300" indent="-114300" algn="just">
              <a:defRPr/>
            </a:pPr>
            <a:r>
              <a:rPr lang="en-US" sz="1600" b="1" dirty="0">
                <a:solidFill>
                  <a:srgbClr val="333399"/>
                </a:solidFill>
                <a:latin typeface="Tahoma" pitchFamily="34" charset="0"/>
              </a:rPr>
              <a:t>Your learning from this incident..</a:t>
            </a:r>
          </a:p>
          <a:p>
            <a:pPr marL="114300" indent="-114300" algn="just">
              <a:defRPr/>
            </a:pPr>
            <a:endParaRPr lang="en-US" sz="600" dirty="0">
              <a:solidFill>
                <a:srgbClr val="000000"/>
              </a:solidFill>
              <a:latin typeface="Arial" charset="0"/>
            </a:endParaRPr>
          </a:p>
          <a:p>
            <a:pPr marL="171450" indent="-171450">
              <a:buFont typeface="Arial" panose="020B0604020202020204" pitchFamily="34" charset="0"/>
              <a:buChar char="•"/>
              <a:defRPr/>
            </a:pPr>
            <a:r>
              <a:rPr lang="en-US" dirty="0">
                <a:cs typeface="Tahoma" pitchFamily="34" charset="0"/>
              </a:rPr>
              <a:t>Always report burning odors to maintenance teams immediately. </a:t>
            </a:r>
          </a:p>
          <a:p>
            <a:pPr marL="171450" indent="-171450">
              <a:buFont typeface="Arial" panose="020B0604020202020204" pitchFamily="34" charset="0"/>
              <a:buChar char="•"/>
              <a:defRPr/>
            </a:pPr>
            <a:r>
              <a:rPr lang="en-US" dirty="0">
                <a:cs typeface="Tahoma" pitchFamily="34" charset="0"/>
              </a:rPr>
              <a:t>Always ensure electrical appliances are switched OFF before leaving the room.</a:t>
            </a:r>
          </a:p>
          <a:p>
            <a:pPr marL="171450" indent="-171450">
              <a:buFont typeface="Arial" panose="020B0604020202020204" pitchFamily="34" charset="0"/>
              <a:buChar char="•"/>
              <a:defRPr/>
            </a:pPr>
            <a:r>
              <a:rPr lang="en-US" dirty="0">
                <a:cs typeface="Tahoma" pitchFamily="34" charset="0"/>
              </a:rPr>
              <a:t>Always do periodic checks on electrical appliances. Including inspections and maintenance. </a:t>
            </a:r>
          </a:p>
          <a:p>
            <a:pPr marL="171450" indent="-171450">
              <a:buFont typeface="Arial" panose="020B0604020202020204" pitchFamily="34" charset="0"/>
              <a:buChar char="•"/>
              <a:defRPr/>
            </a:pPr>
            <a:r>
              <a:rPr lang="en-US" dirty="0">
                <a:cs typeface="Tahoma" pitchFamily="34" charset="0"/>
              </a:rPr>
              <a:t>Always ensure combustible materials are stored away from any ignition source.</a:t>
            </a:r>
          </a:p>
          <a:p>
            <a:pPr marL="171450" indent="-171450">
              <a:buFont typeface="Arial" panose="020B0604020202020204" pitchFamily="34" charset="0"/>
              <a:buChar char="•"/>
              <a:defRPr/>
            </a:pPr>
            <a:r>
              <a:rPr lang="en-US" dirty="0">
                <a:cs typeface="Tahoma" pitchFamily="34" charset="0"/>
              </a:rPr>
              <a:t>Always install electrical appliances as per the standards. </a:t>
            </a:r>
            <a:r>
              <a:rPr lang="en-US" sz="1200" dirty="0">
                <a:latin typeface="Arial" charset="0"/>
                <a:cs typeface="Tahoma" pitchFamily="34" charset="0"/>
              </a:rPr>
              <a:t> </a:t>
            </a:r>
          </a:p>
        </p:txBody>
      </p:sp>
      <p:sp>
        <p:nvSpPr>
          <p:cNvPr id="26628" name="TextBox 16"/>
          <p:cNvSpPr txBox="1">
            <a:spLocks noChangeArrowheads="1"/>
          </p:cNvSpPr>
          <p:nvPr/>
        </p:nvSpPr>
        <p:spPr bwMode="auto">
          <a:xfrm>
            <a:off x="620863" y="5621923"/>
            <a:ext cx="5181600" cy="338554"/>
          </a:xfrm>
          <a:prstGeom prst="rect">
            <a:avLst/>
          </a:prstGeom>
          <a:solidFill>
            <a:srgbClr val="0070C0"/>
          </a:solidFill>
          <a:ln w="9525">
            <a:noFill/>
            <a:miter lim="800000"/>
            <a:headEnd/>
            <a:tailEnd/>
          </a:ln>
        </p:spPr>
        <p:txBody>
          <a:bodyPr wrap="square">
            <a:spAutoFit/>
          </a:bodyPr>
          <a:lstStyle>
            <a:defPPr>
              <a:defRPr lang="en-US"/>
            </a:defPPr>
            <a:lvl1pPr algn="ctr">
              <a:defRPr sz="1400" b="1">
                <a:solidFill>
                  <a:srgbClr val="FFFF00"/>
                </a:solidFill>
                <a:latin typeface="Tahoma" pitchFamily="34" charset="0"/>
              </a:defRPr>
            </a:lvl1pPr>
          </a:lstStyle>
          <a:p>
            <a:r>
              <a:rPr lang="en-US" sz="1600" dirty="0"/>
              <a:t>Make sure no switches are ON, before you leave </a:t>
            </a:r>
          </a:p>
        </p:txBody>
      </p:sp>
      <p:sp>
        <p:nvSpPr>
          <p:cNvPr id="16" name="Text Box 12"/>
          <p:cNvSpPr txBox="1">
            <a:spLocks noChangeArrowheads="1"/>
          </p:cNvSpPr>
          <p:nvPr/>
        </p:nvSpPr>
        <p:spPr bwMode="auto">
          <a:xfrm>
            <a:off x="2743200" y="1"/>
            <a:ext cx="7056438" cy="646113"/>
          </a:xfrm>
          <a:prstGeom prst="rect">
            <a:avLst/>
          </a:prstGeom>
          <a:noFill/>
          <a:ln w="9525">
            <a:noFill/>
            <a:miter lim="800000"/>
            <a:headEnd/>
            <a:tailEnd/>
          </a:ln>
        </p:spPr>
        <p:txBody>
          <a:bodyPr>
            <a:spAutoFit/>
          </a:bodyPr>
          <a:lstStyle/>
          <a:p>
            <a:pPr algn="ctr">
              <a:defRPr/>
            </a:pPr>
            <a:r>
              <a:rPr lang="en-GB" sz="3600" b="1" dirty="0">
                <a:latin typeface="+mj-lt"/>
              </a:rPr>
              <a:t>PDO Second Alert</a:t>
            </a:r>
          </a:p>
        </p:txBody>
      </p:sp>
      <p:grpSp>
        <p:nvGrpSpPr>
          <p:cNvPr id="26633" name="Group 131"/>
          <p:cNvGrpSpPr>
            <a:grpSpLocks/>
          </p:cNvGrpSpPr>
          <p:nvPr/>
        </p:nvGrpSpPr>
        <p:grpSpPr bwMode="auto">
          <a:xfrm>
            <a:off x="11353800" y="2646251"/>
            <a:ext cx="336550" cy="544513"/>
            <a:chOff x="3504" y="544"/>
            <a:chExt cx="2287" cy="1855"/>
          </a:xfrm>
        </p:grpSpPr>
        <p:sp>
          <p:nvSpPr>
            <p:cNvPr id="26635" name="Line 129"/>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endParaRPr lang="en-US"/>
            </a:p>
          </p:txBody>
        </p:sp>
        <p:sp>
          <p:nvSpPr>
            <p:cNvPr id="26636" name="Line 130"/>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endParaRPr lang="en-US"/>
            </a:p>
          </p:txBody>
        </p:sp>
      </p:grpSp>
      <p:sp>
        <p:nvSpPr>
          <p:cNvPr id="26634" name="Freeform 132"/>
          <p:cNvSpPr>
            <a:spLocks/>
          </p:cNvSpPr>
          <p:nvPr/>
        </p:nvSpPr>
        <p:spPr bwMode="auto">
          <a:xfrm>
            <a:off x="11353800" y="4972805"/>
            <a:ext cx="457200" cy="457200"/>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endParaRPr lang="en-US"/>
          </a:p>
        </p:txBody>
      </p:sp>
      <p:sp>
        <p:nvSpPr>
          <p:cNvPr id="17" name="Rectangle 16">
            <a:extLst>
              <a:ext uri="{FF2B5EF4-FFF2-40B4-BE49-F238E27FC236}">
                <a16:creationId xmlns:a16="http://schemas.microsoft.com/office/drawing/2014/main" id="{A00BE950-2101-45B7-A456-AD67CD22A260}"/>
              </a:ext>
            </a:extLst>
          </p:cNvPr>
          <p:cNvSpPr>
            <a:spLocks noChangeArrowheads="1"/>
          </p:cNvSpPr>
          <p:nvPr/>
        </p:nvSpPr>
        <p:spPr bwMode="auto">
          <a:xfrm>
            <a:off x="501650" y="6170162"/>
            <a:ext cx="8599983" cy="400110"/>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a:solidFill>
                  <a:srgbClr val="0D38B3"/>
                </a:solidFill>
                <a:latin typeface="Arial" panose="020B0604020202020204" pitchFamily="34" charset="0"/>
                <a:cs typeface="Arial" panose="020B0604020202020204" pitchFamily="34" charset="0"/>
              </a:rPr>
              <a:t>Target</a:t>
            </a:r>
            <a:r>
              <a:rPr lang="en-US" sz="2000" b="1" dirty="0">
                <a:solidFill>
                  <a:srgbClr val="0D38B3"/>
                </a:solidFill>
                <a:latin typeface="+mj-lt"/>
                <a:cs typeface="Calibri" pitchFamily="34" charset="0"/>
              </a:rPr>
              <a:t> </a:t>
            </a:r>
            <a:r>
              <a:rPr lang="en-US" sz="2000" b="1" dirty="0">
                <a:solidFill>
                  <a:srgbClr val="0D38B3"/>
                </a:solidFill>
                <a:latin typeface="Arial" panose="020B0604020202020204" pitchFamily="34" charset="0"/>
                <a:cs typeface="Arial" panose="020B0604020202020204" pitchFamily="34" charset="0"/>
              </a:rPr>
              <a:t>Audience: </a:t>
            </a:r>
            <a:r>
              <a:rPr lang="en-US" sz="1600" b="1" dirty="0"/>
              <a:t>Drilling, Logistics &amp; construction </a:t>
            </a:r>
            <a:endParaRPr lang="en-US" sz="1600" b="1" dirty="0">
              <a:solidFill>
                <a:srgbClr val="0D38B3"/>
              </a:solidFill>
              <a:latin typeface="+mj-lt"/>
              <a:cs typeface="Calibri"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1456803" y="1257304"/>
            <a:ext cx="8351838" cy="4431983"/>
          </a:xfrm>
          <a:prstGeom prst="rect">
            <a:avLst/>
          </a:prstGeom>
          <a:noFill/>
          <a:ln w="19050">
            <a:noFill/>
            <a:miter lim="800000"/>
            <a:headEnd/>
            <a:tailEnd/>
          </a:ln>
        </p:spPr>
        <p:txBody>
          <a:bodyPr>
            <a:spAutoFit/>
          </a:bodyPr>
          <a:lstStyle/>
          <a:p>
            <a:pPr algn="just" eaLnBrk="1" hangingPunct="1">
              <a:spcBef>
                <a:spcPct val="50000"/>
              </a:spcBef>
              <a:defRPr/>
            </a:pPr>
            <a:endParaRPr lang="en-US" sz="600" dirty="0">
              <a:solidFill>
                <a:srgbClr val="000000"/>
              </a:solidFill>
              <a:latin typeface="Arial" charset="0"/>
            </a:endParaRPr>
          </a:p>
          <a:p>
            <a:pPr marL="173038" indent="-173038">
              <a:defRPr/>
            </a:pPr>
            <a:endParaRPr lang="en-US" sz="600" dirty="0">
              <a:solidFill>
                <a:srgbClr val="000000"/>
              </a:solidFill>
              <a:latin typeface="Arial" charset="0"/>
            </a:endParaRPr>
          </a:p>
          <a:p>
            <a:pPr marL="342900" indent="-342900">
              <a:defRPr/>
            </a:pPr>
            <a:r>
              <a:rPr lang="en-US" sz="1600" b="1" dirty="0">
                <a:solidFill>
                  <a:srgbClr val="FF0000"/>
                </a:solidFill>
                <a:latin typeface="Tahoma" pitchFamily="34" charset="0"/>
              </a:rPr>
              <a:t>As a learning from this incident and ensure continual improvement all contract</a:t>
            </a:r>
          </a:p>
          <a:p>
            <a:pPr marL="342900" indent="-342900">
              <a:defRPr/>
            </a:pPr>
            <a:r>
              <a:rPr lang="en-US" sz="1600" b="1" dirty="0">
                <a:solidFill>
                  <a:srgbClr val="FF0000"/>
                </a:solidFill>
                <a:latin typeface="Tahoma" pitchFamily="34" charset="0"/>
              </a:rPr>
              <a:t>managers must review their HSE HEMP against the questions asked below        </a:t>
            </a:r>
          </a:p>
          <a:p>
            <a:pPr marL="342900" indent="-342900">
              <a:defRPr/>
            </a:pPr>
            <a:endParaRPr lang="en-US" sz="1600" b="1" dirty="0">
              <a:solidFill>
                <a:srgbClr val="FF0000"/>
              </a:solidFill>
              <a:latin typeface="Tahoma" pitchFamily="34" charset="0"/>
            </a:endParaRPr>
          </a:p>
          <a:p>
            <a:pPr marL="342900" indent="-342900">
              <a:defRPr/>
            </a:pPr>
            <a:r>
              <a:rPr lang="en-US" sz="1600" b="1" dirty="0">
                <a:solidFill>
                  <a:srgbClr val="0000FF"/>
                </a:solidFill>
                <a:latin typeface="Tahoma" pitchFamily="34" charset="0"/>
              </a:rPr>
              <a:t>Confirm the following:</a:t>
            </a:r>
            <a:endParaRPr lang="en-US" sz="1600" dirty="0">
              <a:solidFill>
                <a:srgbClr val="0000FF"/>
              </a:solidFill>
              <a:latin typeface="Tahoma" pitchFamily="34" charset="0"/>
            </a:endParaRPr>
          </a:p>
          <a:p>
            <a:pPr marL="342900" indent="-342900">
              <a:defRPr/>
            </a:pPr>
            <a:endParaRPr lang="en-US" sz="1400" dirty="0">
              <a:solidFill>
                <a:srgbClr val="000000"/>
              </a:solidFill>
              <a:latin typeface="Arial" charset="0"/>
            </a:endParaRPr>
          </a:p>
          <a:p>
            <a:pPr marL="342900" indent="-342900">
              <a:buFont typeface="+mj-lt"/>
              <a:buAutoNum type="arabicPeriod"/>
              <a:defRPr/>
            </a:pPr>
            <a:r>
              <a:rPr lang="en-US" dirty="0">
                <a:solidFill>
                  <a:srgbClr val="0033CC"/>
                </a:solidFill>
                <a:latin typeface="+mj-lt"/>
                <a:sym typeface="Wingdings" pitchFamily="2" charset="2"/>
              </a:rPr>
              <a:t>Do you ensure management teams understand escalation procedures? </a:t>
            </a:r>
          </a:p>
          <a:p>
            <a:pPr marL="342900" indent="-342900">
              <a:buFont typeface="+mj-lt"/>
              <a:buAutoNum type="arabicPeriod"/>
              <a:defRPr/>
            </a:pPr>
            <a:r>
              <a:rPr lang="en-US" dirty="0">
                <a:solidFill>
                  <a:srgbClr val="0033CC"/>
                </a:solidFill>
                <a:latin typeface="+mj-lt"/>
                <a:sym typeface="Wingdings" pitchFamily="2" charset="2"/>
              </a:rPr>
              <a:t>Do you ensure that periodic checks are being done on electricals appliances ?</a:t>
            </a:r>
          </a:p>
          <a:p>
            <a:pPr marL="342900" indent="-342900">
              <a:buFont typeface="+mj-lt"/>
              <a:buAutoNum type="arabicPeriod"/>
              <a:defRPr/>
            </a:pPr>
            <a:r>
              <a:rPr lang="en-US" dirty="0">
                <a:solidFill>
                  <a:srgbClr val="0033CC"/>
                </a:solidFill>
                <a:latin typeface="+mj-lt"/>
                <a:sym typeface="Wingdings" pitchFamily="2" charset="2"/>
              </a:rPr>
              <a:t>Do you ensure that electrical appliances are switched off when leaving the rooms ?</a:t>
            </a:r>
          </a:p>
          <a:p>
            <a:pPr marL="342900" indent="-342900">
              <a:buFont typeface="+mj-lt"/>
              <a:buAutoNum type="arabicPeriod"/>
              <a:defRPr/>
            </a:pPr>
            <a:r>
              <a:rPr lang="en-US" dirty="0">
                <a:solidFill>
                  <a:srgbClr val="0033CC"/>
                </a:solidFill>
                <a:latin typeface="+mj-lt"/>
                <a:sym typeface="Wingdings" pitchFamily="2" charset="2"/>
              </a:rPr>
              <a:t>Do you ensure that personnel are sensitized about taking action on warning signs ?</a:t>
            </a:r>
          </a:p>
          <a:p>
            <a:pPr marL="342900" indent="-342900">
              <a:buFont typeface="+mj-lt"/>
              <a:buAutoNum type="arabicPeriod"/>
              <a:defRPr/>
            </a:pPr>
            <a:r>
              <a:rPr lang="en-US" dirty="0">
                <a:solidFill>
                  <a:srgbClr val="0033CC"/>
                </a:solidFill>
                <a:latin typeface="+mj-lt"/>
                <a:sym typeface="Wingdings" pitchFamily="2" charset="2"/>
              </a:rPr>
              <a:t>Do you ensure all your facilities are covered in inspections and audits?</a:t>
            </a:r>
          </a:p>
          <a:p>
            <a:pPr>
              <a:defRPr/>
            </a:pPr>
            <a:endParaRPr lang="en-US" dirty="0">
              <a:solidFill>
                <a:srgbClr val="0033CC"/>
              </a:solidFill>
              <a:latin typeface="+mj-lt"/>
              <a:sym typeface="Wingdings" pitchFamily="2" charset="2"/>
            </a:endParaRPr>
          </a:p>
          <a:p>
            <a:pPr marL="342900" indent="-342900">
              <a:defRPr/>
            </a:pPr>
            <a:endParaRPr lang="en-US" sz="1000" i="1" dirty="0">
              <a:solidFill>
                <a:srgbClr val="0033CC"/>
              </a:solidFill>
              <a:latin typeface="+mj-lt"/>
              <a:sym typeface="Wingdings" pitchFamily="2" charset="2"/>
            </a:endParaRPr>
          </a:p>
          <a:p>
            <a:pPr marL="342900" indent="-342900">
              <a:defRPr/>
            </a:pPr>
            <a:r>
              <a:rPr lang="en-US" sz="1000" i="1" dirty="0">
                <a:solidFill>
                  <a:srgbClr val="0033CC"/>
                </a:solidFill>
                <a:latin typeface="+mj-lt"/>
                <a:sym typeface="Wingdings" pitchFamily="2" charset="2"/>
              </a:rPr>
              <a:t>* If the answer is NO to any of the above questions please ensure you take action to correct this finding. </a:t>
            </a:r>
          </a:p>
          <a:p>
            <a:pPr marL="119063" indent="-119063">
              <a:buFontTx/>
              <a:buChar char="•"/>
              <a:defRPr/>
            </a:pPr>
            <a:endParaRPr lang="en-US" sz="1400" dirty="0">
              <a:solidFill>
                <a:srgbClr val="0033CC"/>
              </a:solidFill>
              <a:latin typeface="+mj-lt"/>
              <a:sym typeface="Wingdings" pitchFamily="2" charset="2"/>
            </a:endParaRPr>
          </a:p>
          <a:p>
            <a:pPr marL="119063" indent="-119063">
              <a:defRPr/>
            </a:pPr>
            <a:r>
              <a:rPr lang="en-US" sz="1400" dirty="0">
                <a:solidFill>
                  <a:srgbClr val="0033CC"/>
                </a:solidFill>
                <a:latin typeface="+mj-lt"/>
                <a:sym typeface="Wingdings" pitchFamily="2" charset="2"/>
              </a:rPr>
              <a:t>	</a:t>
            </a:r>
          </a:p>
          <a:p>
            <a:pPr marL="119063" indent="-119063">
              <a:buFontTx/>
              <a:buChar char="•"/>
              <a:defRPr/>
            </a:pPr>
            <a:endParaRPr lang="en-US" sz="1400" dirty="0">
              <a:solidFill>
                <a:srgbClr val="000000"/>
              </a:solidFill>
              <a:latin typeface="Arial" charset="0"/>
            </a:endParaRPr>
          </a:p>
          <a:p>
            <a:pPr marL="119063" indent="-119063">
              <a:defRPr/>
            </a:pPr>
            <a:endParaRPr lang="en-US" sz="1400" dirty="0">
              <a:solidFill>
                <a:srgbClr val="000000"/>
              </a:solidFill>
              <a:latin typeface="Arial" charset="0"/>
            </a:endParaRPr>
          </a:p>
          <a:p>
            <a:pPr marL="173038" indent="-173038">
              <a:buFont typeface="Arial" pitchFamily="34" charset="0"/>
              <a:buChar char="•"/>
              <a:defRPr/>
            </a:pPr>
            <a:endParaRPr lang="en-US" sz="800" dirty="0">
              <a:solidFill>
                <a:srgbClr val="000000"/>
              </a:solidFill>
              <a:latin typeface="Arial" charset="0"/>
            </a:endParaRPr>
          </a:p>
        </p:txBody>
      </p:sp>
      <p:grpSp>
        <p:nvGrpSpPr>
          <p:cNvPr id="27651" name="Group 9"/>
          <p:cNvGrpSpPr>
            <a:grpSpLocks/>
          </p:cNvGrpSpPr>
          <p:nvPr/>
        </p:nvGrpSpPr>
        <p:grpSpPr bwMode="auto">
          <a:xfrm>
            <a:off x="1536701" y="-228600"/>
            <a:ext cx="8920163" cy="990600"/>
            <a:chOff x="9" y="-144"/>
            <a:chExt cx="6087" cy="624"/>
          </a:xfrm>
        </p:grpSpPr>
        <p:sp>
          <p:nvSpPr>
            <p:cNvPr id="27654" name="Rectangle 8"/>
            <p:cNvSpPr>
              <a:spLocks noChangeArrowheads="1"/>
            </p:cNvSpPr>
            <p:nvPr/>
          </p:nvSpPr>
          <p:spPr bwMode="auto">
            <a:xfrm>
              <a:off x="288" y="144"/>
              <a:ext cx="5184" cy="336"/>
            </a:xfrm>
            <a:prstGeom prst="rect">
              <a:avLst/>
            </a:prstGeom>
            <a:noFill/>
            <a:ln w="9525">
              <a:noFill/>
              <a:miter lim="800000"/>
              <a:headEnd/>
              <a:tailEnd/>
            </a:ln>
          </p:spPr>
          <p:txBody>
            <a:bodyPr anchor="ctr"/>
            <a:lstStyle/>
            <a:p>
              <a:pPr algn="ctr" eaLnBrk="1" hangingPunct="1"/>
              <a:endParaRPr lang="en-GB" sz="2000">
                <a:solidFill>
                  <a:srgbClr val="000000"/>
                </a:solidFill>
                <a:latin typeface="Arial" charset="0"/>
              </a:endParaRPr>
            </a:p>
          </p:txBody>
        </p:sp>
        <p:sp>
          <p:nvSpPr>
            <p:cNvPr id="17414" name="Text Box 12"/>
            <p:cNvSpPr txBox="1">
              <a:spLocks noChangeArrowheads="1"/>
            </p:cNvSpPr>
            <p:nvPr/>
          </p:nvSpPr>
          <p:spPr bwMode="auto">
            <a:xfrm>
              <a:off x="676" y="0"/>
              <a:ext cx="4815" cy="407"/>
            </a:xfrm>
            <a:prstGeom prst="rect">
              <a:avLst/>
            </a:prstGeom>
            <a:noFill/>
            <a:ln w="9525">
              <a:noFill/>
              <a:miter lim="800000"/>
              <a:headEnd/>
              <a:tailEnd/>
            </a:ln>
          </p:spPr>
          <p:txBody>
            <a:bodyPr>
              <a:spAutoFit/>
            </a:bodyPr>
            <a:lstStyle/>
            <a:p>
              <a:pPr algn="ctr">
                <a:defRPr/>
              </a:pPr>
              <a:r>
                <a:rPr lang="en-GB" sz="3600" b="1" dirty="0">
                  <a:latin typeface="+mj-lt"/>
                </a:rPr>
                <a:t>Management self audit </a:t>
              </a:r>
            </a:p>
          </p:txBody>
        </p:sp>
        <p:sp>
          <p:nvSpPr>
            <p:cNvPr id="27656" name="Text Box 13"/>
            <p:cNvSpPr txBox="1">
              <a:spLocks noChangeArrowheads="1"/>
            </p:cNvSpPr>
            <p:nvPr/>
          </p:nvSpPr>
          <p:spPr bwMode="auto">
            <a:xfrm>
              <a:off x="9" y="0"/>
              <a:ext cx="1144" cy="174"/>
            </a:xfrm>
            <a:prstGeom prst="rect">
              <a:avLst/>
            </a:prstGeom>
            <a:noFill/>
            <a:ln w="19050">
              <a:noFill/>
              <a:miter lim="800000"/>
              <a:headEnd/>
              <a:tailEnd/>
            </a:ln>
          </p:spPr>
          <p:txBody>
            <a:bodyPr>
              <a:spAutoFit/>
            </a:bodyPr>
            <a:lstStyle/>
            <a:p>
              <a:pPr algn="ctr">
                <a:spcBef>
                  <a:spcPct val="10000"/>
                </a:spcBef>
              </a:pPr>
              <a:endParaRPr lang="en-GB" sz="1200" b="1">
                <a:solidFill>
                  <a:srgbClr val="000000"/>
                </a:solidFill>
                <a:latin typeface="Arial" charset="0"/>
              </a:endParaRPr>
            </a:p>
          </p:txBody>
        </p:sp>
        <p:sp>
          <p:nvSpPr>
            <p:cNvPr id="27657" name="WordArt 14"/>
            <p:cNvSpPr>
              <a:spLocks noChangeArrowheads="1" noChangeShapeType="1" noTextEdit="1"/>
            </p:cNvSpPr>
            <p:nvPr/>
          </p:nvSpPr>
          <p:spPr bwMode="auto">
            <a:xfrm>
              <a:off x="5448" y="-144"/>
              <a:ext cx="648" cy="576"/>
            </a:xfrm>
            <a:prstGeom prst="rect">
              <a:avLst/>
            </a:prstGeom>
          </p:spPr>
          <p:txBody>
            <a:bodyPr spcFirstLastPara="1" wrap="none" fromWordArt="1">
              <a:prstTxWarp prst="textArchDown">
                <a:avLst>
                  <a:gd name="adj" fmla="val 0"/>
                </a:avLst>
              </a:prstTxWarp>
            </a:bodyPr>
            <a:lstStyle/>
            <a:p>
              <a:pPr algn="ctr"/>
              <a:endParaRPr lang="en-US" sz="3600" kern="10">
                <a:ln w="9525">
                  <a:solidFill>
                    <a:srgbClr val="000000"/>
                  </a:solidFill>
                  <a:round/>
                  <a:headEnd/>
                  <a:tailEnd/>
                </a:ln>
                <a:solidFill>
                  <a:srgbClr val="000000"/>
                </a:solidFill>
                <a:latin typeface="Arial"/>
                <a:cs typeface="Arial"/>
              </a:endParaRPr>
            </a:p>
          </p:txBody>
        </p:sp>
      </p:grpSp>
      <p:sp>
        <p:nvSpPr>
          <p:cNvPr id="27653" name="Rectangle 8"/>
          <p:cNvSpPr>
            <a:spLocks noChangeArrowheads="1"/>
          </p:cNvSpPr>
          <p:nvPr/>
        </p:nvSpPr>
        <p:spPr bwMode="auto">
          <a:xfrm>
            <a:off x="1456803" y="824986"/>
            <a:ext cx="5163593" cy="369332"/>
          </a:xfrm>
          <a:prstGeom prst="rect">
            <a:avLst/>
          </a:prstGeom>
          <a:noFill/>
          <a:ln w="9525">
            <a:noFill/>
            <a:miter lim="800000"/>
            <a:headEnd/>
            <a:tailEnd/>
          </a:ln>
        </p:spPr>
        <p:txBody>
          <a:bodyPr wrap="none">
            <a:spAutoFit/>
          </a:bodyPr>
          <a:lstStyle/>
          <a:p>
            <a:pPr marL="114300" indent="-114300" algn="just">
              <a:defRPr/>
            </a:pPr>
            <a:r>
              <a:rPr lang="en-GB" b="1" dirty="0">
                <a:solidFill>
                  <a:srgbClr val="333399"/>
                </a:solidFill>
                <a:latin typeface="Tahoma" pitchFamily="34" charset="0"/>
              </a:rPr>
              <a:t>Date: 14.11.2020</a:t>
            </a:r>
            <a:r>
              <a:rPr lang="en-US" b="1" dirty="0">
                <a:solidFill>
                  <a:srgbClr val="333399"/>
                </a:solidFill>
                <a:latin typeface="Tahoma" pitchFamily="34" charset="0"/>
              </a:rPr>
              <a:t>    Incident title: HiPo#72</a:t>
            </a:r>
            <a:endParaRPr lang="en-US" b="1" dirty="0">
              <a:solidFill>
                <a:srgbClr val="FF0000"/>
              </a:solidFill>
              <a:latin typeface="Tahoma" pitchFamily="34" charset="0"/>
            </a:endParaRPr>
          </a:p>
        </p:txBody>
      </p:sp>
    </p:spTree>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anguage xmlns="4880e4f8-4b7d-4bdd-91e3-e10d47036eca">English 1</Language>
    <DocId xmlns="4880e4f8-4b7d-4bdd-91e3-e10d47036eca">92503</DocId>
    <ImageCreateDate xmlns="4880E4F8-4B7D-4BDD-91E3-E10D47036ECA" xsi:nil="true"/>
    <wic_System_Copyright xmlns="http://schemas.microsoft.com/sharepoint/v3/fields"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EC8C65A-002D-47CD-A7E5-90667C6F8752}"/>
</file>

<file path=customXml/itemProps2.xml><?xml version="1.0" encoding="utf-8"?>
<ds:datastoreItem xmlns:ds="http://schemas.openxmlformats.org/officeDocument/2006/customXml" ds:itemID="{ECEB1FCF-0E89-482E-A62E-598FF58845D8}"/>
</file>

<file path=customXml/itemProps3.xml><?xml version="1.0" encoding="utf-8"?>
<ds:datastoreItem xmlns:ds="http://schemas.openxmlformats.org/officeDocument/2006/customXml" ds:itemID="{5643A46C-72B3-4012-8CB2-E0E23D8B71D1}"/>
</file>

<file path=docProps/app.xml><?xml version="1.0" encoding="utf-8"?>
<Properties xmlns="http://schemas.openxmlformats.org/officeDocument/2006/extended-properties" xmlns:vt="http://schemas.openxmlformats.org/officeDocument/2006/docPropsVTypes">
  <TotalTime>589</TotalTime>
  <Words>507</Words>
  <Application>Microsoft Office PowerPoint</Application>
  <PresentationFormat>Widescreen</PresentationFormat>
  <Paragraphs>54</Paragraphs>
  <Slides>2</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vt:i4>
      </vt:variant>
    </vt:vector>
  </HeadingPairs>
  <TitlesOfParts>
    <vt:vector size="10" baseType="lpstr">
      <vt:lpstr>Arial</vt:lpstr>
      <vt:lpstr>Calibri</vt:lpstr>
      <vt:lpstr>Calibri Light</vt:lpstr>
      <vt:lpstr>Gill Sans</vt:lpstr>
      <vt:lpstr>Gill Sans Light</vt:lpstr>
      <vt:lpstr>Tahoma</vt:lpstr>
      <vt:lpstr>Office Theme</vt:lpstr>
      <vt:lpstr>Custom Design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nazar@umsoman.com</dc:creator>
  <cp:lastModifiedBy>Al Qasmi, Ibrahim MSE35</cp:lastModifiedBy>
  <cp:revision>101</cp:revision>
  <dcterms:created xsi:type="dcterms:W3CDTF">2018-09-24T07:27:56Z</dcterms:created>
  <dcterms:modified xsi:type="dcterms:W3CDTF">2021-02-10T11:47:22Z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