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67" d="100"/>
          <a:sy n="67" d="100"/>
        </p:scale>
        <p:origin x="8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87987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70160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11/02/2021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11/02/2021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11/02/2021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11/02/2021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11/02/2021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11/02/2021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11/02/2021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11/02/2021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11/02/2021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11/02/2021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11/02/2021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11/02/2021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11/02/2021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11/02/2021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11/02/2021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2262" y="3429000"/>
            <a:ext cx="2950000" cy="2327005"/>
          </a:xfrm>
          <a:prstGeom prst="rect">
            <a:avLst/>
          </a:prstGeom>
        </p:spPr>
      </p:pic>
      <p:sp>
        <p:nvSpPr>
          <p:cNvPr id="14339" name="Text Box 2"/>
          <p:cNvSpPr txBox="1">
            <a:spLocks noChangeArrowheads="1"/>
          </p:cNvSpPr>
          <p:nvPr/>
        </p:nvSpPr>
        <p:spPr bwMode="auto">
          <a:xfrm>
            <a:off x="608104" y="795547"/>
            <a:ext cx="7335746" cy="490903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13.11.2020</a:t>
            </a:r>
            <a:r>
              <a:rPr lang="en-US" b="1" dirty="0">
                <a:solidFill>
                  <a:srgbClr val="333399"/>
                </a:solidFill>
                <a:latin typeface="Tahoma" pitchFamily="34" charset="0"/>
              </a:rPr>
              <a:t>    Incident title: HiPo#73</a:t>
            </a: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marL="114300" indent="-114300" algn="just">
              <a:defRPr/>
            </a:pPr>
            <a:endParaRPr lang="en-US" sz="1600" dirty="0">
              <a:solidFill>
                <a:srgbClr val="FF0000"/>
              </a:solidFill>
              <a:latin typeface="Tahoma" pitchFamily="34" charset="0"/>
            </a:endParaRPr>
          </a:p>
          <a:p>
            <a:pPr eaLnBrk="1" hangingPunct="1">
              <a:defRPr/>
            </a:pPr>
            <a:r>
              <a:rPr lang="en-US" dirty="0">
                <a:latin typeface="Calibri" panose="020F0502020204030204" pitchFamily="34" charset="0"/>
                <a:cs typeface="Calibri" panose="020F0502020204030204" pitchFamily="34" charset="0"/>
              </a:rPr>
              <a:t>On 13</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of November 2020 after TBT meeting and visual inspection of the chemical bags by crew members, mixing chemical at hopper area started. The lifting was initiated by using 4 leg chemical Bag lifter. Crane operator started lifting  the chemical bag towards the hopper. Once the bag reached around 2.5 meter height beside the hopper its fell down and landed at the mixing platform . Temporary No go zone was managed and no one was in the area.</a:t>
            </a:r>
          </a:p>
          <a:p>
            <a:pPr marL="342900" indent="-342900">
              <a:defRPr/>
            </a:pPr>
            <a:endParaRPr lang="en-US" sz="1050" dirty="0">
              <a:solidFill>
                <a:srgbClr val="000000"/>
              </a:solidFill>
              <a:latin typeface="Arial" pitchFamily="34" charset="0"/>
            </a:endParaRP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defRPr/>
            </a:pPr>
            <a:r>
              <a:rPr lang="en-US" dirty="0">
                <a:latin typeface="Calibri" panose="020F0502020204030204" pitchFamily="34" charset="0"/>
                <a:cs typeface="Calibri" panose="020F0502020204030204" pitchFamily="34" charset="0"/>
              </a:rPr>
              <a:t>Always adhere to No go zone while handling bulk bags.</a:t>
            </a:r>
          </a:p>
          <a:p>
            <a:pPr marL="171450" indent="-171450">
              <a:buFont typeface="Arial" panose="020B0604020202020204" pitchFamily="34" charset="0"/>
              <a:buChar char="•"/>
              <a:defRPr/>
            </a:pPr>
            <a:r>
              <a:rPr lang="en-US" dirty="0">
                <a:latin typeface="Calibri" panose="020F0502020204030204" pitchFamily="34" charset="0"/>
                <a:cs typeface="Calibri" panose="020F0502020204030204" pitchFamily="34" charset="0"/>
              </a:rPr>
              <a:t>Ensure to have enough tarpaulin to cover all bags.</a:t>
            </a:r>
          </a:p>
          <a:p>
            <a:pPr marL="171450" indent="-171450">
              <a:buFont typeface="Arial" panose="020B0604020202020204" pitchFamily="34" charset="0"/>
              <a:buChar char="•"/>
              <a:defRPr/>
            </a:pPr>
            <a:r>
              <a:rPr lang="en-US" dirty="0">
                <a:latin typeface="Calibri" panose="020F0502020204030204" pitchFamily="34" charset="0"/>
                <a:cs typeface="Calibri" panose="020F0502020204030204" pitchFamily="34" charset="0"/>
              </a:rPr>
              <a:t>Ensure to have tracking sheet of all chemicals to make sure first in first out.</a:t>
            </a:r>
          </a:p>
          <a:p>
            <a:pPr marL="119063" indent="-119063">
              <a:defRPr/>
            </a:pPr>
            <a:endParaRPr lang="en-US" sz="1400" dirty="0">
              <a:solidFill>
                <a:srgbClr val="000000"/>
              </a:solidFill>
              <a:latin typeface="Arial" charset="0"/>
            </a:endParaRPr>
          </a:p>
        </p:txBody>
      </p:sp>
      <p:sp>
        <p:nvSpPr>
          <p:cNvPr id="26628" name="TextBox 16"/>
          <p:cNvSpPr txBox="1">
            <a:spLocks noChangeArrowheads="1"/>
          </p:cNvSpPr>
          <p:nvPr/>
        </p:nvSpPr>
        <p:spPr bwMode="auto">
          <a:xfrm>
            <a:off x="608104" y="5624530"/>
            <a:ext cx="5809813" cy="338554"/>
          </a:xfrm>
          <a:prstGeom prst="rect">
            <a:avLst/>
          </a:prstGeom>
          <a:solidFill>
            <a:srgbClr val="0070C0"/>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Always Adhere to No Go zone while mixing Bulk bags </a:t>
            </a:r>
          </a:p>
        </p:txBody>
      </p:sp>
      <p:sp>
        <p:nvSpPr>
          <p:cNvPr id="26634" name="Freeform 132"/>
          <p:cNvSpPr>
            <a:spLocks/>
          </p:cNvSpPr>
          <p:nvPr/>
        </p:nvSpPr>
        <p:spPr bwMode="auto">
          <a:xfrm>
            <a:off x="11077800" y="350519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3" name="Picture 2"/>
          <p:cNvPicPr>
            <a:picLocks noChangeAspect="1"/>
          </p:cNvPicPr>
          <p:nvPr/>
        </p:nvPicPr>
        <p:blipFill>
          <a:blip r:embed="rId4"/>
          <a:stretch>
            <a:fillRect/>
          </a:stretch>
        </p:blipFill>
        <p:spPr>
          <a:xfrm>
            <a:off x="9017107" y="5275182"/>
            <a:ext cx="2414225" cy="567901"/>
          </a:xfrm>
          <a:prstGeom prst="rect">
            <a:avLst/>
          </a:prstGeom>
        </p:spPr>
      </p:pic>
      <p:pic>
        <p:nvPicPr>
          <p:cNvPr id="4" name="Picture 3"/>
          <p:cNvPicPr>
            <a:picLocks noChangeAspect="1"/>
          </p:cNvPicPr>
          <p:nvPr/>
        </p:nvPicPr>
        <p:blipFill rotWithShape="1">
          <a:blip r:embed="rId5"/>
          <a:srcRect l="21687" t="2813" r="2227"/>
          <a:stretch/>
        </p:blipFill>
        <p:spPr>
          <a:xfrm>
            <a:off x="8712262" y="708449"/>
            <a:ext cx="2950000" cy="2633473"/>
          </a:xfrm>
          <a:prstGeom prst="rect">
            <a:avLst/>
          </a:prstGeom>
        </p:spPr>
      </p:pic>
      <p:grpSp>
        <p:nvGrpSpPr>
          <p:cNvPr id="14" name="Group 131"/>
          <p:cNvGrpSpPr>
            <a:grpSpLocks/>
          </p:cNvGrpSpPr>
          <p:nvPr/>
        </p:nvGrpSpPr>
        <p:grpSpPr bwMode="auto">
          <a:xfrm>
            <a:off x="11215962" y="2498455"/>
            <a:ext cx="336550" cy="544513"/>
            <a:chOff x="3504" y="544"/>
            <a:chExt cx="2287" cy="1855"/>
          </a:xfrm>
        </p:grpSpPr>
        <p:sp>
          <p:nvSpPr>
            <p:cNvPr id="1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1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518869" y="3622393"/>
            <a:ext cx="1736456" cy="1349670"/>
          </a:xfrm>
          <a:prstGeom prst="rect">
            <a:avLst/>
          </a:prstGeom>
        </p:spPr>
      </p:pic>
      <p:sp>
        <p:nvSpPr>
          <p:cNvPr id="13" name="Text Box 12">
            <a:extLst>
              <a:ext uri="{FF2B5EF4-FFF2-40B4-BE49-F238E27FC236}">
                <a16:creationId xmlns:a16="http://schemas.microsoft.com/office/drawing/2014/main" id="{7A62D13B-0CB8-4FE9-B7F9-C2BF4ECA75A3}"/>
              </a:ext>
            </a:extLst>
          </p:cNvPr>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7" name="Rectangle 16">
            <a:extLst>
              <a:ext uri="{FF2B5EF4-FFF2-40B4-BE49-F238E27FC236}">
                <a16:creationId xmlns:a16="http://schemas.microsoft.com/office/drawing/2014/main" id="{7478542B-1620-438E-845C-FE5966D259E0}"/>
              </a:ext>
            </a:extLst>
          </p:cNvPr>
          <p:cNvSpPr>
            <a:spLocks noChangeArrowheads="1"/>
          </p:cNvSpPr>
          <p:nvPr/>
        </p:nvSpPr>
        <p:spPr bwMode="auto">
          <a:xfrm>
            <a:off x="503329" y="6170162"/>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Operations, Logistics, Engineering &amp; Construction</a:t>
            </a:r>
            <a:r>
              <a:rPr lang="en-US" sz="1600" b="1" dirty="0">
                <a:solidFill>
                  <a:srgbClr val="0D38B3"/>
                </a:solidFill>
                <a:cs typeface="Calibri" pitchFamily="34" charset="0"/>
              </a:rPr>
              <a:t>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561786" y="1310205"/>
            <a:ext cx="8351838" cy="4031873"/>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cs typeface="Calibri" panose="020F0502020204030204" pitchFamily="34" charset="0"/>
                <a:sym typeface="Wingdings" pitchFamily="2" charset="2"/>
              </a:rPr>
              <a:t>Do you ensure that the chemical bags are kept covered by tarpaulin ? </a:t>
            </a:r>
          </a:p>
          <a:p>
            <a:pPr marL="342900" indent="-342900">
              <a:buFont typeface="+mj-lt"/>
              <a:buAutoNum type="arabicPeriod"/>
              <a:defRPr/>
            </a:pPr>
            <a:r>
              <a:rPr lang="en-US" dirty="0">
                <a:solidFill>
                  <a:srgbClr val="0033CC"/>
                </a:solidFill>
                <a:latin typeface="+mj-lt"/>
                <a:cs typeface="Calibri" panose="020F0502020204030204" pitchFamily="34" charset="0"/>
                <a:sym typeface="Wingdings" pitchFamily="2" charset="2"/>
              </a:rPr>
              <a:t>Do you ensure that FIFO system is applied in chemical bag storage yard? </a:t>
            </a:r>
          </a:p>
          <a:p>
            <a:pPr marL="342900" indent="-342900">
              <a:buFont typeface="+mj-lt"/>
              <a:buAutoNum type="arabicPeriod"/>
              <a:defRPr/>
            </a:pPr>
            <a:r>
              <a:rPr lang="en-US" dirty="0">
                <a:solidFill>
                  <a:srgbClr val="0033CC"/>
                </a:solidFill>
                <a:latin typeface="+mj-lt"/>
                <a:cs typeface="Calibri" panose="020F0502020204030204" pitchFamily="34" charset="0"/>
                <a:sym typeface="Wingdings" pitchFamily="2" charset="2"/>
              </a:rPr>
              <a:t>Do you ensure to have a tracking sheet for the chemicals bags at the rig site ?</a:t>
            </a:r>
          </a:p>
          <a:p>
            <a:pPr marL="342900" indent="-342900">
              <a:buFont typeface="+mj-lt"/>
              <a:buAutoNum type="arabicPeriod"/>
              <a:defRPr/>
            </a:pPr>
            <a:r>
              <a:rPr lang="en-US" dirty="0">
                <a:solidFill>
                  <a:srgbClr val="0033CC"/>
                </a:solidFill>
                <a:latin typeface="+mj-lt"/>
                <a:cs typeface="Calibri" panose="020F0502020204030204" pitchFamily="34" charset="0"/>
                <a:sym typeface="Wingdings" pitchFamily="2" charset="2"/>
              </a:rPr>
              <a:t>Do you enforce temporary no go zone management?</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sp>
        <p:nvSpPr>
          <p:cNvPr id="27653" name="Rectangle 8"/>
          <p:cNvSpPr>
            <a:spLocks noChangeArrowheads="1"/>
          </p:cNvSpPr>
          <p:nvPr/>
        </p:nvSpPr>
        <p:spPr bwMode="auto">
          <a:xfrm>
            <a:off x="1561786" y="940873"/>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13.11.2020</a:t>
            </a:r>
            <a:r>
              <a:rPr lang="en-US" b="1" dirty="0">
                <a:solidFill>
                  <a:srgbClr val="333399"/>
                </a:solidFill>
                <a:latin typeface="Tahoma" pitchFamily="34" charset="0"/>
              </a:rPr>
              <a:t>    Incident title: HiPo#73</a:t>
            </a:r>
            <a:endParaRPr lang="en-US" b="1" dirty="0">
              <a:solidFill>
                <a:srgbClr val="FF0000"/>
              </a:solidFill>
              <a:latin typeface="Tahoma" pitchFamily="34" charset="0"/>
            </a:endParaRPr>
          </a:p>
        </p:txBody>
      </p:sp>
      <p:sp>
        <p:nvSpPr>
          <p:cNvPr id="14" name="Text Box 12">
            <a:extLst>
              <a:ext uri="{FF2B5EF4-FFF2-40B4-BE49-F238E27FC236}">
                <a16:creationId xmlns:a16="http://schemas.microsoft.com/office/drawing/2014/main" id="{90B7F4B6-E681-4E68-B87F-CC3793F4F916}"/>
              </a:ext>
            </a:extLst>
          </p:cNvPr>
          <p:cNvSpPr txBox="1">
            <a:spLocks noChangeArrowheads="1"/>
          </p:cNvSpPr>
          <p:nvPr/>
        </p:nvSpPr>
        <p:spPr bwMode="auto">
          <a:xfrm>
            <a:off x="2514153" y="0"/>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08570B-5176-4999-AE86-EDC612404965}"/>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599</TotalTime>
  <Words>486</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103</cp:revision>
  <dcterms:created xsi:type="dcterms:W3CDTF">2018-09-24T07:27:56Z</dcterms:created>
  <dcterms:modified xsi:type="dcterms:W3CDTF">2021-02-11T05:11:24Z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