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8"/>
  </p:notesMasterIdLst>
  <p:sldIdLst>
    <p:sldId id="277" r:id="rId6"/>
    <p:sldId id="27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38B3"/>
    <a:srgbClr val="2710B0"/>
    <a:srgbClr val="CC3300"/>
    <a:srgbClr val="16942A"/>
    <a:srgbClr val="24A316"/>
    <a:srgbClr val="FDD600"/>
    <a:srgbClr val="FFFC0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43" autoAdjust="0"/>
    <p:restoredTop sz="94674"/>
  </p:normalViewPr>
  <p:slideViewPr>
    <p:cSldViewPr snapToGrid="0" snapToObjects="1">
      <p:cViewPr varScale="1">
        <p:scale>
          <a:sx n="67" d="100"/>
          <a:sy n="67" d="100"/>
        </p:scale>
        <p:origin x="80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CC15C-7088-4C08-B145-E35BDB57786C}" type="datetimeFigureOut">
              <a:rPr lang="en-US" smtClean="0"/>
              <a:t>11/02/2021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06F0F-6AA3-414C-870B-3468ED710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19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Ensure all dates and titles are input </a:t>
            </a:r>
          </a:p>
          <a:p>
            <a:endParaRPr lang="en-US" dirty="0"/>
          </a:p>
          <a:p>
            <a:r>
              <a:rPr lang="en-US" dirty="0"/>
              <a:t>A short description should be provided without mentioning names of contractors or</a:t>
            </a:r>
            <a:r>
              <a:rPr lang="en-US" baseline="0" dirty="0"/>
              <a:t> individuals.  You should include, what happened, to who (by job title) and what injuries this resulted in.  Nothing more!</a:t>
            </a:r>
          </a:p>
          <a:p>
            <a:endParaRPr lang="en-US" baseline="0" dirty="0"/>
          </a:p>
          <a:p>
            <a:r>
              <a:rPr lang="en-US" baseline="0" dirty="0"/>
              <a:t>Four to five bullet points highlighting the main findings from the investigation.  Remember the target audience is the front line staff so this should be written in simple terms in a way that everyone can understand.</a:t>
            </a:r>
          </a:p>
          <a:p>
            <a:endParaRPr lang="en-US" baseline="0" dirty="0"/>
          </a:p>
          <a:p>
            <a:r>
              <a:rPr lang="en-US" baseline="0" dirty="0"/>
              <a:t>The strap line should be the main point you want to get across</a:t>
            </a:r>
          </a:p>
          <a:p>
            <a:endParaRPr lang="en-US" baseline="0" dirty="0"/>
          </a:p>
          <a:p>
            <a:r>
              <a:rPr lang="en-US" baseline="0" dirty="0"/>
              <a:t>The images should be self explanatory, what went wrong (if you create a reconstruction please ensure you do not put people at risk) and below how it should be done.   </a:t>
            </a:r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138CA7-92E6-41FD-A1B7-5ABDE6F1771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958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924276">
              <a:defRPr/>
            </a:pPr>
            <a:r>
              <a:rPr lang="en-US" dirty="0"/>
              <a:t>Ensure all dates and titles are input </a:t>
            </a:r>
          </a:p>
          <a:p>
            <a:endParaRPr lang="en-US" dirty="0">
              <a:solidFill>
                <a:srgbClr val="0033CC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r>
              <a:rPr lang="en-US" dirty="0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Make a list of closed questions (only ‘yes’ or ‘no’ as an answer) to ask others if they have the same issues based on the management or HSE-MS failings or shortfalls identified in the investigation. </a:t>
            </a:r>
          </a:p>
          <a:p>
            <a:endParaRPr lang="en-US" dirty="0">
              <a:solidFill>
                <a:srgbClr val="0033CC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r>
              <a:rPr lang="en-US" dirty="0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Imagine you have to audit other companies to see if they could have the same issues.</a:t>
            </a:r>
          </a:p>
          <a:p>
            <a:endParaRPr lang="en-US" dirty="0">
              <a:solidFill>
                <a:srgbClr val="0033CC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r>
              <a:rPr lang="en-US" dirty="0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These questions should start</a:t>
            </a:r>
            <a:r>
              <a:rPr lang="en-US" baseline="0" dirty="0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 with: Do you ensure…………………?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B2BACC-5893-4478-93DA-688A131F836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842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A81E8-6622-4A49-9FF2-EB24B86713DF}" type="datetime1">
              <a:rPr lang="en-US" smtClean="0"/>
              <a:t>11/02/2021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64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146D2-AFA6-4972-98EA-669A7C4EF4C1}" type="datetime1">
              <a:rPr lang="en-US" smtClean="0"/>
              <a:t>11/02/2021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27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4A6E8-E675-402B-A2BD-D7D9A0B28C11}" type="datetime1">
              <a:rPr lang="en-US" smtClean="0"/>
              <a:t>11/02/2021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17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B20E9-F1D7-4215-B0B8-9261F74C594C}" type="datetime1">
              <a:rPr lang="en-US" smtClean="0"/>
              <a:t>11/02/2021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062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70DC-E9CE-47B7-914B-CCCB34812D12}" type="datetime1">
              <a:rPr lang="en-US" smtClean="0"/>
              <a:t>11/02/2021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104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37381-7ED1-4560-9CFE-229A02541128}" type="datetime1">
              <a:rPr lang="en-US" smtClean="0"/>
              <a:t>11/02/2021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11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3E44-24F4-4A1C-800C-6D9ECAE7974B}" type="datetime1">
              <a:rPr lang="en-US" smtClean="0"/>
              <a:t>11/02/2021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443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E653-A0E0-4FB0-90DA-8480B4419788}" type="datetime1">
              <a:rPr lang="en-US" smtClean="0"/>
              <a:t>11/02/2021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7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47A19-653E-48BE-A95B-6C8310E78F3C}" type="datetime1">
              <a:rPr lang="en-US" smtClean="0"/>
              <a:t>11/02/2021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701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3962-B721-4373-9C98-9475965557BA}" type="datetime1">
              <a:rPr lang="en-US" smtClean="0"/>
              <a:t>11/02/2021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49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EC87-D7C3-4B74-BBDD-829DC775F8F0}" type="datetime1">
              <a:rPr lang="en-US" smtClean="0"/>
              <a:t>11/02/2021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51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D58F9-0DED-40AE-A7F2-D2F56296859A}" type="datetime1">
              <a:rPr lang="en-US" smtClean="0"/>
              <a:t>11/02/2021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9113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8802C-26DD-484F-B80D-C1016ACAF724}" type="datetime1">
              <a:rPr lang="en-US" smtClean="0"/>
              <a:t>11/02/2021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961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9217-FA8F-484B-A6C3-2FD273B1E69E}" type="datetime1">
              <a:rPr lang="en-US" smtClean="0"/>
              <a:t>11/02/2021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658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998F-5273-455B-8DC4-444548608F7A}" type="datetime1">
              <a:rPr lang="en-US" smtClean="0"/>
              <a:t>11/02/2021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1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2CA95-DD1B-4F67-8C36-13F320194810}" type="datetime1">
              <a:rPr lang="en-US" smtClean="0"/>
              <a:t>11/02/2021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1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7674-DBA0-440A-8265-C49A3552B907}" type="datetime1">
              <a:rPr lang="en-US" smtClean="0"/>
              <a:t>11/02/2021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63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AF15A-1620-45AF-A5BF-538FE3A47A7A}" type="datetime1">
              <a:rPr lang="en-US" smtClean="0"/>
              <a:t>11/02/2021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40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A1C8-634E-467E-BB69-93B0A13CDE3C}" type="datetime1">
              <a:rPr lang="en-US" smtClean="0"/>
              <a:t>11/02/2021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8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AE86-4E98-45D3-976A-F4279866EDBF}" type="datetime1">
              <a:rPr lang="en-US" smtClean="0"/>
              <a:t>11/02/2021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584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8C93D-2470-45CB-B76C-8928E4B4B22A}" type="datetime1">
              <a:rPr lang="en-US" smtClean="0"/>
              <a:t>11/02/2021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1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DC80C-0517-4D4D-B5C2-CBC9DB2DDDD2}" type="datetime1">
              <a:rPr lang="en-US" smtClean="0"/>
              <a:t>11/02/2021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87E80-01D6-44AC-917B-580F775AE8DF}" type="datetime1">
              <a:rPr lang="en-US" smtClean="0"/>
              <a:t>11/02/2021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386366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5" y="6117536"/>
            <a:ext cx="2340722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751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ill Sans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Gill Sans Ligh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Gill Sans Ligh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Gill Sans Ligh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F3A31-3D00-4E8B-A67B-CA580072632E}" type="datetime1">
              <a:rPr lang="en-US" smtClean="0"/>
              <a:t>11/02/2021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03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578530" y="860049"/>
            <a:ext cx="7441519" cy="513986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indent="-114300" algn="just">
              <a:defRPr/>
            </a:pPr>
            <a:r>
              <a:rPr lang="en-GB" b="1" dirty="0">
                <a:solidFill>
                  <a:srgbClr val="333399"/>
                </a:solidFill>
                <a:latin typeface="Tahoma" pitchFamily="34" charset="0"/>
              </a:rPr>
              <a:t>Date: 19.11.2020</a:t>
            </a:r>
            <a:r>
              <a:rPr lang="en-US" b="1" dirty="0">
                <a:solidFill>
                  <a:srgbClr val="333399"/>
                </a:solidFill>
                <a:latin typeface="Tahoma" pitchFamily="34" charset="0"/>
              </a:rPr>
              <a:t>    Incident title: HiPo#75</a:t>
            </a:r>
            <a:endParaRPr lang="en-US" b="1" dirty="0">
              <a:solidFill>
                <a:srgbClr val="FF0000"/>
              </a:solidFill>
              <a:latin typeface="Tahoma" pitchFamily="34" charset="0"/>
            </a:endParaRPr>
          </a:p>
          <a:p>
            <a:pPr marL="114300" indent="-114300" algn="just">
              <a:defRPr/>
            </a:pPr>
            <a:endParaRPr lang="en-US" b="1" dirty="0">
              <a:solidFill>
                <a:srgbClr val="FF0000"/>
              </a:solidFill>
              <a:latin typeface="Tahoma" pitchFamily="34" charset="0"/>
            </a:endParaRPr>
          </a:p>
          <a:p>
            <a:pPr marL="114300" indent="-114300" algn="just">
              <a:defRPr/>
            </a:pPr>
            <a:r>
              <a:rPr lang="en-US" b="1" dirty="0">
                <a:solidFill>
                  <a:srgbClr val="FF0000"/>
                </a:solidFill>
                <a:latin typeface="Tahoma" pitchFamily="34" charset="0"/>
              </a:rPr>
              <a:t>What happened? </a:t>
            </a:r>
          </a:p>
          <a:p>
            <a:pPr marL="457200" indent="-457200" rtl="1">
              <a:spcBef>
                <a:spcPct val="50000"/>
              </a:spcBef>
              <a:defRPr/>
            </a:pPr>
            <a:r>
              <a:rPr lang="en-US" dirty="0">
                <a:solidFill>
                  <a:schemeClr val="tx2"/>
                </a:solidFill>
                <a:cs typeface="Arial" panose="020B0604020202020204" pitchFamily="34" charset="0"/>
              </a:rPr>
              <a:t>At 10:47 </a:t>
            </a:r>
            <a:r>
              <a:rPr lang="en-US" dirty="0" err="1">
                <a:solidFill>
                  <a:schemeClr val="tx2"/>
                </a:solidFill>
                <a:cs typeface="Arial" panose="020B0604020202020204" pitchFamily="34" charset="0"/>
              </a:rPr>
              <a:t>Hrs</a:t>
            </a:r>
            <a:r>
              <a:rPr lang="en-US" dirty="0">
                <a:solidFill>
                  <a:schemeClr val="tx2"/>
                </a:solidFill>
                <a:cs typeface="Arial" panose="020B0604020202020204" pitchFamily="34" charset="0"/>
              </a:rPr>
              <a:t>, Nov 19, 2020, an incident occurred between two vehicles. The pick-up driven by assistant operator who was joining Rima – Haima road at a wrong angle next to Jalmood junction, collided on the side of the trailer, resulted in the pick-up being dragged for 190m until came up to a halt. The accident caused severe damage to the pick-up, no damage to the trailer and no injuries to personnel. </a:t>
            </a:r>
            <a:endParaRPr lang="en-US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114300" indent="-114300" algn="just">
              <a:defRPr/>
            </a:pPr>
            <a:endParaRPr lang="en-US" sz="1600" b="1" dirty="0">
              <a:solidFill>
                <a:srgbClr val="333399"/>
              </a:solidFill>
              <a:latin typeface="Tahoma" pitchFamily="34" charset="0"/>
            </a:endParaRPr>
          </a:p>
          <a:p>
            <a:pPr marL="114300" indent="-114300" algn="just">
              <a:defRPr/>
            </a:pPr>
            <a:r>
              <a:rPr lang="en-US" sz="1600" b="1" dirty="0">
                <a:solidFill>
                  <a:srgbClr val="333399"/>
                </a:solidFill>
                <a:latin typeface="Tahoma" pitchFamily="34" charset="0"/>
              </a:rPr>
              <a:t>Your learning from this incident..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cs typeface="Arial" panose="020B0604020202020204" pitchFamily="34" charset="0"/>
              </a:rPr>
              <a:t>Always keep your attention on the road while driving.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cs typeface="Arial" panose="020B0604020202020204" pitchFamily="34" charset="0"/>
              </a:rPr>
              <a:t>Always have a proper lookout for other traffic &amp; road users.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cs typeface="Arial" panose="020B0604020202020204" pitchFamily="34" charset="0"/>
              </a:rPr>
              <a:t>Always use defensive driving techniques, avoid using shortcuts.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cs typeface="Arial" panose="020B0604020202020204" pitchFamily="34" charset="0"/>
              </a:rPr>
              <a:t>Always Obey all posted signage.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cs typeface="Arial" panose="020B0604020202020204" pitchFamily="34" charset="0"/>
              </a:rPr>
              <a:t>Always intervene for unsafe action</a:t>
            </a:r>
            <a:r>
              <a:rPr lang="en-US" dirty="0">
                <a:cs typeface="Calibri" panose="020F0502020204030204" pitchFamily="34" charset="0"/>
              </a:rPr>
              <a:t>.</a:t>
            </a:r>
          </a:p>
          <a:p>
            <a:pPr eaLnBrk="1" hangingPunct="1">
              <a:defRPr/>
            </a:pPr>
            <a:endParaRPr lang="en-US" sz="1050" dirty="0">
              <a:solidFill>
                <a:srgbClr val="FF0000"/>
              </a:solidFill>
              <a:latin typeface="Arial" charset="0"/>
              <a:cs typeface="Tahoma" pitchFamily="34" charset="0"/>
            </a:endParaRPr>
          </a:p>
          <a:p>
            <a:pPr eaLnBrk="1" hangingPunct="1">
              <a:defRPr/>
            </a:pPr>
            <a:endParaRPr lang="en-US" sz="1050" dirty="0">
              <a:solidFill>
                <a:srgbClr val="FF0000"/>
              </a:solidFill>
              <a:latin typeface="Arial" charset="0"/>
              <a:cs typeface="Tahoma" pitchFamily="34" charset="0"/>
            </a:endParaRPr>
          </a:p>
          <a:p>
            <a:pPr marL="119063" indent="-119063">
              <a:defRPr/>
            </a:pP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7362825" y="1219201"/>
            <a:ext cx="1676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6000">
              <a:solidFill>
                <a:srgbClr val="FF0000"/>
              </a:solidFill>
              <a:sym typeface="Webdings" pitchFamily="18" charset="2"/>
            </a:endParaRP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2743200" y="1"/>
            <a:ext cx="70564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3600" b="1" dirty="0">
                <a:latin typeface="+mj-lt"/>
              </a:rPr>
              <a:t>PDO Second Alert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90266" y="5425551"/>
            <a:ext cx="342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Driver must be stopped at T - junction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646A17-9C2B-49E4-860F-0E364F84D777}"/>
              </a:ext>
            </a:extLst>
          </p:cNvPr>
          <p:cNvSpPr/>
          <p:nvPr/>
        </p:nvSpPr>
        <p:spPr bwMode="auto">
          <a:xfrm>
            <a:off x="588055" y="5675648"/>
            <a:ext cx="6229396" cy="338554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FFFF00"/>
                </a:solidFill>
                <a:latin typeface="Tahoma" pitchFamily="34" charset="0"/>
              </a:rPr>
              <a:t>Always follow road traffic regulations &amp; Stop at T- junction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A5852F-6A4A-4C76-867A-9B08BE7533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90266" y="804152"/>
            <a:ext cx="3325665" cy="2265170"/>
          </a:xfrm>
          <a:prstGeom prst="rect">
            <a:avLst/>
          </a:prstGeom>
        </p:spPr>
      </p:pic>
      <p:grpSp>
        <p:nvGrpSpPr>
          <p:cNvPr id="19" name="Group 131">
            <a:extLst>
              <a:ext uri="{FF2B5EF4-FFF2-40B4-BE49-F238E27FC236}">
                <a16:creationId xmlns:a16="http://schemas.microsoft.com/office/drawing/2014/main" id="{4752BEBC-7EEC-46F9-9F5F-FFD9CD0A4F8C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1233159" y="2408391"/>
            <a:ext cx="380310" cy="544513"/>
            <a:chOff x="3504" y="544"/>
            <a:chExt cx="2287" cy="1855"/>
          </a:xfrm>
        </p:grpSpPr>
        <p:sp>
          <p:nvSpPr>
            <p:cNvPr id="20" name="Line 129">
              <a:extLst>
                <a:ext uri="{FF2B5EF4-FFF2-40B4-BE49-F238E27FC236}">
                  <a16:creationId xmlns:a16="http://schemas.microsoft.com/office/drawing/2014/main" id="{B6A33555-02FF-4F34-8D01-88B956C18F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568"/>
              <a:ext cx="2287" cy="1831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130">
              <a:extLst>
                <a:ext uri="{FF2B5EF4-FFF2-40B4-BE49-F238E27FC236}">
                  <a16:creationId xmlns:a16="http://schemas.microsoft.com/office/drawing/2014/main" id="{3E78A750-1020-408C-8A2B-A074C7AF8F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28" y="544"/>
              <a:ext cx="2144" cy="1807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" name="Picture 2" descr="A picture containing outdoor, sky, road, street&#10;&#10;Description automatically generated">
            <a:extLst>
              <a:ext uri="{FF2B5EF4-FFF2-40B4-BE49-F238E27FC236}">
                <a16:creationId xmlns:a16="http://schemas.microsoft.com/office/drawing/2014/main" id="{68FE21A9-E114-41D7-A1E9-E5F5A11F4B6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0267" y="3185741"/>
            <a:ext cx="3325665" cy="2261890"/>
          </a:xfrm>
          <a:prstGeom prst="rect">
            <a:avLst/>
          </a:prstGeom>
        </p:spPr>
      </p:pic>
      <p:sp>
        <p:nvSpPr>
          <p:cNvPr id="17" name="Freeform 132">
            <a:extLst>
              <a:ext uri="{FF2B5EF4-FFF2-40B4-BE49-F238E27FC236}">
                <a16:creationId xmlns:a16="http://schemas.microsoft.com/office/drawing/2014/main" id="{2BD7A688-A9CA-49B0-860B-C5CAE213A629}"/>
              </a:ext>
            </a:extLst>
          </p:cNvPr>
          <p:cNvSpPr>
            <a:spLocks/>
          </p:cNvSpPr>
          <p:nvPr/>
        </p:nvSpPr>
        <p:spPr bwMode="auto">
          <a:xfrm>
            <a:off x="11152278" y="4906000"/>
            <a:ext cx="457200" cy="457200"/>
          </a:xfrm>
          <a:custGeom>
            <a:avLst/>
            <a:gdLst>
              <a:gd name="T0" fmla="*/ 0 w 1336"/>
              <a:gd name="T1" fmla="*/ 2147483647 h 888"/>
              <a:gd name="T2" fmla="*/ 2147483647 w 1336"/>
              <a:gd name="T3" fmla="*/ 2147483647 h 888"/>
              <a:gd name="T4" fmla="*/ 2147483647 w 1336"/>
              <a:gd name="T5" fmla="*/ 0 h 888"/>
              <a:gd name="T6" fmla="*/ 0 60000 65536"/>
              <a:gd name="T7" fmla="*/ 0 60000 65536"/>
              <a:gd name="T8" fmla="*/ 0 60000 65536"/>
              <a:gd name="T9" fmla="*/ 0 w 1336"/>
              <a:gd name="T10" fmla="*/ 0 h 888"/>
              <a:gd name="T11" fmla="*/ 1336 w 1336"/>
              <a:gd name="T12" fmla="*/ 888 h 8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36" h="888">
                <a:moveTo>
                  <a:pt x="0" y="600"/>
                </a:moveTo>
                <a:lnTo>
                  <a:pt x="312" y="888"/>
                </a:lnTo>
                <a:lnTo>
                  <a:pt x="1336" y="0"/>
                </a:lnTo>
              </a:path>
            </a:pathLst>
          </a:custGeom>
          <a:noFill/>
          <a:ln w="1333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42A5115-65FC-47EF-84AB-1A0A03CC40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541" y="6213853"/>
            <a:ext cx="859998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  <a:r>
              <a:rPr lang="en-US" sz="2000" b="1" dirty="0">
                <a:solidFill>
                  <a:srgbClr val="0D38B3"/>
                </a:solidFill>
                <a:latin typeface="+mj-lt"/>
                <a:cs typeface="Calibri" pitchFamily="34" charset="0"/>
              </a:rPr>
              <a:t> </a:t>
            </a:r>
            <a:r>
              <a:rPr lang="en-US" sz="2000" b="1" dirty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Audience: </a:t>
            </a:r>
            <a:r>
              <a:rPr lang="en-US" sz="1600" b="1" dirty="0"/>
              <a:t>Drilling, Operations, Logistics, Exploration, Engineering &amp; Construction</a:t>
            </a:r>
            <a:r>
              <a:rPr lang="en-US" sz="1600" b="1" dirty="0">
                <a:solidFill>
                  <a:srgbClr val="0D38B3"/>
                </a:solidFill>
                <a:cs typeface="Calibri" pitchFamily="34" charset="0"/>
              </a:rPr>
              <a:t> </a:t>
            </a:r>
            <a:endParaRPr lang="en-US" sz="1600" b="1" dirty="0">
              <a:solidFill>
                <a:srgbClr val="0D38B3"/>
              </a:solidFill>
              <a:latin typeface="+mj-lt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1403146" y="1206044"/>
            <a:ext cx="8351838" cy="406265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  <a:defRPr/>
            </a:pPr>
            <a:endParaRPr lang="en-US" sz="600" dirty="0">
              <a:solidFill>
                <a:srgbClr val="000000"/>
              </a:solidFill>
              <a:latin typeface="Arial" charset="0"/>
            </a:endParaRPr>
          </a:p>
          <a:p>
            <a:pPr marL="173038" indent="-173038">
              <a:defRPr/>
            </a:pPr>
            <a:endParaRPr lang="en-US" sz="600" dirty="0">
              <a:solidFill>
                <a:srgbClr val="000000"/>
              </a:solidFill>
              <a:latin typeface="Arial" charset="0"/>
            </a:endParaRPr>
          </a:p>
          <a:p>
            <a:pPr marL="342900" indent="-342900">
              <a:defRPr/>
            </a:pPr>
            <a:r>
              <a:rPr lang="en-US" sz="1600" b="1" dirty="0">
                <a:solidFill>
                  <a:srgbClr val="FF0000"/>
                </a:solidFill>
                <a:latin typeface="Tahoma" pitchFamily="34" charset="0"/>
              </a:rPr>
              <a:t>As a learning from this incident and ensure continual improvement all contract</a:t>
            </a:r>
          </a:p>
          <a:p>
            <a:pPr marL="342900" indent="-342900">
              <a:defRPr/>
            </a:pPr>
            <a:r>
              <a:rPr lang="en-US" sz="1600" b="1" dirty="0">
                <a:solidFill>
                  <a:srgbClr val="FF0000"/>
                </a:solidFill>
                <a:latin typeface="Tahoma" pitchFamily="34" charset="0"/>
              </a:rPr>
              <a:t>managers must review their HSE HEMP against the questions asked below        </a:t>
            </a:r>
          </a:p>
          <a:p>
            <a:pPr marL="342900" indent="-342900">
              <a:defRPr/>
            </a:pPr>
            <a:endParaRPr lang="en-US" sz="1600" b="1" dirty="0">
              <a:solidFill>
                <a:srgbClr val="FF0000"/>
              </a:solidFill>
              <a:latin typeface="Tahoma" pitchFamily="34" charset="0"/>
            </a:endParaRPr>
          </a:p>
          <a:p>
            <a:pPr marL="342900" indent="-342900">
              <a:defRPr/>
            </a:pPr>
            <a:r>
              <a:rPr lang="en-US" sz="1600" b="1" dirty="0">
                <a:solidFill>
                  <a:srgbClr val="0000FF"/>
                </a:solidFill>
                <a:latin typeface="Tahoma" pitchFamily="34" charset="0"/>
              </a:rPr>
              <a:t>Confirm the following: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033CC"/>
                </a:solidFill>
                <a:latin typeface="+mj-lt"/>
                <a:sym typeface="Wingdings" pitchFamily="2" charset="2"/>
              </a:rPr>
              <a:t>Do you ensure that the road is free of vehicles movements before crossing the road?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033CC"/>
                </a:solidFill>
                <a:latin typeface="+mj-lt"/>
                <a:sym typeface="Wingdings" pitchFamily="2" charset="2"/>
              </a:rPr>
              <a:t>Do you ensure that drivers are following the road traffic regulations? </a:t>
            </a:r>
            <a:endParaRPr lang="en-US" dirty="0">
              <a:solidFill>
                <a:srgbClr val="00B050"/>
              </a:solidFill>
              <a:latin typeface="+mj-lt"/>
              <a:sym typeface="Wingdings" pitchFamily="2" charset="2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033CC"/>
                </a:solidFill>
                <a:latin typeface="+mj-lt"/>
                <a:sym typeface="Wingdings" pitchFamily="2" charset="2"/>
              </a:rPr>
              <a:t>Do you ensure that the learning from incidents are cascaded to end users?  </a:t>
            </a:r>
            <a:endParaRPr lang="en-US" dirty="0">
              <a:solidFill>
                <a:srgbClr val="00B050"/>
              </a:solidFill>
              <a:latin typeface="+mj-lt"/>
              <a:sym typeface="Wingdings" pitchFamily="2" charset="2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033CC"/>
                </a:solidFill>
                <a:latin typeface="+mj-lt"/>
                <a:sym typeface="Wingdings" pitchFamily="2" charset="2"/>
              </a:rPr>
              <a:t>Do you ensure that employees are aware of INTERVENE? </a:t>
            </a:r>
            <a:endParaRPr lang="en-US" dirty="0">
              <a:solidFill>
                <a:srgbClr val="00B050"/>
              </a:solidFill>
              <a:latin typeface="+mj-lt"/>
              <a:sym typeface="Wingdings" pitchFamily="2" charset="2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GB" dirty="0">
                <a:solidFill>
                  <a:srgbClr val="0D38B3"/>
                </a:solidFill>
                <a:latin typeface="+mj-lt"/>
                <a:cs typeface="Arial"/>
                <a:sym typeface="Arial"/>
              </a:rPr>
              <a:t>Do you ensure hazards presented by 3</a:t>
            </a:r>
            <a:r>
              <a:rPr lang="en-GB" baseline="30000" dirty="0">
                <a:solidFill>
                  <a:srgbClr val="0D38B3"/>
                </a:solidFill>
                <a:latin typeface="+mj-lt"/>
                <a:cs typeface="Arial"/>
                <a:sym typeface="Arial"/>
              </a:rPr>
              <a:t>rd</a:t>
            </a:r>
            <a:r>
              <a:rPr lang="en-GB" dirty="0">
                <a:solidFill>
                  <a:srgbClr val="0D38B3"/>
                </a:solidFill>
                <a:latin typeface="+mj-lt"/>
                <a:cs typeface="Arial"/>
                <a:sym typeface="Arial"/>
              </a:rPr>
              <a:t> party vehicles are communicated to drivers on a regular basis?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GB" dirty="0">
                <a:solidFill>
                  <a:srgbClr val="0D38B3"/>
                </a:solidFill>
                <a:latin typeface="+mj-lt"/>
                <a:cs typeface="Arial"/>
                <a:sym typeface="Arial"/>
              </a:rPr>
              <a:t>Do you ensure driver behaviour is effectively monitored?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GB" dirty="0">
                <a:solidFill>
                  <a:srgbClr val="0D38B3"/>
                </a:solidFill>
                <a:latin typeface="+mj-lt"/>
                <a:cs typeface="Arial"/>
                <a:sym typeface="Arial"/>
              </a:rPr>
              <a:t>Do you ensure driver comply to journey plan path?</a:t>
            </a:r>
          </a:p>
          <a:p>
            <a:pPr>
              <a:defRPr/>
            </a:pPr>
            <a:endParaRPr lang="en-GB" dirty="0">
              <a:solidFill>
                <a:srgbClr val="0D38B3"/>
              </a:solidFill>
              <a:latin typeface="+mj-lt"/>
              <a:cs typeface="Arial"/>
              <a:sym typeface="Arial"/>
            </a:endParaRPr>
          </a:p>
          <a:p>
            <a:pPr marL="342900" indent="-342900">
              <a:defRPr/>
            </a:pPr>
            <a:endParaRPr lang="en-US" sz="1000" i="1" dirty="0">
              <a:solidFill>
                <a:srgbClr val="0033CC"/>
              </a:solidFill>
              <a:latin typeface="+mj-lt"/>
              <a:sym typeface="Wingdings" pitchFamily="2" charset="2"/>
            </a:endParaRPr>
          </a:p>
          <a:p>
            <a:pPr marL="342900" indent="-342900">
              <a:defRPr/>
            </a:pPr>
            <a:r>
              <a:rPr lang="en-US" sz="1000" i="1" dirty="0">
                <a:solidFill>
                  <a:srgbClr val="0033CC"/>
                </a:solidFill>
                <a:latin typeface="+mj-lt"/>
                <a:sym typeface="Wingdings" pitchFamily="2" charset="2"/>
              </a:rPr>
              <a:t>* If the answer is NO to any of the above questions please ensure you take action to correct this finding. </a:t>
            </a:r>
          </a:p>
        </p:txBody>
      </p:sp>
      <p:grpSp>
        <p:nvGrpSpPr>
          <p:cNvPr id="27651" name="Group 9"/>
          <p:cNvGrpSpPr>
            <a:grpSpLocks/>
          </p:cNvGrpSpPr>
          <p:nvPr/>
        </p:nvGrpSpPr>
        <p:grpSpPr bwMode="auto">
          <a:xfrm>
            <a:off x="1536701" y="-228600"/>
            <a:ext cx="8920163" cy="990600"/>
            <a:chOff x="9" y="-144"/>
            <a:chExt cx="6087" cy="624"/>
          </a:xfrm>
        </p:grpSpPr>
        <p:sp>
          <p:nvSpPr>
            <p:cNvPr id="27654" name="Rectangle 8"/>
            <p:cNvSpPr>
              <a:spLocks noChangeArrowheads="1"/>
            </p:cNvSpPr>
            <p:nvPr/>
          </p:nvSpPr>
          <p:spPr bwMode="auto">
            <a:xfrm>
              <a:off x="288" y="144"/>
              <a:ext cx="518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/>
              <a:endParaRPr lang="en-GB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414" name="Text Box 12"/>
            <p:cNvSpPr txBox="1">
              <a:spLocks noChangeArrowheads="1"/>
            </p:cNvSpPr>
            <p:nvPr/>
          </p:nvSpPr>
          <p:spPr bwMode="auto">
            <a:xfrm>
              <a:off x="676" y="0"/>
              <a:ext cx="4815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3600" b="1" dirty="0">
                  <a:latin typeface="+mj-lt"/>
                </a:rPr>
                <a:t>Management self audit </a:t>
              </a:r>
            </a:p>
          </p:txBody>
        </p:sp>
        <p:sp>
          <p:nvSpPr>
            <p:cNvPr id="27656" name="Text Box 13"/>
            <p:cNvSpPr txBox="1">
              <a:spLocks noChangeArrowheads="1"/>
            </p:cNvSpPr>
            <p:nvPr/>
          </p:nvSpPr>
          <p:spPr bwMode="auto">
            <a:xfrm>
              <a:off x="9" y="0"/>
              <a:ext cx="1144" cy="17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10000"/>
                </a:spcBef>
              </a:pPr>
              <a:endParaRPr lang="en-GB" sz="12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7657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5448" y="-144"/>
              <a:ext cx="648" cy="576"/>
            </a:xfrm>
            <a:prstGeom prst="rect">
              <a:avLst/>
            </a:prstGeom>
          </p:spPr>
          <p:txBody>
            <a:bodyPr spcFirstLastPara="1" wrap="none" fromWordArt="1">
              <a:prstTxWarp prst="textArchDown">
                <a:avLst>
                  <a:gd name="adj" fmla="val 0"/>
                </a:avLst>
              </a:prstTxWarp>
            </a:bodyPr>
            <a:lstStyle/>
            <a:p>
              <a:pPr algn="ctr"/>
              <a:endPara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sp>
        <p:nvSpPr>
          <p:cNvPr id="27653" name="Rectangle 8"/>
          <p:cNvSpPr>
            <a:spLocks noChangeArrowheads="1"/>
          </p:cNvSpPr>
          <p:nvPr/>
        </p:nvSpPr>
        <p:spPr bwMode="auto">
          <a:xfrm>
            <a:off x="1403146" y="874713"/>
            <a:ext cx="516359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14300" indent="-114300" algn="just">
              <a:defRPr/>
            </a:pPr>
            <a:r>
              <a:rPr lang="en-GB" b="1" dirty="0">
                <a:solidFill>
                  <a:srgbClr val="333399"/>
                </a:solidFill>
                <a:latin typeface="Tahoma" pitchFamily="34" charset="0"/>
              </a:rPr>
              <a:t>Date: 19.11.2020</a:t>
            </a:r>
            <a:r>
              <a:rPr lang="en-US" b="1" dirty="0">
                <a:solidFill>
                  <a:srgbClr val="333399"/>
                </a:solidFill>
                <a:latin typeface="Tahoma" pitchFamily="34" charset="0"/>
              </a:rPr>
              <a:t>    Incident title: HiPo#75</a:t>
            </a:r>
            <a:endParaRPr lang="en-US" b="1" dirty="0">
              <a:solidFill>
                <a:srgbClr val="FF0000"/>
              </a:solidFill>
              <a:latin typeface="Tahoma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5568808217e8896a20d35b78a187a54b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95b9b289a8e8f4d106e4c69b136198e4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"/>
          <xsd:enumeration value="Arabic"/>
          <xsd:enumeration value="Hindi"/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 1</Language>
    <DocId xmlns="4880e4f8-4b7d-4bdd-91e3-e10d47036eca">92512</DocId>
    <ImageCreateDate xmlns="4880E4F8-4B7D-4BDD-91E3-E10D47036ECA" xsi:nil="true"/>
    <wic_System_Copyright xmlns="http://schemas.microsoft.com/sharepoint/v3/fields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7DC6DBC-858B-42CF-A835-CB802B043D2B}"/>
</file>

<file path=customXml/itemProps2.xml><?xml version="1.0" encoding="utf-8"?>
<ds:datastoreItem xmlns:ds="http://schemas.openxmlformats.org/officeDocument/2006/customXml" ds:itemID="{ECEB1FCF-0E89-482E-A62E-598FF58845D8}"/>
</file>

<file path=customXml/itemProps3.xml><?xml version="1.0" encoding="utf-8"?>
<ds:datastoreItem xmlns:ds="http://schemas.openxmlformats.org/officeDocument/2006/customXml" ds:itemID="{5643A46C-72B3-4012-8CB2-E0E23D8B71D1}"/>
</file>

<file path=docProps/app.xml><?xml version="1.0" encoding="utf-8"?>
<Properties xmlns="http://schemas.openxmlformats.org/officeDocument/2006/extended-properties" xmlns:vt="http://schemas.openxmlformats.org/officeDocument/2006/docPropsVTypes">
  <TotalTime>603</TotalTime>
  <Words>536</Words>
  <Application>Microsoft Office PowerPoint</Application>
  <PresentationFormat>Widescreen</PresentationFormat>
  <Paragraphs>52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Arial</vt:lpstr>
      <vt:lpstr>Calibri</vt:lpstr>
      <vt:lpstr>Calibri Light</vt:lpstr>
      <vt:lpstr>Gill Sans</vt:lpstr>
      <vt:lpstr>Gill Sans Light</vt:lpstr>
      <vt:lpstr>Tahoma</vt:lpstr>
      <vt:lpstr>Office Theme</vt:lpstr>
      <vt:lpstr>Custom Design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nazar@umsoman.com</dc:creator>
  <cp:lastModifiedBy>Al Qasmi, Ibrahim MSE35</cp:lastModifiedBy>
  <cp:revision>105</cp:revision>
  <dcterms:created xsi:type="dcterms:W3CDTF">2018-09-24T07:27:56Z</dcterms:created>
  <dcterms:modified xsi:type="dcterms:W3CDTF">2021-02-11T05:10:15Z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