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67" d="100"/>
          <a:sy n="67" d="100"/>
        </p:scale>
        <p:origin x="80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09/03/2021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09/03/2021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09/03/2021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09/03/2021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09/03/2021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09/03/2021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09/03/2021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7A2271-F395-422F-B370-708DCE03D9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9382" y="3435378"/>
            <a:ext cx="3486753" cy="2355822"/>
          </a:xfrm>
          <a:prstGeom prst="rect">
            <a:avLst/>
          </a:prstGeom>
        </p:spPr>
      </p:pic>
      <p:sp>
        <p:nvSpPr>
          <p:cNvPr id="14339" name="Text Box 2"/>
          <p:cNvSpPr txBox="1">
            <a:spLocks noChangeArrowheads="1"/>
          </p:cNvSpPr>
          <p:nvPr/>
        </p:nvSpPr>
        <p:spPr bwMode="auto">
          <a:xfrm>
            <a:off x="655100" y="885925"/>
            <a:ext cx="7056438" cy="5316840"/>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 07.07.2020</a:t>
            </a:r>
            <a:r>
              <a:rPr lang="en-US" b="1" dirty="0">
                <a:solidFill>
                  <a:srgbClr val="333399"/>
                </a:solidFill>
                <a:latin typeface="Tahoma" pitchFamily="34" charset="0"/>
              </a:rPr>
              <a:t>       Incident title: HiPo#52</a:t>
            </a:r>
            <a:endParaRPr lang="en-US" b="1" dirty="0">
              <a:solidFill>
                <a:srgbClr val="FF0000"/>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endParaRPr lang="en-US" dirty="0">
              <a:solidFill>
                <a:srgbClr val="FF0000"/>
              </a:solidFill>
              <a:latin typeface="Tahoma" pitchFamily="34" charset="0"/>
            </a:endParaRPr>
          </a:p>
          <a:p>
            <a:pPr algn="just">
              <a:spcBef>
                <a:spcPct val="50000"/>
              </a:spcBef>
              <a:defRPr/>
            </a:pPr>
            <a:r>
              <a:rPr lang="en-US" dirty="0">
                <a:latin typeface="Calibri" panose="020F0502020204030204" pitchFamily="34" charset="0"/>
                <a:cs typeface="Arial" charset="0"/>
              </a:rPr>
              <a:t>The Oxygen Reduction gas based fire suppression system, released Nitrogen gas (full force with cylinders) inside the data center. The nitrogen gas released with big burst causing multiple damage to ceiling and data storage equipment. The fire tender was called (by the data center operator) and after thorough checks they did not find any fire related alarms</a:t>
            </a:r>
            <a:r>
              <a:rPr lang="en-US" sz="1400" dirty="0">
                <a:latin typeface="Calibri" panose="020F0502020204030204" pitchFamily="34" charset="0"/>
                <a:cs typeface="Arial" charset="0"/>
              </a:rPr>
              <a:t>. </a:t>
            </a:r>
          </a:p>
          <a:p>
            <a:pPr marL="342900" indent="-342900">
              <a:defRPr/>
            </a:pPr>
            <a:endParaRPr lang="en-US" sz="1050" dirty="0">
              <a:solidFill>
                <a:srgbClr val="000000"/>
              </a:solidFill>
              <a:latin typeface="Arial" pitchFamily="34" charset="0"/>
            </a:endParaRPr>
          </a:p>
          <a:p>
            <a:pPr marL="342900" indent="-342900">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dirty="0">
              <a:solidFill>
                <a:srgbClr val="FF0000"/>
              </a:solidFill>
              <a:cs typeface="Tahoma" pitchFamily="34" charset="0"/>
            </a:endParaRPr>
          </a:p>
          <a:p>
            <a:pPr marL="285750" indent="-285750">
              <a:buFont typeface="Arial" panose="020B0604020202020204" pitchFamily="34" charset="0"/>
              <a:buChar char="•"/>
              <a:defRPr/>
            </a:pPr>
            <a:r>
              <a:rPr lang="en-US" dirty="0">
                <a:solidFill>
                  <a:srgbClr val="000000"/>
                </a:solidFill>
              </a:rPr>
              <a:t>Always ensure formal notice given to emergency services when disabling alarms.</a:t>
            </a:r>
          </a:p>
          <a:p>
            <a:pPr marL="285750" indent="-285750">
              <a:buFont typeface="Arial" panose="020B0604020202020204" pitchFamily="34" charset="0"/>
              <a:buChar char="•"/>
              <a:defRPr/>
            </a:pPr>
            <a:r>
              <a:rPr lang="en-US">
                <a:solidFill>
                  <a:srgbClr val="000000"/>
                </a:solidFill>
              </a:rPr>
              <a:t>Always ensure </a:t>
            </a:r>
            <a:r>
              <a:rPr lang="en-US" dirty="0">
                <a:solidFill>
                  <a:srgbClr val="000000"/>
                </a:solidFill>
              </a:rPr>
              <a:t>maintenance and design records are maintained and available.</a:t>
            </a:r>
          </a:p>
          <a:p>
            <a:pPr marL="285750" indent="-285750">
              <a:buFont typeface="Arial" panose="020B0604020202020204" pitchFamily="34" charset="0"/>
              <a:buChar char="•"/>
              <a:defRPr/>
            </a:pPr>
            <a:r>
              <a:rPr lang="en-US" dirty="0">
                <a:solidFill>
                  <a:srgbClr val="000000"/>
                </a:solidFill>
              </a:rPr>
              <a:t>Always ensure the Risk assessment covers all eventualities.  </a:t>
            </a:r>
          </a:p>
          <a:p>
            <a:pPr marL="285750" indent="-285750">
              <a:buFont typeface="Arial" panose="020B0604020202020204" pitchFamily="34" charset="0"/>
              <a:buChar char="•"/>
              <a:defRPr/>
            </a:pPr>
            <a:endParaRPr lang="en-US" sz="1400" dirty="0">
              <a:solidFill>
                <a:srgbClr val="000000"/>
              </a:solidFill>
              <a:latin typeface="Calibri" panose="020F0502020204030204" pitchFamily="34" charset="0"/>
            </a:endParaRPr>
          </a:p>
          <a:p>
            <a:pPr marL="285750" indent="-285750">
              <a:buFont typeface="Arial" panose="020B0604020202020204" pitchFamily="34" charset="0"/>
              <a:buChar char="•"/>
              <a:defRPr/>
            </a:pPr>
            <a:endParaRPr lang="en-US" sz="1400" dirty="0">
              <a:solidFill>
                <a:srgbClr val="000000"/>
              </a:solidFill>
              <a:latin typeface="Calibri" panose="020F0502020204030204" pitchFamily="34" charset="0"/>
            </a:endParaRPr>
          </a:p>
        </p:txBody>
      </p:sp>
      <p:sp>
        <p:nvSpPr>
          <p:cNvPr id="26628" name="TextBox 16"/>
          <p:cNvSpPr txBox="1">
            <a:spLocks noChangeArrowheads="1"/>
          </p:cNvSpPr>
          <p:nvPr/>
        </p:nvSpPr>
        <p:spPr bwMode="auto">
          <a:xfrm>
            <a:off x="655100" y="5672554"/>
            <a:ext cx="5181600" cy="338554"/>
          </a:xfrm>
          <a:prstGeom prst="rect">
            <a:avLst/>
          </a:prstGeom>
          <a:solidFill>
            <a:srgbClr val="0070C0"/>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US" dirty="0"/>
              <a:t>Ensure all relevant parties are involved</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grpSp>
        <p:nvGrpSpPr>
          <p:cNvPr id="26633" name="Group 131"/>
          <p:cNvGrpSpPr>
            <a:grpSpLocks/>
          </p:cNvGrpSpPr>
          <p:nvPr/>
        </p:nvGrpSpPr>
        <p:grpSpPr bwMode="auto">
          <a:xfrm>
            <a:off x="10058400" y="2743201"/>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6634" name="Freeform 132"/>
          <p:cNvSpPr>
            <a:spLocks/>
          </p:cNvSpPr>
          <p:nvPr/>
        </p:nvSpPr>
        <p:spPr bwMode="auto">
          <a:xfrm>
            <a:off x="11353800" y="51816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3" name="Slide Number Placeholder 2">
            <a:extLst>
              <a:ext uri="{FF2B5EF4-FFF2-40B4-BE49-F238E27FC236}">
                <a16:creationId xmlns:a16="http://schemas.microsoft.com/office/drawing/2014/main" id="{88EA17F1-A8D8-4B94-9D7B-254FE4AA1172}"/>
              </a:ext>
            </a:extLst>
          </p:cNvPr>
          <p:cNvSpPr>
            <a:spLocks noGrp="1"/>
          </p:cNvSpPr>
          <p:nvPr>
            <p:ph type="sldNum" sz="quarter" idx="12"/>
          </p:nvPr>
        </p:nvSpPr>
        <p:spPr/>
        <p:txBody>
          <a:bodyPr/>
          <a:lstStyle/>
          <a:p>
            <a:pPr>
              <a:defRPr/>
            </a:pPr>
            <a:fld id="{C085B925-3865-4333-AFCB-ABF9FE11EB42}" type="slidenum">
              <a:rPr lang="en-US" smtClean="0"/>
              <a:pPr>
                <a:defRPr/>
              </a:pPr>
              <a:t>1</a:t>
            </a:fld>
            <a:endParaRPr lang="en-US"/>
          </a:p>
        </p:txBody>
      </p:sp>
      <p:pic>
        <p:nvPicPr>
          <p:cNvPr id="14" name="Picture 13">
            <a:extLst>
              <a:ext uri="{FF2B5EF4-FFF2-40B4-BE49-F238E27FC236}">
                <a16:creationId xmlns:a16="http://schemas.microsoft.com/office/drawing/2014/main" id="{A5EA942A-1560-46B6-9BC1-4FA0C7526F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8825707" y="289821"/>
            <a:ext cx="2541587" cy="3429000"/>
          </a:xfrm>
          <a:prstGeom prst="rect">
            <a:avLst/>
          </a:prstGeom>
        </p:spPr>
      </p:pic>
      <p:grpSp>
        <p:nvGrpSpPr>
          <p:cNvPr id="15" name="Group 131">
            <a:extLst>
              <a:ext uri="{FF2B5EF4-FFF2-40B4-BE49-F238E27FC236}">
                <a16:creationId xmlns:a16="http://schemas.microsoft.com/office/drawing/2014/main" id="{AA88EEF5-9B2B-43C8-A6DC-9AEA43A37D9F}"/>
              </a:ext>
            </a:extLst>
          </p:cNvPr>
          <p:cNvGrpSpPr>
            <a:grpSpLocks/>
          </p:cNvGrpSpPr>
          <p:nvPr/>
        </p:nvGrpSpPr>
        <p:grpSpPr bwMode="auto">
          <a:xfrm>
            <a:off x="11353800" y="2590802"/>
            <a:ext cx="336550" cy="544513"/>
            <a:chOff x="3504" y="544"/>
            <a:chExt cx="2287" cy="1855"/>
          </a:xfrm>
        </p:grpSpPr>
        <p:sp>
          <p:nvSpPr>
            <p:cNvPr id="17" name="Line 129">
              <a:extLst>
                <a:ext uri="{FF2B5EF4-FFF2-40B4-BE49-F238E27FC236}">
                  <a16:creationId xmlns:a16="http://schemas.microsoft.com/office/drawing/2014/main" id="{A46907EE-3F7F-47C9-95AC-C6B231EB0A6D}"/>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18" name="Line 130">
              <a:extLst>
                <a:ext uri="{FF2B5EF4-FFF2-40B4-BE49-F238E27FC236}">
                  <a16:creationId xmlns:a16="http://schemas.microsoft.com/office/drawing/2014/main" id="{2CAE18A5-5022-4D29-BA45-1E3222A79EA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19" name="Rectangle 18">
            <a:extLst>
              <a:ext uri="{FF2B5EF4-FFF2-40B4-BE49-F238E27FC236}">
                <a16:creationId xmlns:a16="http://schemas.microsoft.com/office/drawing/2014/main" id="{F19D5915-806F-40D4-9B1C-C9319D71CA09}"/>
              </a:ext>
            </a:extLst>
          </p:cNvPr>
          <p:cNvSpPr>
            <a:spLocks noChangeArrowheads="1"/>
          </p:cNvSpPr>
          <p:nvPr/>
        </p:nvSpPr>
        <p:spPr bwMode="auto">
          <a:xfrm>
            <a:off x="526470" y="6192728"/>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485272" y="1273838"/>
            <a:ext cx="8351838" cy="4862870"/>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all stake holders are involved in the Risk assessments for Data center maintenance activities?</a:t>
            </a:r>
          </a:p>
          <a:p>
            <a:pPr marL="342900" indent="-342900">
              <a:buFont typeface="+mj-lt"/>
              <a:buAutoNum type="arabicPeriod"/>
              <a:defRPr/>
            </a:pPr>
            <a:r>
              <a:rPr lang="en-US" dirty="0">
                <a:solidFill>
                  <a:srgbClr val="0033CC"/>
                </a:solidFill>
                <a:latin typeface="+mj-lt"/>
                <a:sym typeface="Wingdings" pitchFamily="2" charset="2"/>
              </a:rPr>
              <a:t>Do you ensure that formal communication with emergency services is included in the maintenance plan as well as emergency response plan?</a:t>
            </a:r>
          </a:p>
          <a:p>
            <a:pPr marL="342900" indent="-342900">
              <a:buFont typeface="+mj-lt"/>
              <a:buAutoNum type="arabicPeriod"/>
              <a:defRPr/>
            </a:pPr>
            <a:r>
              <a:rPr lang="en-US" dirty="0">
                <a:solidFill>
                  <a:srgbClr val="0033CC"/>
                </a:solidFill>
                <a:latin typeface="+mj-lt"/>
                <a:sym typeface="Wingdings" pitchFamily="2" charset="2"/>
              </a:rPr>
              <a:t>Do you ensure that mitigation is in place for any activities that could affect the Data center integrity?</a:t>
            </a:r>
          </a:p>
          <a:p>
            <a:pPr marL="342900" indent="-342900">
              <a:buFont typeface="+mj-lt"/>
              <a:buAutoNum type="arabicPeriod"/>
              <a:defRPr/>
            </a:pPr>
            <a:r>
              <a:rPr lang="en-US" dirty="0">
                <a:solidFill>
                  <a:srgbClr val="0033CC"/>
                </a:solidFill>
                <a:latin typeface="+mj-lt"/>
                <a:sym typeface="Wingdings" pitchFamily="2" charset="2"/>
              </a:rPr>
              <a:t> Do you ensure that records and plans are available during staff turnover?</a:t>
            </a:r>
            <a:endParaRPr lang="en-US"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485272" y="960253"/>
            <a:ext cx="5365571"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 07.07.2020</a:t>
            </a:r>
            <a:r>
              <a:rPr lang="en-US" b="1" dirty="0">
                <a:solidFill>
                  <a:srgbClr val="333399"/>
                </a:solidFill>
                <a:latin typeface="Tahoma" pitchFamily="34" charset="0"/>
              </a:rPr>
              <a:t>       Incident title: HiPo#52</a:t>
            </a:r>
            <a:endParaRPr lang="en-US" b="1" dirty="0">
              <a:solidFill>
                <a:srgbClr val="FF0000"/>
              </a:solidFill>
              <a:latin typeface="Tahoma" pitchFamily="34" charset="0"/>
            </a:endParaRPr>
          </a:p>
        </p:txBody>
      </p:sp>
      <p:sp>
        <p:nvSpPr>
          <p:cNvPr id="2" name="Slide Number Placeholder 1">
            <a:extLst>
              <a:ext uri="{FF2B5EF4-FFF2-40B4-BE49-F238E27FC236}">
                <a16:creationId xmlns:a16="http://schemas.microsoft.com/office/drawing/2014/main" id="{DDB6665C-BA31-42E7-9901-D8EDA61EDE1D}"/>
              </a:ext>
            </a:extLst>
          </p:cNvPr>
          <p:cNvSpPr>
            <a:spLocks noGrp="1"/>
          </p:cNvSpPr>
          <p:nvPr>
            <p:ph type="sldNum" sz="quarter" idx="12"/>
          </p:nvPr>
        </p:nvSpPr>
        <p:spPr/>
        <p:txBody>
          <a:bodyPr/>
          <a:lstStyle/>
          <a:p>
            <a:pPr>
              <a:defRPr/>
            </a:pPr>
            <a:fld id="{C085B925-3865-4333-AFCB-ABF9FE11EB42}" type="slidenum">
              <a:rPr lang="en-US" smtClean="0"/>
              <a:pPr>
                <a:defRPr/>
              </a:pPr>
              <a:t>2</a:t>
            </a:fld>
            <a:endParaRPr lang="en-US"/>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92514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EF6B7BBB-2940-4D93-B39B-F5F5AA78DA3E}"/>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556</TotalTime>
  <Words>477</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97</cp:revision>
  <dcterms:created xsi:type="dcterms:W3CDTF">2018-09-24T07:27:56Z</dcterms:created>
  <dcterms:modified xsi:type="dcterms:W3CDTF">2021-03-09T09:44:35Z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