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6" r:id="rId6"/>
    <p:sldId id="27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14" d="100"/>
          <a:sy n="114" d="100"/>
        </p:scale>
        <p:origin x="7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08/03/2021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ChangeArrowheads="1" noTextEdit="1"/>
          </p:cNvSpPr>
          <p:nvPr>
            <p:ph type="sldImg"/>
          </p:nvPr>
        </p:nvSpPr>
        <p:spPr>
          <a:ln/>
        </p:spPr>
      </p:sp>
      <p:sp>
        <p:nvSpPr>
          <p:cNvPr id="57347" name="Notes Placeholder 2"/>
          <p:cNvSpPr>
            <a:spLocks noGrp="1"/>
          </p:cNvSpPr>
          <p:nvPr>
            <p:ph type="body" idx="1"/>
          </p:nvPr>
        </p:nvSpPr>
        <p:spPr>
          <a:noFill/>
          <a:ln/>
        </p:spPr>
        <p:txBody>
          <a:bodyPr/>
          <a:lstStyle/>
          <a:p>
            <a:r>
              <a:rPr lang="en-US" altLang="en-US"/>
              <a:t>Ensure all dates and titles are input </a:t>
            </a:r>
          </a:p>
          <a:p>
            <a:endParaRPr lang="en-US" altLang="en-US"/>
          </a:p>
          <a:p>
            <a:r>
              <a:rPr lang="en-US" altLang="en-US"/>
              <a:t>A short description should be provided without mentioning names of contractors or individuals.  You should include, what happened, to who (by job title) and what injuries this resulted in.  Nothing more!</a:t>
            </a:r>
          </a:p>
          <a:p>
            <a:endParaRPr lang="en-US" altLang="en-US"/>
          </a:p>
          <a:p>
            <a:r>
              <a:rPr lang="en-US" altLang="en-US"/>
              <a:t>Four to five bullet points highlighting the main findings from the investigation.  Remember the target audience is the front line staff so this should be written in simple terms in a way that everyone can understand.</a:t>
            </a:r>
          </a:p>
          <a:p>
            <a:endParaRPr lang="en-US" altLang="en-US"/>
          </a:p>
          <a:p>
            <a:r>
              <a:rPr lang="en-US" altLang="en-US"/>
              <a:t>The strap line should be the main point you want to get across</a:t>
            </a:r>
          </a:p>
          <a:p>
            <a:endParaRPr lang="en-US" altLang="en-US"/>
          </a:p>
          <a:p>
            <a:r>
              <a:rPr lang="en-US" altLang="en-US"/>
              <a:t>The images should be self explanatory, what went wrong (if you create a reconstruction please ensure you do not put people at risk) and below how it should be done.   </a:t>
            </a:r>
          </a:p>
        </p:txBody>
      </p:sp>
      <p:sp>
        <p:nvSpPr>
          <p:cNvPr id="57348" name="Slide Number Placeholder 3"/>
          <p:cNvSpPr>
            <a:spLocks noGrp="1"/>
          </p:cNvSpPr>
          <p:nvPr>
            <p:ph type="sldNum" sz="quarter" idx="5"/>
          </p:nvPr>
        </p:nvSpPr>
        <p:spPr>
          <a:noFill/>
        </p:spPr>
        <p:txBody>
          <a:bodyPr/>
          <a:lstStyle/>
          <a:p>
            <a:fld id="{C26C6DC2-E451-48C6-9051-998252C7048C}"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ChangeArrowheads="1" noTextEdit="1"/>
          </p:cNvSpPr>
          <p:nvPr>
            <p:ph type="sldImg"/>
          </p:nvPr>
        </p:nvSpPr>
        <p:spPr>
          <a:ln/>
        </p:spPr>
      </p:sp>
      <p:sp>
        <p:nvSpPr>
          <p:cNvPr id="59395" name="Notes Placeholder 2"/>
          <p:cNvSpPr>
            <a:spLocks noGrp="1"/>
          </p:cNvSpPr>
          <p:nvPr>
            <p:ph type="body" idx="1"/>
          </p:nvPr>
        </p:nvSpPr>
        <p:spPr>
          <a:noFill/>
          <a:ln/>
        </p:spPr>
        <p:txBody>
          <a:bodyPr/>
          <a:lstStyle/>
          <a:p>
            <a:r>
              <a:rPr lang="en-US" altLang="en-US"/>
              <a:t>Ensure all dates and titles are input </a:t>
            </a:r>
          </a:p>
          <a:p>
            <a:endParaRPr lang="en-US" altLang="en-US">
              <a:solidFill>
                <a:srgbClr val="0033CC"/>
              </a:solidFill>
              <a:latin typeface="Arial" charset="0"/>
              <a:cs typeface="Arial" charset="0"/>
              <a:sym typeface="Wingdings" pitchFamily="2" charset="2"/>
            </a:endParaRPr>
          </a:p>
          <a:p>
            <a:r>
              <a:rPr lang="en-US" altLang="en-US">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altLang="en-US">
              <a:solidFill>
                <a:srgbClr val="0033CC"/>
              </a:solidFill>
              <a:latin typeface="Arial" charset="0"/>
              <a:cs typeface="Arial" charset="0"/>
              <a:sym typeface="Wingdings" pitchFamily="2" charset="2"/>
            </a:endParaRPr>
          </a:p>
          <a:p>
            <a:r>
              <a:rPr lang="en-US" altLang="en-US">
                <a:solidFill>
                  <a:srgbClr val="0033CC"/>
                </a:solidFill>
                <a:latin typeface="Arial" charset="0"/>
                <a:cs typeface="Arial" charset="0"/>
                <a:sym typeface="Wingdings" pitchFamily="2" charset="2"/>
              </a:rPr>
              <a:t>Imagine you have to audit other companies to see if they could have the same issues.</a:t>
            </a:r>
          </a:p>
          <a:p>
            <a:endParaRPr lang="en-US" altLang="en-US">
              <a:solidFill>
                <a:srgbClr val="0033CC"/>
              </a:solidFill>
              <a:latin typeface="Arial" charset="0"/>
              <a:cs typeface="Arial" charset="0"/>
              <a:sym typeface="Wingdings" pitchFamily="2" charset="2"/>
            </a:endParaRPr>
          </a:p>
          <a:p>
            <a:r>
              <a:rPr lang="en-US" altLang="en-US">
                <a:solidFill>
                  <a:srgbClr val="0033CC"/>
                </a:solidFill>
                <a:latin typeface="Arial" charset="0"/>
                <a:cs typeface="Arial" charset="0"/>
                <a:sym typeface="Wingdings" pitchFamily="2" charset="2"/>
              </a:rPr>
              <a:t>These questions should start with: Do you ensure…………………?</a:t>
            </a:r>
            <a:endParaRPr lang="en-US" altLang="en-US">
              <a:latin typeface="Arial" charset="0"/>
              <a:cs typeface="Arial" charset="0"/>
            </a:endParaRPr>
          </a:p>
        </p:txBody>
      </p:sp>
      <p:sp>
        <p:nvSpPr>
          <p:cNvPr id="59396" name="Slide Number Placeholder 3"/>
          <p:cNvSpPr>
            <a:spLocks noGrp="1"/>
          </p:cNvSpPr>
          <p:nvPr>
            <p:ph type="sldNum" sz="quarter" idx="5"/>
          </p:nvPr>
        </p:nvSpPr>
        <p:spPr>
          <a:noFill/>
        </p:spPr>
        <p:txBody>
          <a:bodyPr/>
          <a:lstStyle/>
          <a:p>
            <a:fld id="{13289E85-49BD-44D4-A721-B11562D30D41}" type="slidenum">
              <a:rPr lang="en-US" altLang="en-US"/>
              <a:pPr/>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08/03/2021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08/03/2021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08/03/2021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08/03/2021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08/03/2021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08/03/2021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08/03/2021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08/03/2021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11"/>
          <p:cNvGrpSpPr>
            <a:grpSpLocks/>
          </p:cNvGrpSpPr>
          <p:nvPr/>
        </p:nvGrpSpPr>
        <p:grpSpPr bwMode="auto">
          <a:xfrm>
            <a:off x="8501062" y="806452"/>
            <a:ext cx="3375025" cy="2203450"/>
            <a:chOff x="5539624" y="1143000"/>
            <a:chExt cx="3375775" cy="2204049"/>
          </a:xfrm>
        </p:grpSpPr>
        <p:pic>
          <p:nvPicPr>
            <p:cNvPr id="56333" name="Picture 6"/>
            <p:cNvPicPr>
              <a:picLocks noChangeAspect="1"/>
            </p:cNvPicPr>
            <p:nvPr/>
          </p:nvPicPr>
          <p:blipFill>
            <a:blip r:embed="rId3"/>
            <a:srcRect/>
            <a:stretch>
              <a:fillRect/>
            </a:stretch>
          </p:blipFill>
          <p:spPr bwMode="auto">
            <a:xfrm>
              <a:off x="5539624" y="1143000"/>
              <a:ext cx="3375775" cy="2204049"/>
            </a:xfrm>
            <a:prstGeom prst="rect">
              <a:avLst/>
            </a:prstGeom>
            <a:noFill/>
            <a:ln w="9525">
              <a:noFill/>
              <a:miter lim="800000"/>
              <a:headEnd/>
              <a:tailEnd/>
            </a:ln>
          </p:spPr>
        </p:pic>
        <p:pic>
          <p:nvPicPr>
            <p:cNvPr id="56334" name="Picture 24"/>
            <p:cNvPicPr>
              <a:picLocks noChangeAspect="1"/>
            </p:cNvPicPr>
            <p:nvPr/>
          </p:nvPicPr>
          <p:blipFill>
            <a:blip r:embed="rId4"/>
            <a:srcRect/>
            <a:stretch>
              <a:fillRect/>
            </a:stretch>
          </p:blipFill>
          <p:spPr bwMode="auto">
            <a:xfrm rot="-5400000">
              <a:off x="4965953" y="1742548"/>
              <a:ext cx="2169545" cy="1004951"/>
            </a:xfrm>
            <a:prstGeom prst="rect">
              <a:avLst/>
            </a:prstGeom>
            <a:noFill/>
            <a:ln w="9525">
              <a:noFill/>
              <a:miter lim="800000"/>
              <a:headEnd/>
              <a:tailEnd/>
            </a:ln>
          </p:spPr>
        </p:pic>
      </p:grpSp>
      <p:pic>
        <p:nvPicPr>
          <p:cNvPr id="56323" name="Picture 3"/>
          <p:cNvPicPr>
            <a:picLocks noChangeAspect="1"/>
          </p:cNvPicPr>
          <p:nvPr/>
        </p:nvPicPr>
        <p:blipFill>
          <a:blip r:embed="rId5"/>
          <a:srcRect/>
          <a:stretch>
            <a:fillRect/>
          </a:stretch>
        </p:blipFill>
        <p:spPr bwMode="auto">
          <a:xfrm>
            <a:off x="8565940" y="3497262"/>
            <a:ext cx="3382963" cy="2197100"/>
          </a:xfrm>
          <a:prstGeom prst="rect">
            <a:avLst/>
          </a:prstGeom>
          <a:noFill/>
          <a:ln w="9525">
            <a:noFill/>
            <a:miter lim="800000"/>
            <a:headEnd/>
            <a:tailEnd/>
          </a:ln>
        </p:spPr>
      </p:pic>
      <p:sp>
        <p:nvSpPr>
          <p:cNvPr id="14339" name="Text Box 2"/>
          <p:cNvSpPr txBox="1">
            <a:spLocks noChangeArrowheads="1"/>
          </p:cNvSpPr>
          <p:nvPr/>
        </p:nvSpPr>
        <p:spPr bwMode="auto">
          <a:xfrm>
            <a:off x="780176" y="693737"/>
            <a:ext cx="7741946" cy="4985980"/>
          </a:xfrm>
          <a:prstGeom prst="rect">
            <a:avLst/>
          </a:prstGeom>
          <a:noFill/>
          <a:ln w="19050">
            <a:noFill/>
            <a:miter lim="800000"/>
            <a:headEnd/>
            <a:tailEnd/>
          </a:ln>
        </p:spPr>
        <p:txBody>
          <a:bodyPr wrap="square">
            <a:spAutoFit/>
          </a:bodyPr>
          <a:lstStyle/>
          <a:p>
            <a:pPr marL="114300" indent="-114300" algn="just" eaLnBrk="0" hangingPunct="0">
              <a:defRPr/>
            </a:pPr>
            <a:r>
              <a:rPr lang="en-GB" b="1" dirty="0">
                <a:solidFill>
                  <a:srgbClr val="333399"/>
                </a:solidFill>
                <a:latin typeface="Tahoma" pitchFamily="34" charset="0"/>
              </a:rPr>
              <a:t>Date:</a:t>
            </a:r>
            <a:r>
              <a:rPr lang="en-US" b="1" dirty="0">
                <a:solidFill>
                  <a:srgbClr val="333399"/>
                </a:solidFill>
                <a:latin typeface="Tahoma" pitchFamily="34" charset="0"/>
              </a:rPr>
              <a:t>  11.08.20		Incident Title: HiPo#55</a:t>
            </a:r>
          </a:p>
          <a:p>
            <a:pPr marL="114300" indent="-114300" algn="just" eaLnBrk="0" hangingPunct="0">
              <a:defRPr/>
            </a:pPr>
            <a:r>
              <a:rPr lang="en-US" b="1" dirty="0">
                <a:solidFill>
                  <a:srgbClr val="FF0000"/>
                </a:solidFill>
                <a:latin typeface="Tahoma" pitchFamily="34" charset="0"/>
              </a:rPr>
              <a:t>What happened?</a:t>
            </a:r>
          </a:p>
          <a:p>
            <a:pPr marL="114300" indent="-114300">
              <a:defRPr/>
            </a:pPr>
            <a:r>
              <a:rPr lang="en-GB" dirty="0">
                <a:solidFill>
                  <a:srgbClr val="000000"/>
                </a:solidFill>
                <a:cs typeface="Times New Roman" pitchFamily="18" charset="0"/>
              </a:rPr>
              <a:t>Whilst moving a rig convoy , the truck with the mast carrier was passing under the overhead line (after the first kicker board). The RMS asked the driver to stop so he could control the rest of the convoy, however the driver carried on driving and the mast struck the 2nd kicker board, pulling the kicker board line and one of the goal posts down. No injuries were sustained</a:t>
            </a:r>
            <a:endParaRPr lang="en-US" dirty="0">
              <a:solidFill>
                <a:srgbClr val="000000"/>
              </a:solidFill>
              <a:cs typeface="Times New Roman" pitchFamily="18" charset="0"/>
            </a:endParaRPr>
          </a:p>
          <a:p>
            <a:pPr marL="114300" indent="-114300" algn="just">
              <a:defRPr/>
            </a:pPr>
            <a:endParaRPr lang="en-US" sz="1600" b="1" dirty="0">
              <a:solidFill>
                <a:srgbClr val="333399"/>
              </a:solidFill>
              <a:latin typeface="Tahoma" pitchFamily="34" charset="0"/>
            </a:endParaRPr>
          </a:p>
          <a:p>
            <a:pPr marL="114300" indent="-114300">
              <a:defRPr/>
            </a:pPr>
            <a:r>
              <a:rPr 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114300" indent="-114300">
              <a:buFont typeface="Arial" charset="0"/>
              <a:buChar char="•"/>
              <a:defRPr/>
            </a:pPr>
            <a:r>
              <a:rPr lang="en-US" sz="1400" dirty="0">
                <a:cs typeface="Times New Roman" pitchFamily="18" charset="0"/>
              </a:rPr>
              <a:t>Always ensure that all your staff are fully briefed on the route survey.</a:t>
            </a:r>
          </a:p>
          <a:p>
            <a:pPr marL="114300" indent="-114300">
              <a:buFont typeface="Arial" charset="0"/>
              <a:buChar char="•"/>
              <a:defRPr/>
            </a:pPr>
            <a:r>
              <a:rPr lang="en-GB" sz="1400" dirty="0">
                <a:cs typeface="Times New Roman" pitchFamily="18" charset="0"/>
              </a:rPr>
              <a:t>Always ensure that all your Drivers have a coloured copy of the route survey. </a:t>
            </a:r>
          </a:p>
          <a:p>
            <a:pPr marL="114300" indent="-114300">
              <a:buFont typeface="Arial" charset="0"/>
              <a:buChar char="•"/>
              <a:defRPr/>
            </a:pPr>
            <a:r>
              <a:rPr lang="en-GB" sz="1400" dirty="0">
                <a:cs typeface="Times New Roman" pitchFamily="18" charset="0"/>
              </a:rPr>
              <a:t>Always ensure the Route Survey is valid (Not more than 7 days prior to move).</a:t>
            </a:r>
          </a:p>
          <a:p>
            <a:pPr marL="114300" indent="-114300">
              <a:buFont typeface="Arial" charset="0"/>
              <a:buChar char="•"/>
              <a:defRPr/>
            </a:pPr>
            <a:r>
              <a:rPr lang="en-GB" sz="1400" dirty="0">
                <a:cs typeface="Times New Roman" pitchFamily="18" charset="0"/>
              </a:rPr>
              <a:t>RMS / ARMS / Drivers and others. </a:t>
            </a:r>
            <a:endParaRPr lang="en-US" sz="1400" dirty="0">
              <a:cs typeface="Times New Roman" pitchFamily="18" charset="0"/>
            </a:endParaRPr>
          </a:p>
          <a:p>
            <a:pPr marL="114300" indent="-114300">
              <a:buFont typeface="Arial" charset="0"/>
              <a:buChar char="•"/>
              <a:defRPr/>
            </a:pPr>
            <a:r>
              <a:rPr lang="en-GB" sz="1400" dirty="0">
                <a:cs typeface="Times New Roman" pitchFamily="18" charset="0"/>
              </a:rPr>
              <a:t>Always ensure there are sufficient number of supervisors to control operations.</a:t>
            </a:r>
            <a:endParaRPr lang="en-US" sz="1400" dirty="0">
              <a:cs typeface="Times New Roman" pitchFamily="18" charset="0"/>
            </a:endParaRPr>
          </a:p>
          <a:p>
            <a:pPr marL="114300" indent="-114300">
              <a:buFont typeface="Arial" charset="0"/>
              <a:buChar char="•"/>
              <a:defRPr/>
            </a:pPr>
            <a:r>
              <a:rPr lang="en-US" sz="1400" dirty="0">
                <a:cs typeface="Times New Roman" pitchFamily="18" charset="0"/>
              </a:rPr>
              <a:t>Always ensure you report any discrepancies with the route survey to your supervisor/manager.</a:t>
            </a:r>
          </a:p>
          <a:p>
            <a:pPr marL="114300" indent="-114300">
              <a:buFont typeface="Arial" charset="0"/>
              <a:buChar char="•"/>
              <a:defRPr/>
            </a:pPr>
            <a:r>
              <a:rPr lang="en-US" sz="1400" dirty="0">
                <a:cs typeface="Times New Roman" pitchFamily="18" charset="0"/>
              </a:rPr>
              <a:t>Always ensure you have a coloured copy of the route survey.</a:t>
            </a:r>
          </a:p>
          <a:p>
            <a:pPr marL="114300" indent="-114300">
              <a:buFont typeface="Arial" charset="0"/>
              <a:buChar char="•"/>
              <a:defRPr/>
            </a:pPr>
            <a:r>
              <a:rPr lang="en-GB" sz="1400" dirty="0">
                <a:cs typeface="Times New Roman" pitchFamily="18" charset="0"/>
              </a:rPr>
              <a:t>Always ensure you have been briefed on the route survey.</a:t>
            </a:r>
          </a:p>
          <a:p>
            <a:pPr marL="114300" indent="-114300">
              <a:buFont typeface="Arial" charset="0"/>
              <a:buChar char="•"/>
              <a:defRPr/>
            </a:pPr>
            <a:r>
              <a:rPr lang="en-GB" sz="1400" dirty="0">
                <a:cs typeface="Times New Roman" pitchFamily="18" charset="0"/>
              </a:rPr>
              <a:t>Always ensure you use your empowerment to STOP where required.</a:t>
            </a:r>
          </a:p>
          <a:p>
            <a:pPr marL="114300" indent="-114300">
              <a:buFont typeface="Arial" charset="0"/>
              <a:buChar char="•"/>
              <a:defRPr/>
            </a:pPr>
            <a:r>
              <a:rPr lang="en-GB" sz="1400" dirty="0">
                <a:cs typeface="Times New Roman" pitchFamily="18" charset="0"/>
              </a:rPr>
              <a:t>Always ensure you do not move vehicles or other equipment without the proper authority.</a:t>
            </a:r>
          </a:p>
          <a:p>
            <a:pPr marL="114300" indent="-114300">
              <a:buFont typeface="Arial" charset="0"/>
              <a:buChar char="•"/>
              <a:defRPr/>
            </a:pPr>
            <a:r>
              <a:rPr lang="en-GB" sz="1400" dirty="0">
                <a:cs typeface="Times New Roman" pitchFamily="18" charset="0"/>
              </a:rPr>
              <a:t>Always ensure you stop work if you do not have adequate supervision.</a:t>
            </a:r>
          </a:p>
        </p:txBody>
      </p:sp>
      <p:sp>
        <p:nvSpPr>
          <p:cNvPr id="56325" name="TextBox 16"/>
          <p:cNvSpPr txBox="1">
            <a:spLocks noChangeArrowheads="1"/>
          </p:cNvSpPr>
          <p:nvPr/>
        </p:nvSpPr>
        <p:spPr bwMode="auto">
          <a:xfrm>
            <a:off x="914400" y="5849647"/>
            <a:ext cx="5181600" cy="338138"/>
          </a:xfrm>
          <a:prstGeom prst="rect">
            <a:avLst/>
          </a:prstGeom>
          <a:solidFill>
            <a:srgbClr val="0070C0"/>
          </a:solidFill>
          <a:ln w="9525">
            <a:noFill/>
            <a:miter lim="800000"/>
            <a:headEnd/>
            <a:tailEnd/>
          </a:ln>
        </p:spPr>
        <p:txBody>
          <a:bodyPr wrap="square">
            <a:spAutoFit/>
          </a:bodyPr>
          <a:lstStyle>
            <a:defPPr>
              <a:defRPr lang="en-US"/>
            </a:defPPr>
            <a:lvl1pPr>
              <a:defRPr sz="1600" b="1">
                <a:solidFill>
                  <a:srgbClr val="FFFF00"/>
                </a:solidFill>
                <a:cs typeface="Times New Roman" pitchFamily="18" charset="0"/>
              </a:defRPr>
            </a:lvl1pPr>
          </a:lstStyle>
          <a:p>
            <a:r>
              <a:rPr lang="en-GB" altLang="en-US" dirty="0"/>
              <a:t>Follow instructions from your supervisor</a:t>
            </a:r>
            <a:endParaRPr lang="en-US" altLang="en-US" dirty="0"/>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56328" name="Picture 2"/>
          <p:cNvPicPr>
            <a:picLocks noChangeAspect="1"/>
          </p:cNvPicPr>
          <p:nvPr/>
        </p:nvPicPr>
        <p:blipFill>
          <a:blip r:embed="rId6"/>
          <a:srcRect/>
          <a:stretch>
            <a:fillRect/>
          </a:stretch>
        </p:blipFill>
        <p:spPr bwMode="auto">
          <a:xfrm>
            <a:off x="11184811" y="2619378"/>
            <a:ext cx="454025" cy="481012"/>
          </a:xfrm>
          <a:prstGeom prst="rect">
            <a:avLst/>
          </a:prstGeom>
          <a:noFill/>
          <a:ln w="9525">
            <a:noFill/>
            <a:miter lim="800000"/>
            <a:headEnd/>
            <a:tailEnd/>
          </a:ln>
        </p:spPr>
      </p:pic>
      <p:sp>
        <p:nvSpPr>
          <p:cNvPr id="56329" name="Slide Number Placeholder 4"/>
          <p:cNvSpPr>
            <a:spLocks noGrp="1"/>
          </p:cNvSpPr>
          <p:nvPr>
            <p:ph type="sldNum" sz="quarter" idx="12"/>
          </p:nvPr>
        </p:nvSpPr>
        <p:spPr>
          <a:noFill/>
        </p:spPr>
        <p:txBody>
          <a:bodyPr/>
          <a:lstStyle/>
          <a:p>
            <a:fld id="{DDAFE010-4F21-4EDE-AE21-7BC70EE2325D}" type="slidenum">
              <a:rPr lang="en-US" altLang="en-US"/>
              <a:pPr/>
              <a:t>1</a:t>
            </a:fld>
            <a:endParaRPr lang="en-US" altLang="en-US"/>
          </a:p>
        </p:txBody>
      </p:sp>
      <p:sp>
        <p:nvSpPr>
          <p:cNvPr id="56330" name="Freeform 132"/>
          <p:cNvSpPr>
            <a:spLocks/>
          </p:cNvSpPr>
          <p:nvPr/>
        </p:nvSpPr>
        <p:spPr bwMode="auto">
          <a:xfrm>
            <a:off x="11277600" y="5461229"/>
            <a:ext cx="457200" cy="457200"/>
          </a:xfrm>
          <a:custGeom>
            <a:avLst/>
            <a:gdLst>
              <a:gd name="T0" fmla="*/ 0 w 1336"/>
              <a:gd name="T1" fmla="*/ 2147483646 h 888"/>
              <a:gd name="T2" fmla="*/ 2147483646 w 1336"/>
              <a:gd name="T3" fmla="*/ 2147483646 h 888"/>
              <a:gd name="T4" fmla="*/ 2147483646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GB"/>
          </a:p>
        </p:txBody>
      </p:sp>
      <p:sp>
        <p:nvSpPr>
          <p:cNvPr id="56332" name="Oval 1"/>
          <p:cNvSpPr>
            <a:spLocks noChangeArrowheads="1"/>
          </p:cNvSpPr>
          <p:nvPr/>
        </p:nvSpPr>
        <p:spPr bwMode="auto">
          <a:xfrm>
            <a:off x="10957566" y="4956404"/>
            <a:ext cx="360363" cy="504825"/>
          </a:xfrm>
          <a:prstGeom prst="ellipse">
            <a:avLst/>
          </a:prstGeom>
          <a:noFill/>
          <a:ln w="38100" algn="ctr">
            <a:solidFill>
              <a:srgbClr val="04F204"/>
            </a:solidFill>
            <a:round/>
            <a:headEnd/>
            <a:tailEnd/>
          </a:ln>
        </p:spPr>
        <p:txBody>
          <a:bodyPr/>
          <a:lstStyle/>
          <a:p>
            <a:endParaRPr lang="en-US" altLang="en-US"/>
          </a:p>
        </p:txBody>
      </p:sp>
      <p:sp>
        <p:nvSpPr>
          <p:cNvPr id="15" name="Rectangle 14">
            <a:extLst>
              <a:ext uri="{FF2B5EF4-FFF2-40B4-BE49-F238E27FC236}">
                <a16:creationId xmlns:a16="http://schemas.microsoft.com/office/drawing/2014/main" id="{2897F01E-698A-4227-A0DB-896A89B274F3}"/>
              </a:ext>
            </a:extLst>
          </p:cNvPr>
          <p:cNvSpPr>
            <a:spLocks noChangeArrowheads="1"/>
          </p:cNvSpPr>
          <p:nvPr/>
        </p:nvSpPr>
        <p:spPr bwMode="auto">
          <a:xfrm>
            <a:off x="780176" y="6300073"/>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 Audience: </a:t>
            </a:r>
            <a:r>
              <a:rPr lang="en-US" sz="1600" b="1" dirty="0"/>
              <a:t>Drilling, Logistics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545845" y="1250048"/>
            <a:ext cx="8965559" cy="5232202"/>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indent="-342900">
              <a:defRPr/>
            </a:pPr>
            <a:r>
              <a:rPr lang="en-US" sz="1600" b="1" dirty="0">
                <a:solidFill>
                  <a:srgbClr val="FF0000"/>
                </a:solidFill>
                <a:latin typeface="Tahoma" pitchFamily="34" charset="0"/>
              </a:rPr>
              <a:t>As a learning from this incident and ensure continual improvement all contract</a:t>
            </a:r>
          </a:p>
          <a:p>
            <a:pPr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endParaRPr lang="en-US" sz="1600" b="1" dirty="0">
              <a:solidFill>
                <a:srgbClr val="FF0000"/>
              </a:solidFill>
              <a:latin typeface="Tahoma" pitchFamily="34" charset="0"/>
            </a:endParaRPr>
          </a:p>
          <a:p>
            <a:pPr indent="-342900">
              <a:defRPr/>
            </a:pPr>
            <a:r>
              <a:rPr lang="en-US" sz="1600" b="1" dirty="0">
                <a:solidFill>
                  <a:srgbClr val="0000FF"/>
                </a:solidFill>
                <a:latin typeface="Tahoma" pitchFamily="34" charset="0"/>
              </a:rPr>
              <a:t>Confirm the following:</a:t>
            </a:r>
          </a:p>
          <a:p>
            <a:pPr marL="342900" indent="-342900">
              <a:defRPr/>
            </a:pPr>
            <a:endParaRPr lang="en-US" sz="1400" dirty="0">
              <a:solidFill>
                <a:srgbClr val="000000"/>
              </a:solidFill>
              <a:latin typeface="Arial" charset="0"/>
            </a:endParaRPr>
          </a:p>
          <a:p>
            <a:pPr indent="-342900">
              <a:buFont typeface="Arial" charset="0"/>
              <a:buAutoNum type="arabicPeriod"/>
              <a:defRPr/>
            </a:pPr>
            <a:r>
              <a:rPr lang="en-US" dirty="0">
                <a:solidFill>
                  <a:srgbClr val="0033CC"/>
                </a:solidFill>
                <a:latin typeface="+mj-lt"/>
                <a:sym typeface="Wingdings" pitchFamily="2" charset="2"/>
              </a:rPr>
              <a:t>Do you ensure that route surveys are rechecked following adverse weather? </a:t>
            </a:r>
          </a:p>
          <a:p>
            <a:pPr indent="-342900">
              <a:buFont typeface="Arial" charset="0"/>
              <a:buAutoNum type="arabicPeriod"/>
              <a:defRPr/>
            </a:pPr>
            <a:r>
              <a:rPr lang="en-US" dirty="0">
                <a:solidFill>
                  <a:srgbClr val="0033CC"/>
                </a:solidFill>
                <a:latin typeface="+mj-lt"/>
                <a:sym typeface="Wingdings" pitchFamily="2" charset="2"/>
              </a:rPr>
              <a:t>Do you ensure the correct number of supervisors are available for tasks being conducted?</a:t>
            </a:r>
          </a:p>
          <a:p>
            <a:pPr indent="-342900">
              <a:buFont typeface="Arial" charset="0"/>
              <a:buAutoNum type="arabicPeriod"/>
              <a:defRPr/>
            </a:pPr>
            <a:r>
              <a:rPr lang="en-US" dirty="0">
                <a:solidFill>
                  <a:srgbClr val="0033CC"/>
                </a:solidFill>
                <a:latin typeface="+mj-lt"/>
                <a:sym typeface="Wingdings" pitchFamily="2" charset="2"/>
              </a:rPr>
              <a:t>Do you ensure </a:t>
            </a:r>
            <a:r>
              <a:rPr lang="en-GB" dirty="0">
                <a:solidFill>
                  <a:srgbClr val="0033CC"/>
                </a:solidFill>
                <a:latin typeface="+mj-lt"/>
                <a:sym typeface="Wingdings" pitchFamily="2" charset="2"/>
              </a:rPr>
              <a:t>all drivers involved in the Rig move are briefed on and receive a copy of the route survey? </a:t>
            </a:r>
          </a:p>
          <a:p>
            <a:pPr indent="-342900">
              <a:buFont typeface="Arial" charset="0"/>
              <a:buAutoNum type="arabicPeriod"/>
              <a:defRPr/>
            </a:pPr>
            <a:r>
              <a:rPr lang="en-GB" dirty="0">
                <a:solidFill>
                  <a:srgbClr val="0033CC"/>
                </a:solidFill>
                <a:latin typeface="+mj-lt"/>
                <a:sym typeface="Wingdings" pitchFamily="2" charset="2"/>
              </a:rPr>
              <a:t>Do you ensure that the correct verification checks are carried out on route surveys?</a:t>
            </a:r>
          </a:p>
          <a:p>
            <a:pPr indent="-342900">
              <a:buFont typeface="Arial" charset="0"/>
              <a:buAutoNum type="arabicPeriod"/>
              <a:defRPr/>
            </a:pPr>
            <a:r>
              <a:rPr lang="en-GB" dirty="0">
                <a:solidFill>
                  <a:srgbClr val="0033CC"/>
                </a:solidFill>
                <a:latin typeface="+mj-lt"/>
                <a:sym typeface="Wingdings" pitchFamily="2" charset="2"/>
              </a:rPr>
              <a:t>Do you ensure route surveys are re-checked after the 7 day expiration?</a:t>
            </a:r>
          </a:p>
          <a:p>
            <a:pPr indent="-342900">
              <a:buFont typeface="Arial" charset="0"/>
              <a:buAutoNum type="arabicPeriod"/>
              <a:defRPr/>
            </a:pPr>
            <a:r>
              <a:rPr lang="en-GB" dirty="0">
                <a:solidFill>
                  <a:srgbClr val="0033CC"/>
                </a:solidFill>
                <a:latin typeface="+mj-lt"/>
                <a:sym typeface="Wingdings" pitchFamily="2" charset="2"/>
              </a:rPr>
              <a:t>Do you ensure you conduct adequate on site verification / assurance visits?</a:t>
            </a:r>
          </a:p>
          <a:p>
            <a:pPr indent="-342900">
              <a:buFont typeface="Arial" charset="0"/>
              <a:buAutoNum type="arabicPeriod"/>
              <a:defRPr/>
            </a:pPr>
            <a:r>
              <a:rPr lang="en-GB" dirty="0">
                <a:solidFill>
                  <a:srgbClr val="0033CC"/>
                </a:solidFill>
                <a:latin typeface="+mj-lt"/>
                <a:sym typeface="Wingdings" pitchFamily="2" charset="2"/>
              </a:rPr>
              <a:t>Do you ensure actions are closed and sustained from previous incidents?</a:t>
            </a:r>
          </a:p>
          <a:p>
            <a:pPr indent="-342900">
              <a:buFont typeface="Arial" charset="0"/>
              <a:buAutoNum type="arabicPeriod"/>
              <a:defRPr/>
            </a:pPr>
            <a:r>
              <a:rPr lang="en-GB" dirty="0">
                <a:solidFill>
                  <a:srgbClr val="0033CC"/>
                </a:solidFill>
                <a:latin typeface="+mj-lt"/>
                <a:sym typeface="Wingdings" pitchFamily="2" charset="2"/>
              </a:rPr>
              <a:t>Do you ensure that you / supervisory staff use the IHTIMAM process to capture bad / good behaviours during the rig move?</a:t>
            </a:r>
            <a:endParaRPr lang="en-US" dirty="0">
              <a:solidFill>
                <a:srgbClr val="0033CC"/>
              </a:solidFill>
              <a:latin typeface="+mj-lt"/>
              <a:sym typeface="Wingdings" pitchFamily="2" charset="2"/>
            </a:endParaRPr>
          </a:p>
          <a:p>
            <a:pPr indent="-342900">
              <a:buFont typeface="Arial" charset="0"/>
              <a:buAutoNum type="arabicPeriod"/>
              <a:defRPr/>
            </a:pPr>
            <a:endParaRPr lang="en-US"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a:t>
            </a:r>
          </a:p>
        </p:txBody>
      </p:sp>
      <p:grpSp>
        <p:nvGrpSpPr>
          <p:cNvPr id="58371" name="Group 9"/>
          <p:cNvGrpSpPr>
            <a:grpSpLocks/>
          </p:cNvGrpSpPr>
          <p:nvPr/>
        </p:nvGrpSpPr>
        <p:grpSpPr bwMode="auto">
          <a:xfrm>
            <a:off x="1536701" y="-228600"/>
            <a:ext cx="8920163" cy="990600"/>
            <a:chOff x="9" y="-144"/>
            <a:chExt cx="6087" cy="624"/>
          </a:xfrm>
        </p:grpSpPr>
        <p:sp>
          <p:nvSpPr>
            <p:cNvPr id="58375"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altLang="en-US"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58377"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altLang="en-US" sz="1200" b="1">
                <a:solidFill>
                  <a:srgbClr val="000000"/>
                </a:solidFill>
                <a:latin typeface="Arial" charset="0"/>
              </a:endParaRPr>
            </a:p>
          </p:txBody>
        </p:sp>
        <p:sp>
          <p:nvSpPr>
            <p:cNvPr id="58378"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GB" sz="3600" kern="10">
                <a:ln w="9525">
                  <a:solidFill>
                    <a:srgbClr val="000000"/>
                  </a:solidFill>
                  <a:round/>
                  <a:headEnd/>
                  <a:tailEnd/>
                </a:ln>
                <a:solidFill>
                  <a:srgbClr val="000000"/>
                </a:solidFill>
                <a:latin typeface="Arial"/>
                <a:cs typeface="Arial"/>
              </a:endParaRPr>
            </a:p>
          </p:txBody>
        </p:sp>
      </p:grpSp>
      <p:sp>
        <p:nvSpPr>
          <p:cNvPr id="58373" name="Slide Number Placeholder 1"/>
          <p:cNvSpPr>
            <a:spLocks noGrp="1"/>
          </p:cNvSpPr>
          <p:nvPr>
            <p:ph type="sldNum" sz="quarter" idx="12"/>
          </p:nvPr>
        </p:nvSpPr>
        <p:spPr>
          <a:noFill/>
        </p:spPr>
        <p:txBody>
          <a:bodyPr/>
          <a:lstStyle/>
          <a:p>
            <a:fld id="{7B325C61-FB57-4E60-97B6-C9C45F5CD4B3}" type="slidenum">
              <a:rPr lang="en-US" altLang="en-US"/>
              <a:pPr/>
              <a:t>2</a:t>
            </a:fld>
            <a:endParaRPr lang="en-US" altLang="en-US"/>
          </a:p>
        </p:txBody>
      </p:sp>
      <p:sp>
        <p:nvSpPr>
          <p:cNvPr id="58374" name="Rectangle 4"/>
          <p:cNvSpPr>
            <a:spLocks noChangeArrowheads="1"/>
          </p:cNvSpPr>
          <p:nvPr/>
        </p:nvSpPr>
        <p:spPr bwMode="auto">
          <a:xfrm>
            <a:off x="1545845" y="940541"/>
            <a:ext cx="5194051" cy="369332"/>
          </a:xfrm>
          <a:prstGeom prst="rect">
            <a:avLst/>
          </a:prstGeom>
          <a:noFill/>
          <a:ln w="9525">
            <a:noFill/>
            <a:miter lim="800000"/>
            <a:headEnd/>
            <a:tailEnd/>
          </a:ln>
        </p:spPr>
        <p:txBody>
          <a:bodyPr wrap="none">
            <a:spAutoFit/>
          </a:bodyPr>
          <a:lstStyle/>
          <a:p>
            <a:pPr marL="114300" indent="-114300" algn="just" eaLnBrk="0" hangingPunct="0"/>
            <a:r>
              <a:rPr lang="en-GB" altLang="en-US" b="1" dirty="0">
                <a:solidFill>
                  <a:srgbClr val="333399"/>
                </a:solidFill>
                <a:latin typeface="Tahoma" pitchFamily="34" charset="0"/>
              </a:rPr>
              <a:t>Date:</a:t>
            </a:r>
            <a:r>
              <a:rPr lang="en-US" altLang="en-US" b="1" dirty="0">
                <a:solidFill>
                  <a:srgbClr val="333399"/>
                </a:solidFill>
                <a:latin typeface="Tahoma" pitchFamily="34" charset="0"/>
              </a:rPr>
              <a:t>  11.08.20     Incident title  </a:t>
            </a:r>
            <a:r>
              <a:rPr lang="en-US" altLang="en-US" b="1" dirty="0" err="1">
                <a:solidFill>
                  <a:srgbClr val="333399"/>
                </a:solidFill>
                <a:latin typeface="Tahoma" pitchFamily="34" charset="0"/>
              </a:rPr>
              <a:t>HiPo</a:t>
            </a:r>
            <a:r>
              <a:rPr lang="en-US" altLang="en-US" b="1" dirty="0">
                <a:solidFill>
                  <a:srgbClr val="333399"/>
                </a:solidFill>
                <a:latin typeface="Tahoma" pitchFamily="34" charset="0"/>
              </a:rPr>
              <a:t> # 55</a:t>
            </a: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92516</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625D876F-F26D-47D4-9E70-4C695F94A144}"/>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1954</TotalTime>
  <Words>412</Words>
  <Application>Microsoft Office PowerPoint</Application>
  <PresentationFormat>Widescreen</PresentationFormat>
  <Paragraphs>62</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Balushi, Montaha MSE134</cp:lastModifiedBy>
  <cp:revision>102</cp:revision>
  <dcterms:created xsi:type="dcterms:W3CDTF">2018-09-24T07:27:56Z</dcterms:created>
  <dcterms:modified xsi:type="dcterms:W3CDTF">2021-03-08T06:09:44Z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