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9"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71976" y="5803940"/>
            <a:ext cx="7078534"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dirty="0"/>
              <a:t>Always maintain minimum wraps on drawwork  as per OEM requirement</a:t>
            </a:r>
            <a:r>
              <a:rPr lang="en-US" dirty="0"/>
              <a:t> &amp; SOP</a:t>
            </a:r>
            <a:endParaRPr dirty="0"/>
          </a:p>
        </p:txBody>
      </p:sp>
      <p:sp>
        <p:nvSpPr>
          <p:cNvPr id="6" name="object 6"/>
          <p:cNvSpPr txBox="1"/>
          <p:nvPr/>
        </p:nvSpPr>
        <p:spPr>
          <a:xfrm>
            <a:off x="7271259" y="1865928"/>
            <a:ext cx="2983865" cy="715581"/>
          </a:xfrm>
          <a:prstGeom prst="rect">
            <a:avLst/>
          </a:prstGeom>
        </p:spPr>
        <p:txBody>
          <a:bodyPr vert="horz" wrap="square" lIns="0" tIns="0" rIns="0" bIns="0" rtlCol="0">
            <a:spAutoFit/>
          </a:bodyPr>
          <a:lstStyle/>
          <a:p>
            <a:pPr algn="ctr">
              <a:lnSpc>
                <a:spcPts val="2655"/>
              </a:lnSpc>
            </a:pPr>
            <a:r>
              <a:rPr sz="2400" spc="-5" dirty="0">
                <a:solidFill>
                  <a:srgbClr val="FFFFFF"/>
                </a:solidFill>
                <a:latin typeface="Arial"/>
                <a:cs typeface="Arial"/>
              </a:rPr>
              <a:t>Photo explaining what</a:t>
            </a:r>
            <a:endParaRPr sz="2400">
              <a:latin typeface="Arial"/>
              <a:cs typeface="Arial"/>
            </a:endParaRPr>
          </a:p>
          <a:p>
            <a:pPr marL="635" algn="ctr"/>
            <a:r>
              <a:rPr sz="2400" spc="-5" dirty="0">
                <a:solidFill>
                  <a:srgbClr val="FFFFFF"/>
                </a:solidFill>
                <a:latin typeface="Arial"/>
                <a:cs typeface="Arial"/>
              </a:rPr>
              <a:t>was done wrong</a:t>
            </a:r>
            <a:endParaRPr sz="2400">
              <a:latin typeface="Arial"/>
              <a:cs typeface="Arial"/>
            </a:endParaRPr>
          </a:p>
        </p:txBody>
      </p:sp>
      <p:grpSp>
        <p:nvGrpSpPr>
          <p:cNvPr id="7" name="object 7"/>
          <p:cNvGrpSpPr/>
          <p:nvPr/>
        </p:nvGrpSpPr>
        <p:grpSpPr>
          <a:xfrm>
            <a:off x="9093666" y="894333"/>
            <a:ext cx="2861478" cy="2270396"/>
            <a:chOff x="5550408" y="1054608"/>
            <a:chExt cx="3508375" cy="2458720"/>
          </a:xfrm>
        </p:grpSpPr>
        <p:sp>
          <p:nvSpPr>
            <p:cNvPr id="8" name="object 8"/>
            <p:cNvSpPr/>
            <p:nvPr/>
          </p:nvSpPr>
          <p:spPr>
            <a:xfrm>
              <a:off x="5550408" y="1054608"/>
              <a:ext cx="3378707" cy="231190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8391144" y="2715768"/>
              <a:ext cx="600710" cy="730250"/>
            </a:xfrm>
            <a:custGeom>
              <a:avLst/>
              <a:gdLst/>
              <a:ahLst/>
              <a:cxnLst/>
              <a:rect l="l" t="t" r="r" b="b"/>
              <a:pathLst>
                <a:path w="600709" h="730250">
                  <a:moveTo>
                    <a:pt x="0" y="9144"/>
                  </a:moveTo>
                  <a:lnTo>
                    <a:pt x="600455" y="729996"/>
                  </a:lnTo>
                </a:path>
                <a:path w="600709" h="730250">
                  <a:moveTo>
                    <a:pt x="6096" y="711708"/>
                  </a:moveTo>
                  <a:lnTo>
                    <a:pt x="568451" y="0"/>
                  </a:lnTo>
                </a:path>
              </a:pathLst>
            </a:custGeom>
            <a:ln w="134112">
              <a:solidFill>
                <a:srgbClr val="FF0000"/>
              </a:solidFill>
            </a:ln>
          </p:spPr>
          <p:txBody>
            <a:bodyPr wrap="square" lIns="0" tIns="0" rIns="0" bIns="0" rtlCol="0"/>
            <a:lstStyle/>
            <a:p>
              <a:endParaRPr/>
            </a:p>
          </p:txBody>
        </p:sp>
      </p:grpSp>
      <p:sp>
        <p:nvSpPr>
          <p:cNvPr id="10" name="object 10"/>
          <p:cNvSpPr txBox="1"/>
          <p:nvPr/>
        </p:nvSpPr>
        <p:spPr>
          <a:xfrm>
            <a:off x="7220459" y="4339590"/>
            <a:ext cx="3162935" cy="756920"/>
          </a:xfrm>
          <a:prstGeom prst="rect">
            <a:avLst/>
          </a:prstGeom>
        </p:spPr>
        <p:txBody>
          <a:bodyPr vert="horz" wrap="square" lIns="0" tIns="12700" rIns="0" bIns="0" rtlCol="0">
            <a:spAutoFit/>
          </a:bodyPr>
          <a:lstStyle/>
          <a:p>
            <a:pPr marL="198120" marR="5080" indent="-186055">
              <a:spcBef>
                <a:spcPts val="100"/>
              </a:spcBef>
            </a:pPr>
            <a:r>
              <a:rPr sz="2400" spc="-5" dirty="0">
                <a:solidFill>
                  <a:srgbClr val="FFFFFF"/>
                </a:solidFill>
                <a:latin typeface="Arial"/>
                <a:cs typeface="Arial"/>
              </a:rPr>
              <a:t>Photo explaining how </a:t>
            </a:r>
            <a:r>
              <a:rPr sz="2400" dirty="0">
                <a:solidFill>
                  <a:srgbClr val="FFFFFF"/>
                </a:solidFill>
                <a:latin typeface="Arial"/>
                <a:cs typeface="Arial"/>
              </a:rPr>
              <a:t>it  </a:t>
            </a:r>
            <a:r>
              <a:rPr sz="2400" spc="-5" dirty="0">
                <a:solidFill>
                  <a:srgbClr val="FFFFFF"/>
                </a:solidFill>
                <a:latin typeface="Arial"/>
                <a:cs typeface="Arial"/>
              </a:rPr>
              <a:t>should be done</a:t>
            </a:r>
            <a:r>
              <a:rPr sz="2400" spc="15" dirty="0">
                <a:solidFill>
                  <a:srgbClr val="FFFFFF"/>
                </a:solidFill>
                <a:latin typeface="Arial"/>
                <a:cs typeface="Arial"/>
              </a:rPr>
              <a:t> </a:t>
            </a:r>
            <a:r>
              <a:rPr sz="2400" spc="-5" dirty="0">
                <a:solidFill>
                  <a:srgbClr val="FFFFFF"/>
                </a:solidFill>
                <a:latin typeface="Arial"/>
                <a:cs typeface="Arial"/>
              </a:rPr>
              <a:t>right</a:t>
            </a:r>
            <a:endParaRPr sz="2400">
              <a:latin typeface="Arial"/>
              <a:cs typeface="Arial"/>
            </a:endParaRPr>
          </a:p>
        </p:txBody>
      </p:sp>
      <p:sp>
        <p:nvSpPr>
          <p:cNvPr id="11" name="object 11"/>
          <p:cNvSpPr txBox="1">
            <a:spLocks noGrp="1"/>
          </p:cNvSpPr>
          <p:nvPr>
            <p:ph type="title"/>
          </p:nvPr>
        </p:nvSpPr>
        <p:spPr>
          <a:xfrm>
            <a:off x="4298442" y="20524"/>
            <a:ext cx="3947160" cy="574675"/>
          </a:xfrm>
          <a:prstGeom prst="rect">
            <a:avLst/>
          </a:prstGeom>
        </p:spPr>
        <p:txBody>
          <a:bodyPr vert="horz" wrap="square" lIns="0" tIns="12700" rIns="0" bIns="0" rtlCol="0" anchor="ctr">
            <a:spAutoFit/>
          </a:bodyPr>
          <a:lstStyle/>
          <a:p>
            <a:pPr marL="12700">
              <a:lnSpc>
                <a:spcPct val="100000"/>
              </a:lnSpc>
              <a:spcBef>
                <a:spcPts val="100"/>
              </a:spcBef>
            </a:pPr>
            <a:r>
              <a:rPr sz="3600" dirty="0"/>
              <a:t>PDO Second</a:t>
            </a:r>
            <a:r>
              <a:rPr sz="3600" spc="-229" dirty="0"/>
              <a:t> </a:t>
            </a:r>
            <a:r>
              <a:rPr sz="3600" dirty="0"/>
              <a:t>Alert</a:t>
            </a:r>
            <a:endParaRPr sz="3600"/>
          </a:p>
        </p:txBody>
      </p:sp>
      <p:sp>
        <p:nvSpPr>
          <p:cNvPr id="12" name="object 12"/>
          <p:cNvSpPr/>
          <p:nvPr/>
        </p:nvSpPr>
        <p:spPr>
          <a:xfrm>
            <a:off x="9045706" y="3441146"/>
            <a:ext cx="2817869" cy="2144680"/>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571976" y="578792"/>
            <a:ext cx="8229950" cy="5225148"/>
          </a:xfrm>
          <a:prstGeom prst="rect">
            <a:avLst/>
          </a:prstGeom>
        </p:spPr>
        <p:txBody>
          <a:bodyPr vert="horz" wrap="square" lIns="0" tIns="13335" rIns="0" bIns="0" rtlCol="0">
            <a:spAutoFit/>
          </a:bodyPr>
          <a:lstStyle/>
          <a:p>
            <a:pPr marL="114300" indent="-114300" algn="just" eaLnBrk="0" hangingPunct="0">
              <a:spcBef>
                <a:spcPts val="105"/>
              </a:spcBef>
              <a:defRPr/>
            </a:pPr>
            <a:r>
              <a:rPr lang="en-US" b="1" dirty="0">
                <a:solidFill>
                  <a:srgbClr val="333399"/>
                </a:solidFill>
                <a:latin typeface="Tahoma" pitchFamily="34" charset="0"/>
              </a:rPr>
              <a:t>Date: </a:t>
            </a:r>
            <a:r>
              <a:rPr b="1" dirty="0">
                <a:solidFill>
                  <a:srgbClr val="333399"/>
                </a:solidFill>
                <a:latin typeface="Tahoma" pitchFamily="34" charset="0"/>
              </a:rPr>
              <a:t>27</a:t>
            </a:r>
            <a:r>
              <a:rPr lang="en-US" b="1" dirty="0">
                <a:solidFill>
                  <a:srgbClr val="333399"/>
                </a:solidFill>
                <a:latin typeface="Tahoma" pitchFamily="34" charset="0"/>
              </a:rPr>
              <a:t>.</a:t>
            </a:r>
            <a:r>
              <a:rPr b="1" dirty="0">
                <a:solidFill>
                  <a:srgbClr val="333399"/>
                </a:solidFill>
                <a:latin typeface="Tahoma" pitchFamily="34" charset="0"/>
              </a:rPr>
              <a:t>08</a:t>
            </a:r>
            <a:r>
              <a:rPr lang="en-US" b="1" dirty="0">
                <a:solidFill>
                  <a:srgbClr val="333399"/>
                </a:solidFill>
                <a:latin typeface="Tahoma" pitchFamily="34" charset="0"/>
              </a:rPr>
              <a:t>.</a:t>
            </a:r>
            <a:r>
              <a:rPr b="1" dirty="0">
                <a:solidFill>
                  <a:srgbClr val="333399"/>
                </a:solidFill>
                <a:latin typeface="Tahoma" pitchFamily="34" charset="0"/>
              </a:rPr>
              <a:t>2020</a:t>
            </a:r>
            <a:r>
              <a:rPr lang="en-US" b="1" dirty="0">
                <a:solidFill>
                  <a:srgbClr val="333399"/>
                </a:solidFill>
                <a:latin typeface="Tahoma" pitchFamily="34" charset="0"/>
              </a:rPr>
              <a:t> 	Incident Title: HiPo#60</a:t>
            </a:r>
            <a:endParaRPr b="1" dirty="0">
              <a:solidFill>
                <a:srgbClr val="333399"/>
              </a:solidFill>
              <a:latin typeface="Tahoma" pitchFamily="34" charset="0"/>
            </a:endParaRPr>
          </a:p>
          <a:p>
            <a:pPr marL="114300" indent="-114300" algn="just" eaLnBrk="0" hangingPunct="0">
              <a:lnSpc>
                <a:spcPts val="1905"/>
              </a:lnSpc>
              <a:spcBef>
                <a:spcPts val="1490"/>
              </a:spcBef>
              <a:defRPr/>
            </a:pPr>
            <a:r>
              <a:rPr b="1" dirty="0">
                <a:solidFill>
                  <a:srgbClr val="FF0000"/>
                </a:solidFill>
                <a:latin typeface="Tahoma" pitchFamily="34" charset="0"/>
              </a:rPr>
              <a:t>What happened?</a:t>
            </a:r>
            <a:endParaRPr lang="en-US" b="1" dirty="0">
              <a:solidFill>
                <a:srgbClr val="FF0000"/>
              </a:solidFill>
              <a:latin typeface="Tahoma" pitchFamily="34" charset="0"/>
            </a:endParaRPr>
          </a:p>
          <a:p>
            <a:pPr marL="114300" indent="-114300" algn="just" eaLnBrk="0" hangingPunct="0">
              <a:lnSpc>
                <a:spcPts val="1905"/>
              </a:lnSpc>
              <a:spcBef>
                <a:spcPts val="1490"/>
              </a:spcBef>
              <a:defRPr/>
            </a:pPr>
            <a:r>
              <a:rPr lang="en-US" b="1" dirty="0">
                <a:solidFill>
                  <a:srgbClr val="FF0000"/>
                </a:solidFill>
                <a:latin typeface="Tahoma" pitchFamily="34" charset="0"/>
                <a:cs typeface="Times New Roman" pitchFamily="18" charset="0"/>
              </a:rPr>
              <a:t>	</a:t>
            </a:r>
            <a:r>
              <a:rPr dirty="0">
                <a:solidFill>
                  <a:srgbClr val="000000"/>
                </a:solidFill>
                <a:cs typeface="Times New Roman" pitchFamily="18" charset="0"/>
              </a:rPr>
              <a:t>On 27th of August 2020 at 08:37 am the rig was waiting for rigging up casing</a:t>
            </a:r>
            <a:r>
              <a:rPr lang="en-US" dirty="0">
                <a:solidFill>
                  <a:srgbClr val="000000"/>
                </a:solidFill>
                <a:cs typeface="Times New Roman" pitchFamily="18" charset="0"/>
              </a:rPr>
              <a:t> </a:t>
            </a:r>
            <a:r>
              <a:rPr dirty="0">
                <a:solidFill>
                  <a:srgbClr val="000000"/>
                </a:solidFill>
                <a:cs typeface="Times New Roman" pitchFamily="18" charset="0"/>
              </a:rPr>
              <a:t>gears. The travelling block was parked at a height of approximately 4.7 mtrs.  from the rig floor. Suddenly the block descended and rested on the rig floor.  During this event, the fast line got removed from the fast line clamp and  travelled through the fast line sheave and dropped to the rig floor. </a:t>
            </a:r>
            <a:r>
              <a:rPr>
                <a:solidFill>
                  <a:srgbClr val="000000"/>
                </a:solidFill>
                <a:cs typeface="Times New Roman" pitchFamily="18" charset="0"/>
              </a:rPr>
              <a:t>The fast</a:t>
            </a:r>
            <a:r>
              <a:rPr lang="en-US">
                <a:solidFill>
                  <a:srgbClr val="000000"/>
                </a:solidFill>
                <a:cs typeface="Times New Roman" pitchFamily="18" charset="0"/>
              </a:rPr>
              <a:t> </a:t>
            </a:r>
            <a:r>
              <a:rPr>
                <a:solidFill>
                  <a:srgbClr val="000000"/>
                </a:solidFill>
                <a:cs typeface="Times New Roman" pitchFamily="18" charset="0"/>
              </a:rPr>
              <a:t>line </a:t>
            </a:r>
            <a:r>
              <a:rPr dirty="0">
                <a:solidFill>
                  <a:srgbClr val="000000"/>
                </a:solidFill>
                <a:cs typeface="Times New Roman" pitchFamily="18" charset="0"/>
              </a:rPr>
              <a:t>clamp was found lying close to the draw works on the rig trailer bed.</a:t>
            </a:r>
          </a:p>
          <a:p>
            <a:pPr>
              <a:spcBef>
                <a:spcPts val="50"/>
              </a:spcBef>
            </a:pPr>
            <a:endParaRPr sz="1700" dirty="0">
              <a:latin typeface="Arial"/>
              <a:cs typeface="Arial"/>
            </a:endParaRPr>
          </a:p>
          <a:p>
            <a:pPr marL="114300" indent="-114300">
              <a:defRPr/>
            </a:pPr>
            <a:r>
              <a:rPr sz="1600" b="1" dirty="0">
                <a:solidFill>
                  <a:srgbClr val="333399"/>
                </a:solidFill>
                <a:latin typeface="Tahoma" pitchFamily="34" charset="0"/>
              </a:rPr>
              <a:t>Your learning from this incident..</a:t>
            </a:r>
          </a:p>
          <a:p>
            <a:pPr marL="114300" marR="336550" indent="-114300">
              <a:spcBef>
                <a:spcPts val="695"/>
              </a:spcBef>
              <a:buFont typeface="Arial" charset="0"/>
              <a:buChar char="•"/>
              <a:defRPr/>
            </a:pPr>
            <a:r>
              <a:rPr sz="1600" dirty="0">
                <a:cs typeface="Times New Roman" pitchFamily="18" charset="0"/>
              </a:rPr>
              <a:t>(This must solely relate to the people at risk of harm or people at risk of  causing the harm)</a:t>
            </a:r>
            <a:r>
              <a:rPr lang="en-US" sz="1600" dirty="0">
                <a:cs typeface="Times New Roman" pitchFamily="18" charset="0"/>
              </a:rPr>
              <a:t>.</a:t>
            </a:r>
          </a:p>
          <a:p>
            <a:pPr marL="114300" marR="53975" indent="-114300">
              <a:spcBef>
                <a:spcPts val="105"/>
              </a:spcBef>
              <a:buFont typeface="Arial" charset="0"/>
              <a:buChar char="•"/>
              <a:tabLst>
                <a:tab pos="187325" algn="l"/>
                <a:tab pos="187960" algn="l"/>
              </a:tabLst>
              <a:defRPr/>
            </a:pPr>
            <a:r>
              <a:rPr lang="en-US" sz="1600" dirty="0">
                <a:cs typeface="Times New Roman" pitchFamily="18" charset="0"/>
              </a:rPr>
              <a:t>Always ensure that slip and cut job is carried out based on SOP and with  consideration of OEM requirement.</a:t>
            </a:r>
          </a:p>
          <a:p>
            <a:pPr marL="114300" indent="-114300">
              <a:buFont typeface="Arial" charset="0"/>
              <a:buChar char="•"/>
              <a:tabLst>
                <a:tab pos="187325" algn="l"/>
                <a:tab pos="187960" algn="l"/>
              </a:tabLst>
              <a:defRPr/>
            </a:pPr>
            <a:r>
              <a:rPr lang="en-US" sz="1600" dirty="0">
                <a:cs typeface="Times New Roman" pitchFamily="18" charset="0"/>
              </a:rPr>
              <a:t>Always Ensure that Slip and Cut operation is supervised by Site Supervisor.</a:t>
            </a:r>
          </a:p>
          <a:p>
            <a:pPr marL="114300" marR="5080" indent="-114300">
              <a:buFont typeface="Arial" charset="0"/>
              <a:buChar char="•"/>
              <a:tabLst>
                <a:tab pos="187325" algn="l"/>
                <a:tab pos="187960" algn="l"/>
              </a:tabLst>
              <a:defRPr/>
            </a:pPr>
            <a:r>
              <a:rPr lang="en-US" sz="1600" dirty="0">
                <a:cs typeface="Times New Roman" pitchFamily="18" charset="0"/>
              </a:rPr>
              <a:t>Always Ensure that Draw work, brake system and other drill lines are daily  checked with accordance to field checklist.</a:t>
            </a:r>
          </a:p>
          <a:p>
            <a:pPr marL="114300" marR="5080" indent="-114300">
              <a:buFont typeface="Arial" charset="0"/>
              <a:buChar char="•"/>
              <a:tabLst>
                <a:tab pos="187325" algn="l"/>
                <a:tab pos="187960" algn="l"/>
              </a:tabLst>
              <a:defRPr/>
            </a:pPr>
            <a:r>
              <a:rPr lang="en-US" sz="1600" dirty="0">
                <a:cs typeface="Times New Roman" pitchFamily="18" charset="0"/>
              </a:rPr>
              <a:t>Always perform critical task under PTW system.</a:t>
            </a:r>
          </a:p>
          <a:p>
            <a:pPr marL="114300" marR="5080" indent="-114300">
              <a:buFont typeface="Arial" charset="0"/>
              <a:buChar char="•"/>
              <a:tabLst>
                <a:tab pos="187325" algn="l"/>
                <a:tab pos="187960" algn="l"/>
              </a:tabLst>
              <a:defRPr/>
            </a:pPr>
            <a:r>
              <a:rPr lang="en-US" sz="1600" dirty="0">
                <a:cs typeface="Times New Roman" pitchFamily="18" charset="0"/>
              </a:rPr>
              <a:t>Always ensure TBT is conducted before job.</a:t>
            </a:r>
          </a:p>
          <a:p>
            <a:pPr marL="478155" marR="336550" indent="-114300">
              <a:spcBef>
                <a:spcPts val="695"/>
              </a:spcBef>
            </a:pPr>
            <a:endParaRPr sz="1050" dirty="0">
              <a:latin typeface="Arial"/>
              <a:cs typeface="Arial"/>
            </a:endParaRPr>
          </a:p>
        </p:txBody>
      </p:sp>
      <p:sp>
        <p:nvSpPr>
          <p:cNvPr id="14" name="object 14"/>
          <p:cNvSpPr/>
          <p:nvPr/>
        </p:nvSpPr>
        <p:spPr>
          <a:xfrm>
            <a:off x="11230876" y="5081520"/>
            <a:ext cx="655162" cy="588708"/>
          </a:xfrm>
          <a:custGeom>
            <a:avLst/>
            <a:gdLst/>
            <a:ahLst/>
            <a:cxnLst/>
            <a:rect l="l" t="t" r="r" b="b"/>
            <a:pathLst>
              <a:path w="803275" h="637539">
                <a:moveTo>
                  <a:pt x="0" y="430428"/>
                </a:moveTo>
                <a:lnTo>
                  <a:pt x="187578" y="637031"/>
                </a:lnTo>
                <a:lnTo>
                  <a:pt x="803148" y="0"/>
                </a:lnTo>
              </a:path>
            </a:pathLst>
          </a:custGeom>
          <a:ln w="134112">
            <a:solidFill>
              <a:srgbClr val="99CC00"/>
            </a:solidFill>
          </a:ln>
        </p:spPr>
        <p:txBody>
          <a:bodyPr wrap="square" lIns="0" tIns="0" rIns="0" bIns="0" rtlCol="0"/>
          <a:lstStyle/>
          <a:p>
            <a:endParaRPr/>
          </a:p>
        </p:txBody>
      </p:sp>
      <p:sp>
        <p:nvSpPr>
          <p:cNvPr id="16" name="Rectangle 15">
            <a:extLst>
              <a:ext uri="{FF2B5EF4-FFF2-40B4-BE49-F238E27FC236}">
                <a16:creationId xmlns:a16="http://schemas.microsoft.com/office/drawing/2014/main" id="{9E05B699-81AB-4758-B0F2-2AD9DDC80750}"/>
              </a:ext>
            </a:extLst>
          </p:cNvPr>
          <p:cNvSpPr>
            <a:spLocks noChangeArrowheads="1"/>
          </p:cNvSpPr>
          <p:nvPr/>
        </p:nvSpPr>
        <p:spPr bwMode="auto">
          <a:xfrm>
            <a:off x="571976" y="616215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65906" y="20524"/>
            <a:ext cx="4958715" cy="574675"/>
          </a:xfrm>
          <a:prstGeom prst="rect">
            <a:avLst/>
          </a:prstGeom>
        </p:spPr>
        <p:txBody>
          <a:bodyPr vert="horz" wrap="square" lIns="0" tIns="12700" rIns="0" bIns="0" rtlCol="0" anchor="ctr">
            <a:spAutoFit/>
          </a:bodyPr>
          <a:lstStyle/>
          <a:p>
            <a:pPr marL="12700">
              <a:lnSpc>
                <a:spcPct val="100000"/>
              </a:lnSpc>
              <a:spcBef>
                <a:spcPts val="100"/>
              </a:spcBef>
            </a:pPr>
            <a:r>
              <a:rPr sz="3600" dirty="0"/>
              <a:t>Management self</a:t>
            </a:r>
            <a:r>
              <a:rPr sz="3600" spc="-65" dirty="0"/>
              <a:t> </a:t>
            </a:r>
            <a:r>
              <a:rPr sz="3600" dirty="0"/>
              <a:t>audit</a:t>
            </a:r>
            <a:endParaRPr sz="3600"/>
          </a:p>
        </p:txBody>
      </p:sp>
      <p:sp>
        <p:nvSpPr>
          <p:cNvPr id="5" name="object 5"/>
          <p:cNvSpPr txBox="1"/>
          <p:nvPr/>
        </p:nvSpPr>
        <p:spPr>
          <a:xfrm>
            <a:off x="922789" y="940389"/>
            <a:ext cx="9079883" cy="5648341"/>
          </a:xfrm>
          <a:prstGeom prst="rect">
            <a:avLst/>
          </a:prstGeom>
        </p:spPr>
        <p:txBody>
          <a:bodyPr vert="horz" wrap="square" lIns="0" tIns="13335" rIns="0" bIns="0" rtlCol="0">
            <a:spAutoFit/>
          </a:bodyPr>
          <a:lstStyle/>
          <a:p>
            <a:pPr marL="114300" indent="-114300" algn="just" eaLnBrk="0" hangingPunct="0">
              <a:spcBef>
                <a:spcPts val="105"/>
              </a:spcBef>
              <a:defRPr/>
            </a:pPr>
            <a:r>
              <a:rPr lang="en-US" b="1" dirty="0">
                <a:solidFill>
                  <a:srgbClr val="333399"/>
                </a:solidFill>
                <a:latin typeface="Tahoma" pitchFamily="34" charset="0"/>
              </a:rPr>
              <a:t>Date: 27.08.2020 	Incident title HiPo#60</a:t>
            </a:r>
          </a:p>
          <a:p>
            <a:pPr marL="114300" indent="-114300" algn="just" eaLnBrk="0" hangingPunct="0">
              <a:spcBef>
                <a:spcPts val="30"/>
              </a:spcBef>
              <a:defRPr/>
            </a:pPr>
            <a:endParaRPr b="1" dirty="0">
              <a:solidFill>
                <a:srgbClr val="333399"/>
              </a:solidFill>
              <a:latin typeface="Tahoma" pitchFamily="34" charset="0"/>
            </a:endParaRPr>
          </a:p>
          <a:p>
            <a:pPr marL="342900" marR="5080" indent="-342900">
              <a:defRPr/>
            </a:pPr>
            <a:r>
              <a:rPr sz="1600" b="1" dirty="0">
                <a:solidFill>
                  <a:srgbClr val="FF0000"/>
                </a:solidFill>
                <a:latin typeface="Tahoma" pitchFamily="34" charset="0"/>
              </a:rPr>
              <a:t>As a learning from this incident and ensure continual improvement all contract</a:t>
            </a:r>
            <a:r>
              <a:rPr lang="en-US" sz="1600" b="1" dirty="0">
                <a:solidFill>
                  <a:srgbClr val="FF0000"/>
                </a:solidFill>
                <a:latin typeface="Tahoma" pitchFamily="34" charset="0"/>
              </a:rPr>
              <a:t> </a:t>
            </a:r>
            <a:r>
              <a:rPr sz="1600" b="1" dirty="0">
                <a:solidFill>
                  <a:srgbClr val="FF0000"/>
                </a:solidFill>
                <a:latin typeface="Tahoma" pitchFamily="34" charset="0"/>
              </a:rPr>
              <a:t>managers must review their HSE HEMP against the questions asked below</a:t>
            </a:r>
          </a:p>
          <a:p>
            <a:pPr marL="342900" indent="-342900">
              <a:spcBef>
                <a:spcPts val="50"/>
              </a:spcBef>
              <a:defRPr/>
            </a:pPr>
            <a:endParaRPr sz="1600" b="1" dirty="0">
              <a:solidFill>
                <a:srgbClr val="FF0000"/>
              </a:solidFill>
              <a:latin typeface="Tahoma" pitchFamily="34" charset="0"/>
            </a:endParaRPr>
          </a:p>
          <a:p>
            <a:pPr indent="-342900">
              <a:defRPr/>
            </a:pPr>
            <a:r>
              <a:rPr sz="1600" b="1" dirty="0">
                <a:solidFill>
                  <a:srgbClr val="0000FF"/>
                </a:solidFill>
                <a:latin typeface="Tahoma" pitchFamily="34" charset="0"/>
              </a:rPr>
              <a:t>Confirm the following:</a:t>
            </a:r>
          </a:p>
          <a:p>
            <a:pPr marL="355600" indent="-342900">
              <a:spcBef>
                <a:spcPts val="1639"/>
              </a:spcBef>
              <a:buAutoNum type="arabicPeriod"/>
              <a:tabLst>
                <a:tab pos="354965" algn="l"/>
                <a:tab pos="355600" algn="l"/>
              </a:tabLst>
            </a:pPr>
            <a:r>
              <a:rPr dirty="0">
                <a:solidFill>
                  <a:srgbClr val="0033CC"/>
                </a:solidFill>
                <a:latin typeface="+mj-lt"/>
              </a:rPr>
              <a:t>Do you ensure that SOP for slip and cut operation is developed considering OEM?</a:t>
            </a:r>
          </a:p>
          <a:p>
            <a:pPr marL="355600" indent="-342900">
              <a:buAutoNum type="arabicPeriod"/>
              <a:tabLst>
                <a:tab pos="354965" algn="l"/>
                <a:tab pos="355600" algn="l"/>
              </a:tabLst>
            </a:pPr>
            <a:r>
              <a:rPr dirty="0">
                <a:solidFill>
                  <a:srgbClr val="0033CC"/>
                </a:solidFill>
                <a:latin typeface="+mj-lt"/>
              </a:rPr>
              <a:t>Do you ensure that effective routine checks on brake systems are carried out?</a:t>
            </a:r>
          </a:p>
          <a:p>
            <a:pPr marL="355600" marR="132715" indent="-342900">
              <a:buAutoNum type="arabicPeriod"/>
              <a:tabLst>
                <a:tab pos="354965" algn="l"/>
                <a:tab pos="355600" algn="l"/>
              </a:tabLst>
            </a:pPr>
            <a:r>
              <a:rPr dirty="0">
                <a:solidFill>
                  <a:srgbClr val="0033CC"/>
                </a:solidFill>
                <a:latin typeface="+mj-lt"/>
              </a:rPr>
              <a:t>Do you ensure that CCTV is covering all critical areas and active at all times? </a:t>
            </a:r>
            <a:endParaRPr lang="en-US" dirty="0">
              <a:solidFill>
                <a:srgbClr val="0033CC"/>
              </a:solidFill>
              <a:latin typeface="+mj-lt"/>
            </a:endParaRPr>
          </a:p>
          <a:p>
            <a:pPr marL="355600" marR="132715" indent="-342900">
              <a:buAutoNum type="arabicPeriod"/>
              <a:tabLst>
                <a:tab pos="354965" algn="l"/>
                <a:tab pos="355600" algn="l"/>
              </a:tabLst>
            </a:pPr>
            <a:r>
              <a:rPr dirty="0">
                <a:solidFill>
                  <a:srgbClr val="0033CC"/>
                </a:solidFill>
                <a:latin typeface="+mj-lt"/>
              </a:rPr>
              <a:t>Do you ensure that effective process in place to review and update SOP?</a:t>
            </a:r>
          </a:p>
          <a:p>
            <a:pPr marL="355600" indent="-342900">
              <a:buAutoNum type="arabicPeriod"/>
              <a:tabLst>
                <a:tab pos="354965" algn="l"/>
                <a:tab pos="355600" algn="l"/>
              </a:tabLst>
            </a:pPr>
            <a:r>
              <a:rPr dirty="0">
                <a:solidFill>
                  <a:srgbClr val="0033CC"/>
                </a:solidFill>
                <a:latin typeface="+mj-lt"/>
              </a:rPr>
              <a:t>Do you ensure that all critical tasks are performed under PTW system?</a:t>
            </a:r>
            <a:endParaRPr lang="en-US" dirty="0">
              <a:solidFill>
                <a:srgbClr val="0033CC"/>
              </a:solidFill>
              <a:latin typeface="+mj-lt"/>
            </a:endParaRPr>
          </a:p>
          <a:p>
            <a:pPr marL="355600" indent="-342900">
              <a:buAutoNum type="arabicPeriod"/>
              <a:tabLst>
                <a:tab pos="354965" algn="l"/>
                <a:tab pos="355600" algn="l"/>
              </a:tabLst>
            </a:pPr>
            <a:r>
              <a:rPr lang="en-US" dirty="0">
                <a:solidFill>
                  <a:srgbClr val="0033CC"/>
                </a:solidFill>
                <a:latin typeface="+mj-lt"/>
              </a:rPr>
              <a:t>Do you ensure that pre job meetings (TBT) are conducted and effective?</a:t>
            </a:r>
          </a:p>
          <a:p>
            <a:pPr marL="355600" indent="-342900">
              <a:buAutoNum type="arabicPeriod"/>
              <a:tabLst>
                <a:tab pos="354965" algn="l"/>
                <a:tab pos="355600" algn="l"/>
              </a:tabLst>
            </a:pPr>
            <a:endParaRPr lang="en-US" dirty="0">
              <a:solidFill>
                <a:srgbClr val="0033CC"/>
              </a:solidFill>
              <a:latin typeface="+mj-lt"/>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55600" indent="-342900">
              <a:buAutoNum type="arabicPeriod"/>
              <a:tabLst>
                <a:tab pos="354965" algn="l"/>
                <a:tab pos="355600" algn="l"/>
              </a:tabLst>
            </a:pPr>
            <a:endParaRPr lang="en-US" sz="1400" spc="-5" dirty="0">
              <a:solidFill>
                <a:srgbClr val="0033CC"/>
              </a:solidFill>
              <a:latin typeface="Arial"/>
              <a:cs typeface="Arial"/>
            </a:endParaRPr>
          </a:p>
          <a:p>
            <a:pPr marL="342900" indent="-342900">
              <a:tabLst>
                <a:tab pos="354965" algn="l"/>
                <a:tab pos="355600" algn="l"/>
              </a:tabLst>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355600" indent="-342900">
              <a:buAutoNum type="arabicPeriod"/>
              <a:tabLst>
                <a:tab pos="354965" algn="l"/>
                <a:tab pos="355600" algn="l"/>
              </a:tabLst>
            </a:pPr>
            <a:endParaRPr lang="en-US" sz="1400" spc="-5" dirty="0">
              <a:solidFill>
                <a:srgbClr val="0033CC"/>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63B6D-EC48-44E4-A47B-803610AA48E0}"/>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1958</TotalTime>
  <Words>46</Words>
  <Application>Microsoft Office PowerPoint</Application>
  <PresentationFormat>Widescreen</PresentationFormat>
  <Paragraphs>38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PDO Second Alert</vt:lpstr>
      <vt:lpstr>Management self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107</cp:revision>
  <dcterms:created xsi:type="dcterms:W3CDTF">2018-09-24T07:27:56Z</dcterms:created>
  <dcterms:modified xsi:type="dcterms:W3CDTF">2021-03-10T05:34:01Z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