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08" r:id="rId6"/>
    <p:sldId id="30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14" d="100"/>
          <a:sy n="114" d="100"/>
        </p:scale>
        <p:origin x="70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10/03/2021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
        <p:nvSpPr>
          <p:cNvPr id="2" name="Header Placeholder 1"/>
          <p:cNvSpPr>
            <a:spLocks noGrp="1"/>
          </p:cNvSpPr>
          <p:nvPr>
            <p:ph type="hdr" sz="quarter" idx="10"/>
          </p:nvPr>
        </p:nvSpPr>
        <p:spPr/>
        <p:txBody>
          <a:bodyPr/>
          <a:lstStyle/>
          <a:p>
            <a:pPr>
              <a:defRPr/>
            </a:pPr>
            <a:r>
              <a:rPr lang="en-US"/>
              <a:t>Ab</a:t>
            </a:r>
          </a:p>
        </p:txBody>
      </p:sp>
    </p:spTree>
    <p:extLst>
      <p:ext uri="{BB962C8B-B14F-4D97-AF65-F5344CB8AC3E}">
        <p14:creationId xmlns:p14="http://schemas.microsoft.com/office/powerpoint/2010/main" val="3471905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
        <p:nvSpPr>
          <p:cNvPr id="2" name="Header Placeholder 1"/>
          <p:cNvSpPr>
            <a:spLocks noGrp="1"/>
          </p:cNvSpPr>
          <p:nvPr>
            <p:ph type="hdr" sz="quarter" idx="10"/>
          </p:nvPr>
        </p:nvSpPr>
        <p:spPr/>
        <p:txBody>
          <a:bodyPr/>
          <a:lstStyle/>
          <a:p>
            <a:pPr>
              <a:defRPr/>
            </a:pPr>
            <a:r>
              <a:rPr lang="en-US"/>
              <a:t>Ab</a:t>
            </a:r>
          </a:p>
        </p:txBody>
      </p:sp>
    </p:spTree>
    <p:extLst>
      <p:ext uri="{BB962C8B-B14F-4D97-AF65-F5344CB8AC3E}">
        <p14:creationId xmlns:p14="http://schemas.microsoft.com/office/powerpoint/2010/main" val="2209142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10/03/2021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10/03/2021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10/03/2021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10/03/2021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10/03/2021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10/03/2021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10/03/2021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10/03/2021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37614" y="1221024"/>
            <a:ext cx="2491203" cy="2244133"/>
          </a:xfrm>
          <a:prstGeom prst="rect">
            <a:avLst/>
          </a:prstGeom>
        </p:spPr>
      </p:pic>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31" name="Text Box 2"/>
          <p:cNvSpPr txBox="1">
            <a:spLocks noChangeArrowheads="1"/>
          </p:cNvSpPr>
          <p:nvPr/>
        </p:nvSpPr>
        <p:spPr bwMode="auto">
          <a:xfrm>
            <a:off x="494807" y="646388"/>
            <a:ext cx="8893199" cy="5001369"/>
          </a:xfrm>
          <a:prstGeom prst="rect">
            <a:avLst/>
          </a:prstGeom>
          <a:noFill/>
          <a:ln w="19050">
            <a:noFill/>
            <a:miter lim="800000"/>
            <a:headEnd/>
            <a:tailEnd/>
          </a:ln>
        </p:spPr>
        <p:txBody>
          <a:bodyPr wrap="square">
            <a:spAutoFit/>
          </a:bodyPr>
          <a:lstStyle/>
          <a:p>
            <a:pPr marL="114300" indent="-114300" algn="just" eaLnBrk="0" hangingPunct="0">
              <a:spcBef>
                <a:spcPts val="105"/>
              </a:spcBef>
              <a:defRPr/>
            </a:pPr>
            <a:r>
              <a:rPr lang="en-US" b="1" dirty="0">
                <a:solidFill>
                  <a:srgbClr val="333399"/>
                </a:solidFill>
                <a:latin typeface="Tahoma" pitchFamily="34" charset="0"/>
              </a:rPr>
              <a:t>Date: 28.09.2020	 Incident Title: HiPo#64</a:t>
            </a:r>
          </a:p>
          <a:p>
            <a:pPr marL="114300" indent="-114300" algn="just" eaLnBrk="0" hangingPunct="0">
              <a:spcBef>
                <a:spcPts val="105"/>
              </a:spcBef>
              <a:defRPr/>
            </a:pPr>
            <a:endParaRPr lang="en-US" b="1" dirty="0">
              <a:solidFill>
                <a:srgbClr val="333399"/>
              </a:solidFill>
              <a:latin typeface="Tahoma" pitchFamily="34" charset="0"/>
            </a:endParaRPr>
          </a:p>
          <a:p>
            <a:pPr marL="114300" indent="-114300" algn="just" eaLnBrk="0" hangingPunct="0">
              <a:spcBef>
                <a:spcPts val="105"/>
              </a:spcBef>
              <a:defRPr/>
            </a:pPr>
            <a:r>
              <a:rPr lang="en-US" b="1" dirty="0">
                <a:solidFill>
                  <a:srgbClr val="FF0000"/>
                </a:solidFill>
                <a:latin typeface="Tahoma" pitchFamily="34" charset="0"/>
              </a:rPr>
              <a:t>What happened?</a:t>
            </a:r>
          </a:p>
          <a:p>
            <a:pPr marL="114300" indent="-114300" eaLnBrk="0" hangingPunct="0">
              <a:lnSpc>
                <a:spcPts val="1905"/>
              </a:lnSpc>
              <a:spcBef>
                <a:spcPts val="1490"/>
              </a:spcBef>
              <a:defRPr/>
            </a:pPr>
            <a:r>
              <a:rPr lang="en-US" dirty="0">
                <a:solidFill>
                  <a:srgbClr val="000000"/>
                </a:solidFill>
                <a:cs typeface="Times New Roman" pitchFamily="18" charset="0"/>
              </a:rPr>
              <a:t>While running in hole 13-3/8” shoe track, Driller noticed a sudden hold up happened. He suspected that the edge of float shoe was hooked up inside conductor shoe. Due to this DSV and NTP decided to pull the float shoe to rig floor for checking the condition. As the casing shoe was coming through the slips it caught slip segment, After inspecting the shoe  and RIH casing Floor-man noticed that segment had moved from carrier position and informed driller to stop. TBT was held on removing and replacing slip segment. While repositioning segment it dropped to Cellar. No one injured.</a:t>
            </a:r>
          </a:p>
          <a:p>
            <a:pPr marL="342900" indent="-342900">
              <a:defRPr/>
            </a:pPr>
            <a:endParaRPr lang="en-US" sz="1400" dirty="0">
              <a:latin typeface="Calibri" panose="020F0502020204030204" pitchFamily="34" charset="0"/>
              <a:cs typeface="Calibri" panose="020F0502020204030204" pitchFamily="34" charset="0"/>
            </a:endParaRPr>
          </a:p>
          <a:p>
            <a:pPr marL="114300" indent="-114300">
              <a:defRPr/>
            </a:pPr>
            <a:r>
              <a:rPr lang="en-US" sz="1600" b="1" dirty="0">
                <a:solidFill>
                  <a:srgbClr val="333399"/>
                </a:solidFill>
                <a:latin typeface="Tahoma" pitchFamily="34" charset="0"/>
              </a:rPr>
              <a:t>Your learning from this incident..</a:t>
            </a:r>
          </a:p>
          <a:p>
            <a:pPr marL="114300" indent="-114300" algn="just">
              <a:defRPr/>
            </a:pPr>
            <a:endParaRPr lang="en-US" sz="1400" dirty="0">
              <a:latin typeface="Calibri" panose="020F0502020204030204" pitchFamily="34" charset="0"/>
              <a:cs typeface="Arial" charset="0"/>
            </a:endParaRPr>
          </a:p>
          <a:p>
            <a:pPr marL="114300" marR="67310" indent="-114300">
              <a:spcBef>
                <a:spcPts val="5"/>
              </a:spcBef>
              <a:buFont typeface="Arial" charset="0"/>
              <a:buChar char="•"/>
              <a:defRPr/>
            </a:pPr>
            <a:r>
              <a:rPr lang="en-US" sz="1600" dirty="0">
                <a:cs typeface="Times New Roman" pitchFamily="18" charset="0"/>
              </a:rPr>
              <a:t>Always ensure the risk assessment is applied for any none routine activity.</a:t>
            </a:r>
          </a:p>
          <a:p>
            <a:pPr marL="114300" marR="67310" indent="-114300">
              <a:spcBef>
                <a:spcPts val="5"/>
              </a:spcBef>
              <a:buFont typeface="Arial" charset="0"/>
              <a:buChar char="•"/>
              <a:defRPr/>
            </a:pPr>
            <a:r>
              <a:rPr lang="en-US" sz="1600" dirty="0">
                <a:cs typeface="Times New Roman" pitchFamily="18" charset="0"/>
              </a:rPr>
              <a:t>Always ensure to adhere with red zone, No go zone management. </a:t>
            </a:r>
          </a:p>
          <a:p>
            <a:pPr marL="114300" marR="67310" indent="-114300">
              <a:spcBef>
                <a:spcPts val="5"/>
              </a:spcBef>
              <a:buFont typeface="Arial" charset="0"/>
              <a:buChar char="•"/>
              <a:defRPr/>
            </a:pPr>
            <a:r>
              <a:rPr lang="en-US" sz="1600" dirty="0">
                <a:cs typeface="Times New Roman" pitchFamily="18" charset="0"/>
              </a:rPr>
              <a:t>Always ensure that no one standing in the line of fire.</a:t>
            </a:r>
          </a:p>
          <a:p>
            <a:pPr marL="114300" marR="67310" indent="-114300">
              <a:spcBef>
                <a:spcPts val="5"/>
              </a:spcBef>
              <a:buFont typeface="Arial" charset="0"/>
              <a:buChar char="•"/>
              <a:defRPr/>
            </a:pPr>
            <a:r>
              <a:rPr lang="en-US" sz="1600" dirty="0">
                <a:cs typeface="Times New Roman" pitchFamily="18" charset="0"/>
              </a:rPr>
              <a:t>Always keep good communication between the crew members. </a:t>
            </a:r>
            <a:endParaRPr lang="en-US" altLang="en-US" sz="1600" dirty="0">
              <a:cs typeface="Times New Roman" pitchFamily="18" charset="0"/>
            </a:endParaRPr>
          </a:p>
          <a:p>
            <a:pPr marL="114300" marR="67310" indent="-114300">
              <a:spcBef>
                <a:spcPts val="5"/>
              </a:spcBef>
              <a:buFont typeface="Arial" charset="0"/>
              <a:buChar char="•"/>
              <a:defRPr/>
            </a:pPr>
            <a:r>
              <a:rPr lang="en-US" sz="1600" dirty="0">
                <a:cs typeface="Times New Roman" pitchFamily="18" charset="0"/>
              </a:rPr>
              <a:t>Always e</a:t>
            </a:r>
            <a:r>
              <a:rPr lang="en-US" altLang="en-US" sz="1600" dirty="0">
                <a:cs typeface="Times New Roman" pitchFamily="18" charset="0"/>
              </a:rPr>
              <a:t>nsure effective TBT conducted and ensure all hazards are briefed to all &amp; understood. </a:t>
            </a:r>
          </a:p>
          <a:p>
            <a:pPr marR="67310">
              <a:spcBef>
                <a:spcPts val="5"/>
              </a:spcBef>
              <a:defRPr/>
            </a:pPr>
            <a:endParaRPr lang="en-US" altLang="en-US" sz="1600" dirty="0">
              <a:cs typeface="Times New Roman" pitchFamily="18" charset="0"/>
            </a:endParaRPr>
          </a:p>
        </p:txBody>
      </p:sp>
      <p:sp>
        <p:nvSpPr>
          <p:cNvPr id="32" name="TextBox 16"/>
          <p:cNvSpPr txBox="1">
            <a:spLocks noChangeArrowheads="1"/>
          </p:cNvSpPr>
          <p:nvPr/>
        </p:nvSpPr>
        <p:spPr bwMode="auto">
          <a:xfrm>
            <a:off x="586593" y="5500218"/>
            <a:ext cx="8207484" cy="338554"/>
          </a:xfrm>
          <a:prstGeom prst="rect">
            <a:avLst/>
          </a:prstGeom>
          <a:solidFill>
            <a:srgbClr val="0070C0"/>
          </a:solidFill>
          <a:ln w="9525">
            <a:noFill/>
            <a:miter lim="800000"/>
            <a:headEnd/>
            <a:tailEnd/>
          </a:ln>
        </p:spPr>
        <p:txBody>
          <a:bodyPr wrap="square">
            <a:spAutoFit/>
          </a:bodyPr>
          <a:lstStyle>
            <a:defPPr>
              <a:defRPr lang="en-US"/>
            </a:defPPr>
            <a:lvl1pPr>
              <a:defRPr sz="1600" b="1">
                <a:solidFill>
                  <a:srgbClr val="FFFF00"/>
                </a:solidFill>
                <a:cs typeface="Times New Roman" pitchFamily="18" charset="0"/>
              </a:defRPr>
            </a:lvl1pPr>
          </a:lstStyle>
          <a:p>
            <a:r>
              <a:rPr lang="en-US" altLang="en-US" dirty="0"/>
              <a:t>Ensure employees have left no go zone and barriers are installed prior to continuing the task </a:t>
            </a:r>
          </a:p>
        </p:txBody>
      </p:sp>
      <p:sp>
        <p:nvSpPr>
          <p:cNvPr id="19" name="Text Placeholder 4"/>
          <p:cNvSpPr txBox="1">
            <a:spLocks/>
          </p:cNvSpPr>
          <p:nvPr/>
        </p:nvSpPr>
        <p:spPr>
          <a:xfrm>
            <a:off x="7421940" y="5727577"/>
            <a:ext cx="2396748" cy="218957"/>
          </a:xfrm>
          <a:prstGeom prst="rect">
            <a:avLst/>
          </a:prstGeom>
        </p:spPr>
        <p:txBody>
          <a:bodyPr anchor="ctr"/>
          <a:lstStyle>
            <a:lvl1pPr marL="342900" indent="-342900" algn="r" defTabSz="914400" rtl="0" eaLnBrk="1" latinLnBrk="0" hangingPunct="1">
              <a:spcBef>
                <a:spcPct val="20000"/>
              </a:spcBef>
              <a:buFont typeface="Arial" pitchFamily="34" charset="0"/>
              <a:buNone/>
              <a:defRPr sz="11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US" dirty="0"/>
          </a:p>
        </p:txBody>
      </p:sp>
      <p:grpSp>
        <p:nvGrpSpPr>
          <p:cNvPr id="40" name="Group 39"/>
          <p:cNvGrpSpPr>
            <a:grpSpLocks/>
          </p:cNvGrpSpPr>
          <p:nvPr/>
        </p:nvGrpSpPr>
        <p:grpSpPr bwMode="auto">
          <a:xfrm>
            <a:off x="11474846" y="2879202"/>
            <a:ext cx="283224" cy="427471"/>
            <a:chOff x="3504" y="544"/>
            <a:chExt cx="2287" cy="1855"/>
          </a:xfrm>
        </p:grpSpPr>
        <p:sp>
          <p:nvSpPr>
            <p:cNvPr id="41"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4" name="Explosion 2 13"/>
          <p:cNvSpPr/>
          <p:nvPr/>
        </p:nvSpPr>
        <p:spPr bwMode="auto">
          <a:xfrm>
            <a:off x="10287555" y="2618152"/>
            <a:ext cx="282582" cy="318764"/>
          </a:xfrm>
          <a:prstGeom prst="irregularSeal2">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endParaRPr>
          </a:p>
        </p:txBody>
      </p:sp>
      <p:grpSp>
        <p:nvGrpSpPr>
          <p:cNvPr id="15" name="Group 14"/>
          <p:cNvGrpSpPr/>
          <p:nvPr/>
        </p:nvGrpSpPr>
        <p:grpSpPr>
          <a:xfrm>
            <a:off x="9437614" y="3978469"/>
            <a:ext cx="2491203" cy="1835937"/>
            <a:chOff x="76763" y="82333"/>
            <a:chExt cx="8918223" cy="6791720"/>
          </a:xfrm>
        </p:grpSpPr>
        <p:pic>
          <p:nvPicPr>
            <p:cNvPr id="20" name="Picture 19"/>
            <p:cNvPicPr>
              <a:picLocks noChangeAspect="1"/>
            </p:cNvPicPr>
            <p:nvPr/>
          </p:nvPicPr>
          <p:blipFill>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tretch>
              <a:fillRect/>
            </a:stretch>
          </p:blipFill>
          <p:spPr>
            <a:xfrm>
              <a:off x="76763" y="82333"/>
              <a:ext cx="8918223" cy="6688667"/>
            </a:xfrm>
            <a:prstGeom prst="rect">
              <a:avLst/>
            </a:prstGeom>
          </p:spPr>
        </p:pic>
        <p:pic>
          <p:nvPicPr>
            <p:cNvPr id="21" name="Picture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496756">
              <a:off x="298909" y="5018313"/>
              <a:ext cx="4202117" cy="1708160"/>
            </a:xfrm>
            <a:prstGeom prst="rect">
              <a:avLst/>
            </a:prstGeom>
          </p:spPr>
        </p:pic>
        <p:pic>
          <p:nvPicPr>
            <p:cNvPr id="22" name="Picture 2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496756">
              <a:off x="3933152" y="5165893"/>
              <a:ext cx="4135178" cy="1708160"/>
            </a:xfrm>
            <a:prstGeom prst="rect">
              <a:avLst/>
            </a:prstGeom>
          </p:spPr>
        </p:pic>
      </p:grpSp>
      <p:sp>
        <p:nvSpPr>
          <p:cNvPr id="23" name="Freeform 132"/>
          <p:cNvSpPr>
            <a:spLocks/>
          </p:cNvSpPr>
          <p:nvPr/>
        </p:nvSpPr>
        <p:spPr bwMode="auto">
          <a:xfrm>
            <a:off x="11429486" y="5443288"/>
            <a:ext cx="373944" cy="337459"/>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18" name="Rectangle 17">
            <a:extLst>
              <a:ext uri="{FF2B5EF4-FFF2-40B4-BE49-F238E27FC236}">
                <a16:creationId xmlns:a16="http://schemas.microsoft.com/office/drawing/2014/main" id="{DC525A93-40BB-4997-802B-1605A0077943}"/>
              </a:ext>
            </a:extLst>
          </p:cNvPr>
          <p:cNvSpPr>
            <a:spLocks noChangeArrowheads="1"/>
          </p:cNvSpPr>
          <p:nvPr/>
        </p:nvSpPr>
        <p:spPr bwMode="auto">
          <a:xfrm>
            <a:off x="494807" y="5946534"/>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 Audience: </a:t>
            </a:r>
            <a:r>
              <a:rPr lang="en-US" sz="1600" b="1" dirty="0"/>
              <a:t>Drilling</a:t>
            </a:r>
          </a:p>
        </p:txBody>
      </p:sp>
    </p:spTree>
    <p:extLst>
      <p:ext uri="{BB962C8B-B14F-4D97-AF65-F5344CB8AC3E}">
        <p14:creationId xmlns:p14="http://schemas.microsoft.com/office/powerpoint/2010/main" val="1031597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071013" y="1756205"/>
            <a:ext cx="10578517" cy="3908762"/>
          </a:xfrm>
          <a:prstGeom prst="rect">
            <a:avLst/>
          </a:prstGeom>
          <a:noFill/>
          <a:ln w="19050">
            <a:noFill/>
            <a:miter lim="800000"/>
            <a:headEnd/>
            <a:tailEnd/>
          </a:ln>
        </p:spPr>
        <p:txBody>
          <a:bodyPr wrap="square" anchor="ctr">
            <a:spAutoFit/>
          </a:bodyPr>
          <a:lstStyle/>
          <a:p>
            <a:pPr marL="173038" indent="-173038">
              <a:defRPr/>
            </a:pPr>
            <a:endParaRPr lang="en-US" sz="600" dirty="0">
              <a:solidFill>
                <a:srgbClr val="000000"/>
              </a:solidFill>
              <a:latin typeface="Arial" charset="0"/>
            </a:endParaRPr>
          </a:p>
          <a:p>
            <a:pPr marL="342900" marR="5080" indent="-342900">
              <a:defRPr/>
            </a:pPr>
            <a:r>
              <a:rPr lang="en-US" sz="1600" b="1" dirty="0">
                <a:solidFill>
                  <a:srgbClr val="FF0000"/>
                </a:solidFill>
                <a:latin typeface="Tahoma" pitchFamily="34" charset="0"/>
              </a:rPr>
              <a:t>As a learning from this Near Miss and ensure continual improvement all contract</a:t>
            </a:r>
          </a:p>
          <a:p>
            <a:pPr marL="342900" marR="5080" indent="-342900">
              <a:defRPr/>
            </a:pPr>
            <a:r>
              <a:rPr lang="en-US" sz="1600" b="1" dirty="0">
                <a:solidFill>
                  <a:srgbClr val="FF0000"/>
                </a:solidFill>
                <a:latin typeface="Tahoma" pitchFamily="34" charset="0"/>
              </a:rPr>
              <a:t>managers must review their HSE HEMP against the questions asked below        </a:t>
            </a:r>
          </a:p>
          <a:p>
            <a:pPr marL="342900" marR="5080" indent="-342900">
              <a:defRPr/>
            </a:pPr>
            <a:endParaRPr lang="en-US" sz="1600" b="1" dirty="0">
              <a:solidFill>
                <a:srgbClr val="FF0000"/>
              </a:solidFill>
              <a:latin typeface="Tahoma" pitchFamily="34" charset="0"/>
            </a:endParaRPr>
          </a:p>
          <a:p>
            <a:pPr indent="-342900">
              <a:defRPr/>
            </a:pPr>
            <a:r>
              <a:rPr lang="en-US" sz="1600" b="1" dirty="0">
                <a:solidFill>
                  <a:srgbClr val="0000FF"/>
                </a:solidFill>
                <a:latin typeface="Tahoma" pitchFamily="34" charset="0"/>
              </a:rPr>
              <a:t>Confirm the following:</a:t>
            </a:r>
            <a:endParaRPr lang="en-US" sz="1400" dirty="0">
              <a:solidFill>
                <a:srgbClr val="002060"/>
              </a:solidFill>
              <a:sym typeface="Wingdings" pitchFamily="2" charset="2"/>
            </a:endParaRPr>
          </a:p>
          <a:p>
            <a:pPr marL="355600" indent="-342900">
              <a:buFont typeface="+mj-lt"/>
              <a:buAutoNum type="arabicPeriod"/>
              <a:tabLst>
                <a:tab pos="354965" algn="l"/>
                <a:tab pos="355600" algn="l"/>
              </a:tabLst>
              <a:defRPr/>
            </a:pPr>
            <a:r>
              <a:rPr lang="en-US" dirty="0">
                <a:solidFill>
                  <a:srgbClr val="0033CC"/>
                </a:solidFill>
                <a:latin typeface="+mj-lt"/>
                <a:sym typeface="Wingdings" pitchFamily="2" charset="2"/>
              </a:rPr>
              <a:t>Do you ensure effective TBT conducted with the team and all hazard are mitigated as much as possible?</a:t>
            </a:r>
          </a:p>
          <a:p>
            <a:pPr marL="355600" indent="-342900">
              <a:buFont typeface="+mj-lt"/>
              <a:buAutoNum type="arabicPeriod"/>
              <a:tabLst>
                <a:tab pos="354965" algn="l"/>
                <a:tab pos="355600" algn="l"/>
              </a:tabLst>
              <a:defRPr/>
            </a:pPr>
            <a:r>
              <a:rPr lang="en-US" dirty="0">
                <a:solidFill>
                  <a:srgbClr val="0033CC"/>
                </a:solidFill>
                <a:latin typeface="+mj-lt"/>
                <a:sym typeface="Wingdings" pitchFamily="2" charset="2"/>
              </a:rPr>
              <a:t>Do you ensure that OEM design id risk assessed before being used ?</a:t>
            </a:r>
          </a:p>
          <a:p>
            <a:pPr marL="355600" indent="-342900">
              <a:buFont typeface="+mj-lt"/>
              <a:buAutoNum type="arabicPeriod"/>
              <a:tabLst>
                <a:tab pos="354965" algn="l"/>
                <a:tab pos="355600" algn="l"/>
              </a:tabLst>
              <a:defRPr/>
            </a:pPr>
            <a:r>
              <a:rPr lang="en-US" dirty="0">
                <a:solidFill>
                  <a:srgbClr val="0033CC"/>
                </a:solidFill>
                <a:latin typeface="+mj-lt"/>
                <a:sym typeface="Wingdings" pitchFamily="2" charset="2"/>
              </a:rPr>
              <a:t>Do you ensure full inspection of equipment prior to use?</a:t>
            </a:r>
          </a:p>
          <a:p>
            <a:pPr marL="355600" indent="-342900">
              <a:buFont typeface="+mj-lt"/>
              <a:buAutoNum type="arabicPeriod"/>
              <a:tabLst>
                <a:tab pos="354965" algn="l"/>
                <a:tab pos="355600" algn="l"/>
              </a:tabLst>
              <a:defRPr/>
            </a:pPr>
            <a:r>
              <a:rPr lang="en-US" dirty="0">
                <a:solidFill>
                  <a:srgbClr val="0033CC"/>
                </a:solidFill>
                <a:latin typeface="+mj-lt"/>
                <a:sym typeface="Wingdings" pitchFamily="2" charset="2"/>
              </a:rPr>
              <a:t>Do you ensure all components of handling equipment are captured during inspections? </a:t>
            </a:r>
          </a:p>
          <a:p>
            <a:pPr marL="355600" indent="-342900">
              <a:buFont typeface="+mj-lt"/>
              <a:buAutoNum type="arabicPeriod"/>
              <a:tabLst>
                <a:tab pos="354965" algn="l"/>
                <a:tab pos="355600" algn="l"/>
              </a:tabLst>
              <a:defRPr/>
            </a:pPr>
            <a:r>
              <a:rPr lang="en-US" dirty="0">
                <a:solidFill>
                  <a:srgbClr val="0033CC"/>
                </a:solidFill>
                <a:latin typeface="+mj-lt"/>
                <a:sym typeface="Wingdings" pitchFamily="2" charset="2"/>
              </a:rPr>
              <a:t>Do ensure safety devices of equipment are fully functional?</a:t>
            </a:r>
          </a:p>
          <a:p>
            <a:pPr marL="355600" indent="-342900">
              <a:buFont typeface="+mj-lt"/>
              <a:buAutoNum type="arabicPeriod"/>
              <a:tabLst>
                <a:tab pos="354965" algn="l"/>
                <a:tab pos="355600" algn="l"/>
              </a:tabLst>
              <a:defRPr/>
            </a:pPr>
            <a:r>
              <a:rPr lang="en-US" dirty="0">
                <a:solidFill>
                  <a:srgbClr val="0033CC"/>
                </a:solidFill>
                <a:latin typeface="+mj-lt"/>
                <a:sym typeface="Wingdings" pitchFamily="2" charset="2"/>
              </a:rPr>
              <a:t>Do you ensure the full implementation of zone management? </a:t>
            </a:r>
          </a:p>
          <a:p>
            <a:pPr marL="342900" indent="-342900">
              <a:lnSpc>
                <a:spcPct val="150000"/>
              </a:lnSpc>
              <a:buFont typeface="+mj-lt"/>
              <a:buAutoNum type="arabicPeriod"/>
              <a:defRPr/>
            </a:pPr>
            <a:endParaRPr lang="en-US" sz="1400" dirty="0">
              <a:solidFill>
                <a:srgbClr val="002060"/>
              </a:solidFill>
              <a:latin typeface="+mj-lt"/>
              <a:sym typeface="Wingdings" pitchFamily="2" charset="2"/>
            </a:endParaRPr>
          </a:p>
          <a:p>
            <a:pPr eaLnBrk="1" hangingPunct="1">
              <a:lnSpc>
                <a:spcPct val="150000"/>
              </a:lnSpc>
              <a:defRPr/>
            </a:pPr>
            <a:endParaRPr lang="en-US" sz="1400" dirty="0">
              <a:solidFill>
                <a:srgbClr val="002060"/>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grpSp>
        <p:nvGrpSpPr>
          <p:cNvPr id="11" name="Group 9"/>
          <p:cNvGrpSpPr>
            <a:grpSpLocks/>
          </p:cNvGrpSpPr>
          <p:nvPr/>
        </p:nvGrpSpPr>
        <p:grpSpPr bwMode="auto">
          <a:xfrm>
            <a:off x="1536700" y="-228600"/>
            <a:ext cx="8920163" cy="990600"/>
            <a:chOff x="9" y="-144"/>
            <a:chExt cx="6087" cy="624"/>
          </a:xfrm>
        </p:grpSpPr>
        <p:sp>
          <p:nvSpPr>
            <p:cNvPr id="12"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4"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15"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16" name="Rectangle 8"/>
          <p:cNvSpPr>
            <a:spLocks noChangeArrowheads="1"/>
          </p:cNvSpPr>
          <p:nvPr/>
        </p:nvSpPr>
        <p:spPr bwMode="auto">
          <a:xfrm>
            <a:off x="1071013" y="824935"/>
            <a:ext cx="6286132" cy="369332"/>
          </a:xfrm>
          <a:prstGeom prst="rect">
            <a:avLst/>
          </a:prstGeom>
          <a:noFill/>
          <a:ln w="9525">
            <a:noFill/>
            <a:miter lim="800000"/>
            <a:headEnd/>
            <a:tailEnd/>
          </a:ln>
        </p:spPr>
        <p:txBody>
          <a:bodyPr wrap="square">
            <a:spAutoFit/>
          </a:bodyPr>
          <a:lstStyle/>
          <a:p>
            <a:pPr marL="114300" indent="-114300" algn="just" eaLnBrk="0" hangingPunct="0">
              <a:spcBef>
                <a:spcPts val="105"/>
              </a:spcBef>
              <a:defRPr/>
            </a:pPr>
            <a:r>
              <a:rPr lang="en-US" b="1" dirty="0">
                <a:solidFill>
                  <a:srgbClr val="333399"/>
                </a:solidFill>
                <a:latin typeface="Tahoma" pitchFamily="34" charset="0"/>
              </a:rPr>
              <a:t>Date: 28.09.2020	 Incident Title: HiPo#64</a:t>
            </a:r>
          </a:p>
        </p:txBody>
      </p:sp>
    </p:spTree>
    <p:extLst>
      <p:ext uri="{BB962C8B-B14F-4D97-AF65-F5344CB8AC3E}">
        <p14:creationId xmlns:p14="http://schemas.microsoft.com/office/powerpoint/2010/main" val="3580775827"/>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92522</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20E624-73BD-43DE-BFEF-AB7F19928C40}"/>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1956</TotalTime>
  <Words>368</Words>
  <Application>Microsoft Office PowerPoint</Application>
  <PresentationFormat>Widescreen</PresentationFormat>
  <Paragraphs>52</Paragraphs>
  <Slides>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Arial</vt:lpstr>
      <vt:lpstr>Calibri</vt:lpstr>
      <vt:lpstr>Calibri Light</vt:lpstr>
      <vt:lpstr>Gill Sans</vt:lpstr>
      <vt:lpstr>Gill Sans Light</vt:lpstr>
      <vt:lpstr>Tahoma</vt:lpstr>
      <vt:lpstr>Times New Roman</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Balushi, Montaha MSE134</cp:lastModifiedBy>
  <cp:revision>112</cp:revision>
  <dcterms:created xsi:type="dcterms:W3CDTF">2018-09-24T07:27:56Z</dcterms:created>
  <dcterms:modified xsi:type="dcterms:W3CDTF">2021-03-10T05:51:32Z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