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4" autoAdjust="0"/>
    <p:restoredTop sz="94674"/>
  </p:normalViewPr>
  <p:slideViewPr>
    <p:cSldViewPr snapToGrid="0" snapToObjects="1">
      <p:cViewPr varScale="1">
        <p:scale>
          <a:sx n="114" d="100"/>
          <a:sy n="114"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42776" y="796338"/>
            <a:ext cx="7248673" cy="482055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Date:17.09.2020</a:t>
            </a:r>
            <a:r>
              <a:rPr lang="en-US" b="1" dirty="0">
                <a:solidFill>
                  <a:srgbClr val="333399"/>
                </a:solidFill>
                <a:latin typeface="Tahoma" pitchFamily="34" charset="0"/>
              </a:rPr>
              <a:t>            Incident title: LTI#23, Ankle Injury </a:t>
            </a: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p>
          <a:p>
            <a:pPr marL="114300" indent="-114300" algn="just">
              <a:defRPr/>
            </a:pPr>
            <a:endParaRPr lang="en-US" sz="1600" b="1" dirty="0">
              <a:solidFill>
                <a:srgbClr val="FF0000"/>
              </a:solidFill>
              <a:latin typeface="Tahoma" pitchFamily="34" charset="0"/>
            </a:endParaRPr>
          </a:p>
          <a:p>
            <a:r>
              <a:rPr lang="en-US" dirty="0"/>
              <a:t>During BOP drill, while coming down from rig floor to </a:t>
            </a:r>
            <a:r>
              <a:rPr lang="en-US" dirty="0" err="1"/>
              <a:t>Natih</a:t>
            </a:r>
            <a:r>
              <a:rPr lang="en-US" dirty="0"/>
              <a:t> manifold through the stair, Derrick man right ankle twisted at the ground level. Once drill completed, derrick man complained about the pain in his right ankle. Derrick man was transferred to PDO Fahud clinic where Doctor examined him and referred him to Nizwa Hospital for X-Ray and further investigation. </a:t>
            </a:r>
          </a:p>
          <a:p>
            <a:endParaRPr lang="en-US" sz="1050" dirty="0">
              <a:solidFill>
                <a:srgbClr val="000000"/>
              </a:solidFill>
              <a:latin typeface="Arial" pitchFamily="34" charset="0"/>
            </a:endParaRPr>
          </a:p>
          <a:p>
            <a:pPr marL="114300" indent="-114300" algn="just">
              <a:defRPr/>
            </a:pPr>
            <a:r>
              <a:rPr lang="en-US"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57150" indent="-285750">
              <a:buFont typeface="Arial" panose="020B0604020202020204" pitchFamily="34" charset="0"/>
              <a:buChar char="•"/>
            </a:pPr>
            <a:r>
              <a:rPr lang="en-US" dirty="0"/>
              <a:t>Always ensure hand rail covers all the steps.</a:t>
            </a:r>
          </a:p>
          <a:p>
            <a:pPr marL="57150" indent="-285750">
              <a:buFont typeface="Arial" panose="020B0604020202020204" pitchFamily="34" charset="0"/>
              <a:buChar char="•"/>
            </a:pPr>
            <a:r>
              <a:rPr lang="en-US" dirty="0"/>
              <a:t>Always watch your steps during climbing or descending stairs. </a:t>
            </a:r>
          </a:p>
          <a:p>
            <a:pPr marL="57150" indent="-285750">
              <a:buFont typeface="Arial" panose="020B0604020202020204" pitchFamily="34" charset="0"/>
              <a:buChar char="•"/>
            </a:pPr>
            <a:r>
              <a:rPr lang="en-US" dirty="0"/>
              <a:t>Always maintain three point contact while using stairs. </a:t>
            </a:r>
          </a:p>
          <a:p>
            <a:pPr marL="57150" indent="-285750">
              <a:buFont typeface="Arial" panose="020B0604020202020204" pitchFamily="34" charset="0"/>
              <a:buChar char="•"/>
            </a:pPr>
            <a:r>
              <a:rPr lang="en-US" dirty="0"/>
              <a:t>Always report deficiency in design or damage of handrails or steps.</a:t>
            </a:r>
          </a:p>
          <a:p>
            <a:pPr marL="57150" indent="-285750">
              <a:buFont typeface="Arial" panose="020B0604020202020204" pitchFamily="34" charset="0"/>
              <a:buChar char="•"/>
            </a:pPr>
            <a:r>
              <a:rPr lang="en-US" dirty="0"/>
              <a:t>Always do not rush during drills.   </a:t>
            </a:r>
          </a:p>
          <a:p>
            <a:pPr eaLnBrk="1" hangingPunct="1">
              <a:lnSpc>
                <a:spcPct val="150000"/>
              </a:lnSpc>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20496" y="5396440"/>
            <a:ext cx="5181600" cy="584775"/>
          </a:xfrm>
          <a:prstGeom prst="rect">
            <a:avLst/>
          </a:prstGeom>
          <a:solidFill>
            <a:srgbClr val="0D38B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Watch your steps and do not rush during drills. Always use three point contact.</a:t>
            </a: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928239" y="288786"/>
            <a:ext cx="2183102" cy="3361248"/>
          </a:xfrm>
          <a:prstGeom prst="rect">
            <a:avLst/>
          </a:prstGeom>
        </p:spPr>
      </p:pic>
      <p:sp>
        <p:nvSpPr>
          <p:cNvPr id="24" name="Line 129"/>
          <p:cNvSpPr>
            <a:spLocks noChangeShapeType="1"/>
          </p:cNvSpPr>
          <p:nvPr/>
        </p:nvSpPr>
        <p:spPr bwMode="auto">
          <a:xfrm>
            <a:off x="11279779" y="2494264"/>
            <a:ext cx="336550" cy="537468"/>
          </a:xfrm>
          <a:prstGeom prst="line">
            <a:avLst/>
          </a:prstGeom>
          <a:noFill/>
          <a:ln w="133350">
            <a:solidFill>
              <a:srgbClr val="FF0000"/>
            </a:solidFill>
            <a:round/>
            <a:headEnd/>
            <a:tailEnd/>
          </a:ln>
        </p:spPr>
        <p:txBody>
          <a:bodyPr/>
          <a:lstStyle/>
          <a:p>
            <a:endParaRPr lang="en-US"/>
          </a:p>
        </p:txBody>
      </p:sp>
      <p:sp>
        <p:nvSpPr>
          <p:cNvPr id="25" name="Line 130"/>
          <p:cNvSpPr>
            <a:spLocks noChangeShapeType="1"/>
          </p:cNvSpPr>
          <p:nvPr/>
        </p:nvSpPr>
        <p:spPr bwMode="auto">
          <a:xfrm flipV="1">
            <a:off x="11283311" y="2487220"/>
            <a:ext cx="315506" cy="530423"/>
          </a:xfrm>
          <a:prstGeom prst="line">
            <a:avLst/>
          </a:prstGeom>
          <a:noFill/>
          <a:ln w="133350">
            <a:solidFill>
              <a:srgbClr val="FF0000"/>
            </a:solidFill>
            <a:round/>
            <a:headEnd/>
            <a:tailEnd/>
          </a:ln>
        </p:spPr>
        <p:txBody>
          <a:bodyPr/>
          <a:lstStyle/>
          <a:p>
            <a:endParaRPr lang="en-US"/>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0934" t="5988" r="18571" b="32364"/>
          <a:stretch/>
        </p:blipFill>
        <p:spPr>
          <a:xfrm flipH="1">
            <a:off x="8339166" y="3384006"/>
            <a:ext cx="2158354" cy="220979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21" y="3399200"/>
            <a:ext cx="1583893" cy="2210640"/>
          </a:xfrm>
          <a:prstGeom prst="rect">
            <a:avLst/>
          </a:prstGeom>
        </p:spPr>
      </p:pic>
      <p:sp>
        <p:nvSpPr>
          <p:cNvPr id="22" name="Freeform 132"/>
          <p:cNvSpPr>
            <a:spLocks/>
          </p:cNvSpPr>
          <p:nvPr/>
        </p:nvSpPr>
        <p:spPr bwMode="auto">
          <a:xfrm>
            <a:off x="11243214" y="513660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7" name="Text Box 12">
            <a:extLst>
              <a:ext uri="{FF2B5EF4-FFF2-40B4-BE49-F238E27FC236}">
                <a16:creationId xmlns:a16="http://schemas.microsoft.com/office/drawing/2014/main" id="{E2DDCEC2-443B-4EDD-B055-5E3457B42C55}"/>
              </a:ext>
            </a:extLst>
          </p:cNvPr>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8" name="Rectangle 17">
            <a:extLst>
              <a:ext uri="{FF2B5EF4-FFF2-40B4-BE49-F238E27FC236}">
                <a16:creationId xmlns:a16="http://schemas.microsoft.com/office/drawing/2014/main" id="{64517C12-0B9E-4F7E-BCBA-1F2BA2648A97}"/>
              </a:ext>
            </a:extLst>
          </p:cNvPr>
          <p:cNvSpPr>
            <a:spLocks noChangeArrowheads="1"/>
          </p:cNvSpPr>
          <p:nvPr/>
        </p:nvSpPr>
        <p:spPr bwMode="auto">
          <a:xfrm>
            <a:off x="382529" y="6247220"/>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207588" y="1497131"/>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eaLnBrk="1" hangingPunct="1">
              <a:defRPr/>
            </a:pPr>
            <a:r>
              <a:rPr lang="en-US" dirty="0">
                <a:solidFill>
                  <a:srgbClr val="0033CC"/>
                </a:solidFill>
                <a:latin typeface="+mj-lt"/>
                <a:sym typeface="Wingdings" pitchFamily="2" charset="2"/>
              </a:rPr>
              <a:t>1. Do you ensure that stairways meet OSHA standard – 1910.25? </a:t>
            </a:r>
          </a:p>
          <a:p>
            <a:pPr eaLnBrk="1" hangingPunct="1">
              <a:defRPr/>
            </a:pPr>
            <a:r>
              <a:rPr lang="en-US" dirty="0">
                <a:solidFill>
                  <a:srgbClr val="0033CC"/>
                </a:solidFill>
                <a:latin typeface="+mj-lt"/>
                <a:sym typeface="Wingdings" pitchFamily="2" charset="2"/>
              </a:rPr>
              <a:t>2. Do you regularly inspect condition of stairways prior to spud / after rig move? </a:t>
            </a:r>
            <a:endParaRPr lang="en-US" dirty="0">
              <a:solidFill>
                <a:srgbClr val="FF0000"/>
              </a:solidFill>
              <a:latin typeface="+mj-lt"/>
              <a:sym typeface="Wingdings" pitchFamily="2" charset="2"/>
            </a:endParaRPr>
          </a:p>
          <a:p>
            <a:pPr eaLnBrk="1" hangingPunct="1">
              <a:defRPr/>
            </a:pPr>
            <a:r>
              <a:rPr lang="en-US" dirty="0">
                <a:solidFill>
                  <a:srgbClr val="0033CC"/>
                </a:solidFill>
                <a:latin typeface="+mj-lt"/>
                <a:sym typeface="Wingdings" pitchFamily="2" charset="2"/>
              </a:rPr>
              <a:t>3. Do you ensure that drills are conducted safely and not rushed?</a:t>
            </a:r>
          </a:p>
          <a:p>
            <a:pPr eaLnBrk="1" hangingPunct="1">
              <a:defRPr/>
            </a:pPr>
            <a:r>
              <a:rPr lang="en-US" dirty="0">
                <a:solidFill>
                  <a:srgbClr val="0033CC"/>
                </a:solidFill>
                <a:latin typeface="+mj-lt"/>
                <a:sym typeface="Wingdings" pitchFamily="2" charset="2"/>
              </a:rPr>
              <a:t>4. Do you ensure that appropriate feedback is provided to crew after drill?  </a:t>
            </a:r>
          </a:p>
          <a:p>
            <a:pPr eaLnBrk="1" hangingPunct="1">
              <a:defRPr/>
            </a:pPr>
            <a:endParaRPr lang="en-US" sz="1400" dirty="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sp>
        <p:nvSpPr>
          <p:cNvPr id="27653" name="Rectangle 8"/>
          <p:cNvSpPr>
            <a:spLocks noChangeArrowheads="1"/>
          </p:cNvSpPr>
          <p:nvPr/>
        </p:nvSpPr>
        <p:spPr bwMode="auto">
          <a:xfrm>
            <a:off x="1207588" y="1068132"/>
            <a:ext cx="712887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Date:17.09.2020</a:t>
            </a:r>
            <a:r>
              <a:rPr lang="en-US" b="1" dirty="0">
                <a:solidFill>
                  <a:srgbClr val="333399"/>
                </a:solidFill>
                <a:latin typeface="Tahoma" pitchFamily="34" charset="0"/>
              </a:rPr>
              <a:t>            Incident title: LTI#23, Ankle Injury </a:t>
            </a:r>
          </a:p>
        </p:txBody>
      </p:sp>
      <p:sp>
        <p:nvSpPr>
          <p:cNvPr id="11" name="Text Box 12">
            <a:extLst>
              <a:ext uri="{FF2B5EF4-FFF2-40B4-BE49-F238E27FC236}">
                <a16:creationId xmlns:a16="http://schemas.microsoft.com/office/drawing/2014/main" id="{547B86E6-FB67-483B-9D15-88CB3E0C3561}"/>
              </a:ext>
            </a:extLst>
          </p:cNvPr>
          <p:cNvSpPr txBox="1">
            <a:spLocks noChangeArrowheads="1"/>
          </p:cNvSpPr>
          <p:nvPr/>
        </p:nvSpPr>
        <p:spPr bwMode="auto">
          <a:xfrm>
            <a:off x="2514153" y="0"/>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B9E8AA6-3C22-40E7-8508-FEF6B020F6A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950</TotalTime>
  <Words>496</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132</cp:revision>
  <dcterms:created xsi:type="dcterms:W3CDTF">2018-09-24T07:27:56Z</dcterms:created>
  <dcterms:modified xsi:type="dcterms:W3CDTF">2021-03-10T05:55:40Z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