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74" r:id="rId6"/>
    <p:sldId id="27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43" autoAdjust="0"/>
    <p:restoredTop sz="94674"/>
  </p:normalViewPr>
  <p:slideViewPr>
    <p:cSldViewPr snapToGrid="0" snapToObjects="1">
      <p:cViewPr varScale="1">
        <p:scale>
          <a:sx n="114" d="100"/>
          <a:sy n="114" d="100"/>
        </p:scale>
        <p:origin x="70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07/03/2021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201169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3491315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07/03/2021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07/03/2021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07/03/2021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07/03/2021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07/03/2021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07/03/2021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07/03/2021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07/03/2021</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07/03/2021</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07/03/2021</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07/03/2021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07/03/2021</a:t>
            </a:fld>
            <a:endParaRPr lang="en-US"/>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07/03/2021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07/03/2021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07/03/2021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07/03/2021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07/03/2021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07/03/2021</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07/03/2021</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07/03/2021</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07/03/2021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07/03/2021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07/03/2021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07/03/2021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759560" y="1106028"/>
            <a:ext cx="8319693" cy="3524042"/>
          </a:xfrm>
          <a:prstGeom prst="rect">
            <a:avLst/>
          </a:prstGeom>
          <a:noFill/>
          <a:ln w="19050">
            <a:noFill/>
            <a:miter lim="800000"/>
            <a:headEnd/>
            <a:tailEnd/>
          </a:ln>
        </p:spPr>
        <p:txBody>
          <a:bodyPr wrap="square">
            <a:spAutoFit/>
          </a:bodyPr>
          <a:lstStyle/>
          <a:p>
            <a:pPr marL="114300" indent="-114300" algn="just" eaLnBrk="0" hangingPunct="0">
              <a:defRPr/>
            </a:pPr>
            <a:r>
              <a:rPr lang="en-GB" b="1" dirty="0">
                <a:solidFill>
                  <a:srgbClr val="333399"/>
                </a:solidFill>
                <a:latin typeface="Tahoma" pitchFamily="34" charset="0"/>
              </a:rPr>
              <a:t>Date:</a:t>
            </a:r>
            <a:r>
              <a:rPr lang="en-US" b="1" dirty="0">
                <a:solidFill>
                  <a:srgbClr val="333399"/>
                </a:solidFill>
                <a:latin typeface="Tahoma" pitchFamily="34" charset="0"/>
              </a:rPr>
              <a:t> 29.11.2020	Incident Title: Hipo#77</a:t>
            </a:r>
          </a:p>
          <a:p>
            <a:pPr marL="114300" indent="-114300" algn="just">
              <a:defRPr/>
            </a:pPr>
            <a:endParaRPr lang="en-US" sz="1400" b="1" dirty="0">
              <a:solidFill>
                <a:schemeClr val="accent2"/>
              </a:solidFill>
              <a:latin typeface="Tahoma" pitchFamily="34" charset="0"/>
            </a:endParaRPr>
          </a:p>
          <a:p>
            <a:pPr marL="114300" indent="-114300" algn="just" eaLnBrk="0" hangingPunct="0">
              <a:defRPr/>
            </a:pPr>
            <a:r>
              <a:rPr lang="en-US" b="1" dirty="0">
                <a:solidFill>
                  <a:srgbClr val="FF0000"/>
                </a:solidFill>
                <a:latin typeface="Tahoma" pitchFamily="34" charset="0"/>
              </a:rPr>
              <a:t>What happened?</a:t>
            </a:r>
          </a:p>
          <a:p>
            <a:pPr>
              <a:spcBef>
                <a:spcPct val="50000"/>
              </a:spcBef>
              <a:defRPr/>
            </a:pPr>
            <a:r>
              <a:rPr lang="en-US" dirty="0">
                <a:solidFill>
                  <a:srgbClr val="000000"/>
                </a:solidFill>
                <a:cs typeface="Times New Roman" pitchFamily="18" charset="0"/>
              </a:rPr>
              <a:t>At 15:03 </a:t>
            </a:r>
            <a:r>
              <a:rPr lang="en-US" dirty="0" err="1">
                <a:solidFill>
                  <a:srgbClr val="000000"/>
                </a:solidFill>
                <a:cs typeface="Times New Roman" pitchFamily="18" charset="0"/>
              </a:rPr>
              <a:t>hrs</a:t>
            </a:r>
            <a:r>
              <a:rPr lang="en-US" dirty="0">
                <a:solidFill>
                  <a:srgbClr val="000000"/>
                </a:solidFill>
                <a:cs typeface="Times New Roman" pitchFamily="18" charset="0"/>
              </a:rPr>
              <a:t> , injector head was lifted on air to remove the riser, while injector was suspended on air Coiled Tubing pipe came off the injector goose neck and fall on the ground, the red zone area well managed and no injury happened. </a:t>
            </a:r>
          </a:p>
          <a:p>
            <a:pPr>
              <a:spcBef>
                <a:spcPct val="50000"/>
              </a:spcBef>
              <a:defRPr/>
            </a:pPr>
            <a:endParaRPr lang="en-US" sz="1600" b="1" dirty="0">
              <a:solidFill>
                <a:srgbClr val="333399"/>
              </a:solidFill>
              <a:latin typeface="Tahoma" pitchFamily="34" charset="0"/>
            </a:endParaRPr>
          </a:p>
          <a:p>
            <a:pPr marL="114300" indent="-114300" algn="just">
              <a:defRPr/>
            </a:pPr>
            <a:r>
              <a:rPr lang="en-US" sz="1600" b="1" dirty="0">
                <a:solidFill>
                  <a:srgbClr val="333399"/>
                </a:solidFill>
                <a:latin typeface="Tahoma" pitchFamily="34" charset="0"/>
              </a:rPr>
              <a:t>Your learning from this incident..</a:t>
            </a:r>
          </a:p>
          <a:p>
            <a:pPr marL="114300" indent="-114300" algn="just">
              <a:defRPr/>
            </a:pPr>
            <a:endParaRPr lang="en-US" sz="600" dirty="0">
              <a:solidFill>
                <a:srgbClr val="000000"/>
              </a:solidFill>
              <a:latin typeface="Arial" charset="0"/>
            </a:endParaRPr>
          </a:p>
          <a:p>
            <a:pPr marL="114300" indent="-114300">
              <a:buFont typeface="Arial" charset="0"/>
              <a:buChar char="•"/>
              <a:defRPr/>
            </a:pPr>
            <a:r>
              <a:rPr lang="en-US" sz="1600" dirty="0">
                <a:cs typeface="Tahoma" pitchFamily="34" charset="0"/>
              </a:rPr>
              <a:t>Always ensure second barrier ( No Go ) must be in place incase of human error occurred </a:t>
            </a:r>
          </a:p>
          <a:p>
            <a:pPr marL="114300" indent="-114300">
              <a:buFont typeface="Arial" charset="0"/>
              <a:buChar char="•"/>
              <a:defRPr/>
            </a:pPr>
            <a:r>
              <a:rPr lang="en-US" sz="1600" dirty="0">
                <a:cs typeface="Tahoma" pitchFamily="34" charset="0"/>
              </a:rPr>
              <a:t>Always ensure the stack height to be calculated before rig up operation</a:t>
            </a:r>
          </a:p>
          <a:p>
            <a:pPr marL="114300" indent="-114300">
              <a:buFont typeface="Arial" charset="0"/>
              <a:buChar char="•"/>
              <a:defRPr/>
            </a:pPr>
            <a:r>
              <a:rPr lang="en-US" sz="1600" dirty="0">
                <a:cs typeface="Tahoma" pitchFamily="34" charset="0"/>
              </a:rPr>
              <a:t>Always ensure to have the updated standards and procedures at the site </a:t>
            </a:r>
          </a:p>
          <a:p>
            <a:pPr marL="114300" indent="-114300">
              <a:buFont typeface="Arial" charset="0"/>
              <a:buChar char="•"/>
              <a:defRPr/>
            </a:pPr>
            <a:r>
              <a:rPr lang="en-US" sz="1600" dirty="0">
                <a:cs typeface="Tahoma" pitchFamily="34" charset="0"/>
              </a:rPr>
              <a:t>Always ensure to use the HEMP to identify specific task hazards </a:t>
            </a:r>
          </a:p>
        </p:txBody>
      </p:sp>
      <p:sp>
        <p:nvSpPr>
          <p:cNvPr id="26627"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26628" name="TextBox 16"/>
          <p:cNvSpPr txBox="1">
            <a:spLocks noChangeArrowheads="1"/>
          </p:cNvSpPr>
          <p:nvPr/>
        </p:nvSpPr>
        <p:spPr bwMode="auto">
          <a:xfrm>
            <a:off x="915798" y="4983034"/>
            <a:ext cx="5031996" cy="338554"/>
          </a:xfrm>
          <a:prstGeom prst="rect">
            <a:avLst/>
          </a:prstGeom>
          <a:solidFill>
            <a:srgbClr val="0070C0"/>
          </a:solidFill>
          <a:ln w="9525">
            <a:noFill/>
            <a:miter lim="800000"/>
            <a:headEnd/>
            <a:tailEnd/>
          </a:ln>
        </p:spPr>
        <p:txBody>
          <a:bodyPr wrap="square">
            <a:spAutoFit/>
          </a:bodyPr>
          <a:lstStyle>
            <a:defPPr>
              <a:defRPr lang="en-US"/>
            </a:defPPr>
            <a:lvl1pPr>
              <a:defRPr sz="1600" b="1">
                <a:solidFill>
                  <a:srgbClr val="FFFF00"/>
                </a:solidFill>
                <a:cs typeface="Times New Roman" pitchFamily="18" charset="0"/>
              </a:defRPr>
            </a:lvl1pPr>
          </a:lstStyle>
          <a:p>
            <a:r>
              <a:rPr lang="en-US" dirty="0"/>
              <a:t>Always ensure safety barrier No Go are in place </a:t>
            </a: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pic>
        <p:nvPicPr>
          <p:cNvPr id="1026" name="0c19638f-4b20-41f9-91ec-94bdf0bf7ff0" descr="Image">
            <a:extLst>
              <a:ext uri="{FF2B5EF4-FFF2-40B4-BE49-F238E27FC236}">
                <a16:creationId xmlns:a16="http://schemas.microsoft.com/office/drawing/2014/main" id="{263E9BAE-F8BE-4383-A1D3-F30F19DA5E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8750" y="3617012"/>
            <a:ext cx="2404286" cy="204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c07e9301-4b2f-4bdc-aad1-e53d80c8be83" descr="Image">
            <a:extLst>
              <a:ext uri="{FF2B5EF4-FFF2-40B4-BE49-F238E27FC236}">
                <a16:creationId xmlns:a16="http://schemas.microsoft.com/office/drawing/2014/main" id="{D858E40D-4D9F-4957-BCA8-06CAA93B8E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8750" y="1106028"/>
            <a:ext cx="2381706" cy="198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56D32EF6-BA71-42D6-8561-61A9892633AC}"/>
              </a:ext>
            </a:extLst>
          </p:cNvPr>
          <p:cNvPicPr>
            <a:picLocks noChangeAspect="1"/>
          </p:cNvPicPr>
          <p:nvPr/>
        </p:nvPicPr>
        <p:blipFill>
          <a:blip r:embed="rId5"/>
          <a:stretch>
            <a:fillRect/>
          </a:stretch>
        </p:blipFill>
        <p:spPr>
          <a:xfrm>
            <a:off x="11277366" y="2696372"/>
            <a:ext cx="381106" cy="605338"/>
          </a:xfrm>
          <a:prstGeom prst="rect">
            <a:avLst/>
          </a:prstGeom>
        </p:spPr>
      </p:pic>
      <p:pic>
        <p:nvPicPr>
          <p:cNvPr id="7" name="Picture 6">
            <a:extLst>
              <a:ext uri="{FF2B5EF4-FFF2-40B4-BE49-F238E27FC236}">
                <a16:creationId xmlns:a16="http://schemas.microsoft.com/office/drawing/2014/main" id="{DD1A5425-F988-4AA0-9ACD-E0B2112C57C5}"/>
              </a:ext>
            </a:extLst>
          </p:cNvPr>
          <p:cNvPicPr>
            <a:picLocks noChangeAspect="1"/>
          </p:cNvPicPr>
          <p:nvPr/>
        </p:nvPicPr>
        <p:blipFill>
          <a:blip r:embed="rId6"/>
          <a:stretch>
            <a:fillRect/>
          </a:stretch>
        </p:blipFill>
        <p:spPr>
          <a:xfrm>
            <a:off x="11078963" y="5344509"/>
            <a:ext cx="466353" cy="471368"/>
          </a:xfrm>
          <a:prstGeom prst="rect">
            <a:avLst/>
          </a:prstGeom>
        </p:spPr>
      </p:pic>
      <p:sp>
        <p:nvSpPr>
          <p:cNvPr id="5" name="Oval 4"/>
          <p:cNvSpPr/>
          <p:nvPr/>
        </p:nvSpPr>
        <p:spPr bwMode="auto">
          <a:xfrm>
            <a:off x="10480893" y="2360983"/>
            <a:ext cx="397479" cy="512177"/>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New Roman" pitchFamily="18" charset="0"/>
            </a:endParaRPr>
          </a:p>
        </p:txBody>
      </p:sp>
      <p:sp>
        <p:nvSpPr>
          <p:cNvPr id="6" name="Oval 5"/>
          <p:cNvSpPr/>
          <p:nvPr/>
        </p:nvSpPr>
        <p:spPr bwMode="auto">
          <a:xfrm>
            <a:off x="10232550" y="5005895"/>
            <a:ext cx="529971" cy="574298"/>
          </a:xfrm>
          <a:prstGeom prst="ellipse">
            <a:avLst/>
          </a:prstGeom>
          <a:noFill/>
          <a:ln w="571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New Roman" pitchFamily="18" charset="0"/>
            </a:endParaRPr>
          </a:p>
        </p:txBody>
      </p:sp>
      <p:sp>
        <p:nvSpPr>
          <p:cNvPr id="14" name="Rectangle 13">
            <a:extLst>
              <a:ext uri="{FF2B5EF4-FFF2-40B4-BE49-F238E27FC236}">
                <a16:creationId xmlns:a16="http://schemas.microsoft.com/office/drawing/2014/main" id="{2921167B-C94D-4052-8478-E9F41AFA821A}"/>
              </a:ext>
            </a:extLst>
          </p:cNvPr>
          <p:cNvSpPr>
            <a:spLocks noChangeArrowheads="1"/>
          </p:cNvSpPr>
          <p:nvPr/>
        </p:nvSpPr>
        <p:spPr bwMode="auto">
          <a:xfrm>
            <a:off x="821891" y="5415767"/>
            <a:ext cx="8599983"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a:solidFill>
                  <a:srgbClr val="0D38B3"/>
                </a:solidFill>
                <a:latin typeface="+mj-lt"/>
                <a:cs typeface="Calibri" pitchFamily="34" charset="0"/>
              </a:rPr>
              <a:t> </a:t>
            </a:r>
            <a:r>
              <a:rPr lang="en-US" sz="2000" b="1" dirty="0">
                <a:solidFill>
                  <a:srgbClr val="0D38B3"/>
                </a:solidFill>
                <a:latin typeface="Arial" panose="020B0604020202020204" pitchFamily="34" charset="0"/>
                <a:cs typeface="Arial" panose="020B0604020202020204" pitchFamily="34" charset="0"/>
              </a:rPr>
              <a:t>Audience</a:t>
            </a:r>
            <a:r>
              <a:rPr lang="en-US" sz="2000" b="1">
                <a:solidFill>
                  <a:srgbClr val="0D38B3"/>
                </a:solidFill>
                <a:latin typeface="Arial" panose="020B0604020202020204" pitchFamily="34" charset="0"/>
                <a:cs typeface="Arial" panose="020B0604020202020204" pitchFamily="34" charset="0"/>
              </a:rPr>
              <a:t>: </a:t>
            </a:r>
            <a:r>
              <a:rPr lang="en-US" sz="1600" b="1"/>
              <a:t>Drilling</a:t>
            </a:r>
            <a:endParaRPr lang="en-US" sz="1600" b="1" dirty="0">
              <a:solidFill>
                <a:srgbClr val="0D38B3"/>
              </a:solidFill>
              <a:latin typeface="+mj-lt"/>
              <a:cs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084451" y="1195885"/>
            <a:ext cx="10165185" cy="5909310"/>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indent="-342900">
              <a:defRPr/>
            </a:pPr>
            <a:r>
              <a:rPr lang="en-US" sz="1600" b="1" dirty="0">
                <a:solidFill>
                  <a:srgbClr val="FF0000"/>
                </a:solidFill>
                <a:latin typeface="Tahoma" pitchFamily="34" charset="0"/>
              </a:rPr>
              <a:t>As a learning from this incident and ensure continual improvement all contract</a:t>
            </a:r>
          </a:p>
          <a:p>
            <a:pPr indent="-342900">
              <a:defRPr/>
            </a:pPr>
            <a:r>
              <a:rPr lang="en-US" sz="1600" b="1" dirty="0">
                <a:solidFill>
                  <a:srgbClr val="FF0000"/>
                </a:solidFill>
                <a:latin typeface="Tahoma" pitchFamily="34" charset="0"/>
              </a:rPr>
              <a:t>managers must review their HSE HEMP against the questions asked below        </a:t>
            </a:r>
          </a:p>
          <a:p>
            <a:pPr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indent="-342900">
              <a:buFont typeface="+mj-lt"/>
              <a:buAutoNum type="arabicPeriod"/>
              <a:defRPr/>
            </a:pPr>
            <a:r>
              <a:rPr lang="en-US" dirty="0">
                <a:solidFill>
                  <a:srgbClr val="0033CC"/>
                </a:solidFill>
                <a:latin typeface="+mj-lt"/>
                <a:sym typeface="Wingdings" pitchFamily="2" charset="2"/>
              </a:rPr>
              <a:t>Do you ensure that HEMP is reviewed and put additional controls? </a:t>
            </a:r>
          </a:p>
          <a:p>
            <a:pPr indent="-342900">
              <a:buFont typeface="+mj-lt"/>
              <a:buAutoNum type="arabicPeriod"/>
              <a:defRPr/>
            </a:pPr>
            <a:r>
              <a:rPr lang="en-US" dirty="0">
                <a:solidFill>
                  <a:srgbClr val="0033CC"/>
                </a:solidFill>
                <a:latin typeface="+mj-lt"/>
                <a:sym typeface="Wingdings" pitchFamily="2" charset="2"/>
              </a:rPr>
              <a:t>Do you ensure qualified and competent crew at site?  </a:t>
            </a:r>
          </a:p>
          <a:p>
            <a:pPr indent="-342900">
              <a:buFont typeface="+mj-lt"/>
              <a:buAutoNum type="arabicPeriod"/>
              <a:defRPr/>
            </a:pPr>
            <a:r>
              <a:rPr lang="en-US" dirty="0">
                <a:solidFill>
                  <a:srgbClr val="0033CC"/>
                </a:solidFill>
                <a:latin typeface="+mj-lt"/>
                <a:sym typeface="Wingdings" pitchFamily="2" charset="2"/>
              </a:rPr>
              <a:t>Do you ensure NO-GO ( barrier ) installed on the ground? </a:t>
            </a:r>
          </a:p>
          <a:p>
            <a:pPr indent="-342900">
              <a:buFont typeface="+mj-lt"/>
              <a:buAutoNum type="arabicPeriod"/>
              <a:defRPr/>
            </a:pPr>
            <a:r>
              <a:rPr lang="en-US" dirty="0">
                <a:solidFill>
                  <a:srgbClr val="0033CC"/>
                </a:solidFill>
                <a:latin typeface="+mj-lt"/>
                <a:sym typeface="Wingdings" pitchFamily="2" charset="2"/>
              </a:rPr>
              <a:t>Do you ensure injector stands are provided for support the injector on the ground to install </a:t>
            </a:r>
            <a:r>
              <a:rPr lang="en-US" dirty="0" err="1">
                <a:solidFill>
                  <a:srgbClr val="0033CC"/>
                </a:solidFill>
                <a:latin typeface="+mj-lt"/>
                <a:sym typeface="Wingdings" pitchFamily="2" charset="2"/>
              </a:rPr>
              <a:t>No-GO</a:t>
            </a:r>
            <a:r>
              <a:rPr lang="en-US" dirty="0">
                <a:solidFill>
                  <a:srgbClr val="0033CC"/>
                </a:solidFill>
                <a:latin typeface="+mj-lt"/>
                <a:sym typeface="Wingdings" pitchFamily="2" charset="2"/>
              </a:rPr>
              <a:t>?</a:t>
            </a:r>
          </a:p>
          <a:p>
            <a:pPr indent="-342900">
              <a:buFont typeface="+mj-lt"/>
              <a:buAutoNum type="arabicPeriod"/>
              <a:defRPr/>
            </a:pPr>
            <a:r>
              <a:rPr lang="en-US" dirty="0">
                <a:solidFill>
                  <a:srgbClr val="0033CC"/>
                </a:solidFill>
                <a:latin typeface="+mj-lt"/>
                <a:sym typeface="Wingdings" pitchFamily="2" charset="2"/>
              </a:rPr>
              <a:t>Do you ensure site audit are conducted by management to review the risk involved during rig up procedure (SOP)?</a:t>
            </a:r>
          </a:p>
          <a:p>
            <a:pPr indent="-342900">
              <a:buFont typeface="+mj-lt"/>
              <a:buAutoNum type="arabicPeriod"/>
              <a:defRPr/>
            </a:pPr>
            <a:r>
              <a:rPr lang="en-US" dirty="0">
                <a:solidFill>
                  <a:srgbClr val="0033CC"/>
                </a:solidFill>
                <a:latin typeface="+mj-lt"/>
                <a:sym typeface="Wingdings" pitchFamily="2" charset="2"/>
              </a:rPr>
              <a:t>Do you ensure competency assessment is done and gaps are identified? </a:t>
            </a:r>
          </a:p>
          <a:p>
            <a:pPr indent="-342900">
              <a:buFont typeface="+mj-lt"/>
              <a:buAutoNum type="arabicPeriod"/>
              <a:defRPr/>
            </a:pPr>
            <a:r>
              <a:rPr lang="en-US" dirty="0">
                <a:solidFill>
                  <a:srgbClr val="0033CC"/>
                </a:solidFill>
                <a:latin typeface="+mj-lt"/>
                <a:sym typeface="Wingdings" pitchFamily="2" charset="2"/>
              </a:rPr>
              <a:t>Do you ensure to use updated procedures and standard and covering all activities?</a:t>
            </a:r>
          </a:p>
          <a:p>
            <a:pPr eaLnBrk="1" hangingPunct="1">
              <a:defRPr/>
            </a:pPr>
            <a:r>
              <a:rPr lang="en-US" sz="1400" dirty="0">
                <a:solidFill>
                  <a:srgbClr val="FF0000"/>
                </a:solidFill>
                <a:sym typeface="Wingdings" pitchFamily="2" charset="2"/>
              </a:rPr>
              <a:t> </a:t>
            </a:r>
          </a:p>
          <a:p>
            <a:pPr eaLnBrk="1" hangingPunct="1">
              <a:defRPr/>
            </a:pPr>
            <a:endParaRPr lang="en-US" sz="1400" dirty="0">
              <a:solidFill>
                <a:srgbClr val="FF0000"/>
              </a:solidFill>
              <a:sym typeface="Wingdings" pitchFamily="2" charset="2"/>
            </a:endParaRPr>
          </a:p>
          <a:p>
            <a:pPr eaLnBrk="1" hangingPunct="1">
              <a:defRPr/>
            </a:pPr>
            <a:endParaRPr lang="en-US" sz="1400" dirty="0">
              <a:solidFill>
                <a:srgbClr val="FF0000"/>
              </a:solidFill>
              <a:sym typeface="Wingdings" pitchFamily="2" charset="2"/>
            </a:endParaRPr>
          </a:p>
          <a:p>
            <a:pPr eaLnBrk="1" hangingPunct="1">
              <a:defRPr/>
            </a:pPr>
            <a:endParaRPr lang="en-US" sz="1400" dirty="0">
              <a:solidFill>
                <a:srgbClr val="FF0000"/>
              </a:solidFill>
              <a:sym typeface="Wingdings" pitchFamily="2" charset="2"/>
            </a:endParaRPr>
          </a:p>
          <a:p>
            <a:pPr eaLnBrk="1" hangingPunct="1">
              <a:defRPr/>
            </a:pPr>
            <a:endParaRPr lang="en-US" sz="1400" dirty="0">
              <a:solidFill>
                <a:srgbClr val="0033CC"/>
              </a:solidFill>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marL="119063" indent="-119063">
              <a:buFontTx/>
              <a:buChar char="•"/>
              <a:defRPr/>
            </a:pPr>
            <a:endParaRPr lang="en-US" sz="1400" dirty="0">
              <a:solidFill>
                <a:srgbClr val="0033CC"/>
              </a:solidFill>
              <a:latin typeface="+mj-lt"/>
              <a:sym typeface="Wingdings" pitchFamily="2" charset="2"/>
            </a:endParaRPr>
          </a:p>
          <a:p>
            <a:pPr marL="119063" indent="-119063">
              <a:defRPr/>
            </a:pPr>
            <a:r>
              <a:rPr lang="en-US" sz="1400" dirty="0">
                <a:solidFill>
                  <a:srgbClr val="0033CC"/>
                </a:solidFill>
                <a:latin typeface="+mj-lt"/>
                <a:sym typeface="Wingdings" pitchFamily="2" charset="2"/>
              </a:rPr>
              <a:t>	</a:t>
            </a:r>
          </a:p>
          <a:p>
            <a:pPr marL="119063" indent="-119063">
              <a:buFontTx/>
              <a:buChar char="•"/>
              <a:defRPr/>
            </a:pPr>
            <a:endParaRPr lang="en-US" sz="1400" dirty="0">
              <a:solidFill>
                <a:srgbClr val="000000"/>
              </a:solidFill>
              <a:latin typeface="Arial" charset="0"/>
            </a:endParaRPr>
          </a:p>
          <a:p>
            <a:pPr marL="119063" indent="-119063">
              <a:defRPr/>
            </a:pPr>
            <a:endParaRPr lang="en-US" sz="1400" dirty="0">
              <a:solidFill>
                <a:srgbClr val="000000"/>
              </a:solidFill>
              <a:latin typeface="Arial" charset="0"/>
            </a:endParaRPr>
          </a:p>
          <a:p>
            <a:pPr marL="173038" indent="-173038">
              <a:buFont typeface="Arial" pitchFamily="34" charset="0"/>
              <a:buChar char="•"/>
              <a:defRPr/>
            </a:pPr>
            <a:endParaRPr lang="en-US" sz="800" dirty="0">
              <a:solidFill>
                <a:srgbClr val="000000"/>
              </a:solidFill>
              <a:latin typeface="Arial" charset="0"/>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73"/>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1084451" y="921277"/>
            <a:ext cx="5681363" cy="369332"/>
          </a:xfrm>
          <a:prstGeom prst="rect">
            <a:avLst/>
          </a:prstGeom>
          <a:noFill/>
          <a:ln w="9525">
            <a:noFill/>
            <a:miter lim="800000"/>
            <a:headEnd/>
            <a:tailEnd/>
          </a:ln>
        </p:spPr>
        <p:txBody>
          <a:bodyPr wrap="none">
            <a:spAutoFit/>
          </a:bodyPr>
          <a:lstStyle/>
          <a:p>
            <a:pPr marL="114300" indent="-114300" algn="just" eaLnBrk="0" hangingPunct="0">
              <a:defRPr/>
            </a:pPr>
            <a:r>
              <a:rPr lang="en-GB" b="1" dirty="0">
                <a:solidFill>
                  <a:srgbClr val="333399"/>
                </a:solidFill>
                <a:latin typeface="Tahoma" pitchFamily="34" charset="0"/>
              </a:rPr>
              <a:t>Date:</a:t>
            </a:r>
            <a:r>
              <a:rPr lang="en-US" b="1" dirty="0">
                <a:solidFill>
                  <a:srgbClr val="333399"/>
                </a:solidFill>
                <a:latin typeface="Tahoma" pitchFamily="34" charset="0"/>
              </a:rPr>
              <a:t> 29.11.2020	Incident Title: Hipo#77</a:t>
            </a:r>
          </a:p>
        </p:txBody>
      </p:sp>
    </p:spTree>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92526</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5C7495-13A2-4920-AA41-8B0FCD06C6CB}"/>
</file>

<file path=customXml/itemProps2.xml><?xml version="1.0" encoding="utf-8"?>
<ds:datastoreItem xmlns:ds="http://schemas.openxmlformats.org/officeDocument/2006/customXml" ds:itemID="{ECEB1FCF-0E89-482E-A62E-598FF58845D8}"/>
</file>

<file path=customXml/itemProps3.xml><?xml version="1.0" encoding="utf-8"?>
<ds:datastoreItem xmlns:ds="http://schemas.openxmlformats.org/officeDocument/2006/customXml" ds:itemID="{5643A46C-72B3-4012-8CB2-E0E23D8B71D1}"/>
</file>

<file path=docProps/app.xml><?xml version="1.0" encoding="utf-8"?>
<Properties xmlns="http://schemas.openxmlformats.org/officeDocument/2006/extended-properties" xmlns:vt="http://schemas.openxmlformats.org/officeDocument/2006/docPropsVTypes">
  <TotalTime>1681</TotalTime>
  <Words>382</Words>
  <Application>Microsoft Office PowerPoint</Application>
  <PresentationFormat>Widescreen</PresentationFormat>
  <Paragraphs>57</Paragraphs>
  <Slides>2</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vt:i4>
      </vt:variant>
    </vt:vector>
  </HeadingPairs>
  <TitlesOfParts>
    <vt:vector size="11" baseType="lpstr">
      <vt:lpstr>Arial</vt:lpstr>
      <vt:lpstr>Calibri</vt:lpstr>
      <vt:lpstr>Calibri Light</vt:lpstr>
      <vt:lpstr>Gill Sans</vt:lpstr>
      <vt:lpstr>Gill Sans Light</vt:lpstr>
      <vt:lpstr>Tahoma</vt:lpstr>
      <vt:lpstr>Times New Roman</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Balushi, Montaha MSE134</cp:lastModifiedBy>
  <cp:revision>99</cp:revision>
  <dcterms:created xsi:type="dcterms:W3CDTF">2018-09-24T07:27:56Z</dcterms:created>
  <dcterms:modified xsi:type="dcterms:W3CDTF">2021-03-08T06:18:45Z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