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3135D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94" autoAdjust="0"/>
    <p:restoredTop sz="94674"/>
  </p:normalViewPr>
  <p:slideViewPr>
    <p:cSldViewPr snapToGrid="0" snapToObjects="1">
      <p:cViewPr varScale="1">
        <p:scale>
          <a:sx n="67" d="100"/>
          <a:sy n="67" d="100"/>
        </p:scale>
        <p:origin x="57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16/03/2021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16/03/2021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16/03/2021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16/03/2021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16/03/2021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16/03/2021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16/03/2021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16/03/2021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16/03/2021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16/03/2021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16/03/2021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16/03/2021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16/03/2021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16/03/2021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16/03/2021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16/03/2021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16/03/2021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16/03/2021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16/03/2021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16/03/2021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16/03/2021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16/03/2021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16/03/2021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16/03/2021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16/03/2021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337921-D102-46B3-A76F-11AF225090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52727" y="3382813"/>
            <a:ext cx="2120625" cy="2339915"/>
          </a:xfrm>
          <a:prstGeom prst="rect">
            <a:avLst/>
          </a:prstGeom>
        </p:spPr>
      </p:pic>
      <p:sp>
        <p:nvSpPr>
          <p:cNvPr id="14339" name="Text Box 2"/>
          <p:cNvSpPr txBox="1">
            <a:spLocks noChangeArrowheads="1"/>
          </p:cNvSpPr>
          <p:nvPr/>
        </p:nvSpPr>
        <p:spPr bwMode="auto">
          <a:xfrm>
            <a:off x="503193" y="792312"/>
            <a:ext cx="7379915" cy="5047536"/>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Date:20.09.2020</a:t>
            </a:r>
            <a:r>
              <a:rPr lang="en-US" b="1" dirty="0">
                <a:solidFill>
                  <a:srgbClr val="333399"/>
                </a:solidFill>
                <a:latin typeface="Tahoma" pitchFamily="34" charset="0"/>
              </a:rPr>
              <a:t>     Incident title: LTI#24, Finger Injury  </a:t>
            </a:r>
            <a:endParaRPr lang="en-GB" b="1" dirty="0">
              <a:solidFill>
                <a:srgbClr val="333399"/>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endParaRPr lang="en-US" dirty="0">
              <a:solidFill>
                <a:srgbClr val="FF0000"/>
              </a:solidFill>
              <a:latin typeface="Tahoma" pitchFamily="34" charset="0"/>
            </a:endParaRPr>
          </a:p>
          <a:p>
            <a:pPr algn="just"/>
            <a:r>
              <a:rPr lang="en-GB" dirty="0"/>
              <a:t>The task of installing the bowl housing was under the supervision of second party PDO Contractor. While installing bowl housing (FREE Equipment) for manual slips (lifted by webbing sling and lowered by winch line), the Fishing Engineer from noticed that the bowl housing was not aligned with the centre of the BOP. The Floorman was in the process of aligning the bowl housing using the webbings sling. The Fishing Engineer stepped forward to align the bowl housing by putting in between the bowl housing and the safety floor. The Fishing Engineer left hand fingers were pinched between the safety floor and the bowl housing. He received a fracture on the 4</a:t>
            </a:r>
            <a:r>
              <a:rPr lang="en-GB" baseline="30000" dirty="0"/>
              <a:t>th</a:t>
            </a:r>
            <a:r>
              <a:rPr lang="en-GB" dirty="0"/>
              <a:t> phalanx.</a:t>
            </a:r>
          </a:p>
          <a:p>
            <a:pPr algn="just"/>
            <a:endParaRPr lang="en-GB" dirty="0">
              <a:solidFill>
                <a:schemeClr val="accent2"/>
              </a:solidFill>
            </a:endParaRPr>
          </a:p>
          <a:p>
            <a:pPr marL="114300" indent="-114300" algn="just">
              <a:defRPr/>
            </a:pPr>
            <a:r>
              <a:rPr lang="en-US" sz="1600" b="1" dirty="0">
                <a:solidFill>
                  <a:srgbClr val="333399"/>
                </a:solidFill>
                <a:latin typeface="Tahoma" pitchFamily="34" charset="0"/>
              </a:rPr>
              <a:t>Your learning from this incident..</a:t>
            </a:r>
            <a:endParaRPr lang="en-US" dirty="0">
              <a:solidFill>
                <a:srgbClr val="000000"/>
              </a:solidFill>
            </a:endParaRPr>
          </a:p>
          <a:p>
            <a:pPr marL="171450" indent="-171450">
              <a:buFont typeface="Arial" panose="020B0604020202020204" pitchFamily="34" charset="0"/>
              <a:buChar char="•"/>
            </a:pPr>
            <a:r>
              <a:rPr lang="en-US" dirty="0"/>
              <a:t>Always do not participate in the job if you are the Supervisor. </a:t>
            </a:r>
          </a:p>
          <a:p>
            <a:pPr marL="171450" indent="-171450">
              <a:buFont typeface="Arial" panose="020B0604020202020204" pitchFamily="34" charset="0"/>
              <a:buChar char="•"/>
            </a:pPr>
            <a:r>
              <a:rPr lang="en-US" dirty="0"/>
              <a:t>Always do not expose your body parts or yourself in the line of Fire.</a:t>
            </a:r>
          </a:p>
          <a:p>
            <a:pPr marL="171450" indent="-171450">
              <a:buFont typeface="Arial" panose="020B0604020202020204" pitchFamily="34" charset="0"/>
              <a:buChar char="•"/>
            </a:pPr>
            <a:r>
              <a:rPr lang="en-US" dirty="0"/>
              <a:t>Always intervene by agreed signal (hand signals or voice command) if necessary.</a:t>
            </a:r>
            <a:endParaRPr lang="en-US" dirty="0">
              <a:solidFill>
                <a:srgbClr val="000000"/>
              </a:solidFill>
            </a:endParaRPr>
          </a:p>
        </p:txBody>
      </p:sp>
      <p:sp>
        <p:nvSpPr>
          <p:cNvPr id="26628" name="TextBox 16"/>
          <p:cNvSpPr txBox="1">
            <a:spLocks noChangeArrowheads="1"/>
          </p:cNvSpPr>
          <p:nvPr/>
        </p:nvSpPr>
        <p:spPr bwMode="auto">
          <a:xfrm>
            <a:off x="503193" y="6051276"/>
            <a:ext cx="5181600" cy="338554"/>
          </a:xfrm>
          <a:prstGeom prst="rect">
            <a:avLst/>
          </a:prstGeom>
          <a:solidFill>
            <a:srgbClr val="0D38B3"/>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US" dirty="0"/>
              <a:t>As Supervisor: Eyes on the task – Hands off!</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6634" name="Freeform 132"/>
          <p:cNvSpPr>
            <a:spLocks/>
          </p:cNvSpPr>
          <p:nvPr/>
        </p:nvSpPr>
        <p:spPr bwMode="auto">
          <a:xfrm>
            <a:off x="10424202" y="5112428"/>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grpSp>
        <p:nvGrpSpPr>
          <p:cNvPr id="25" name="Group 24">
            <a:extLst>
              <a:ext uri="{FF2B5EF4-FFF2-40B4-BE49-F238E27FC236}">
                <a16:creationId xmlns:a16="http://schemas.microsoft.com/office/drawing/2014/main" id="{5796E01A-27E3-4027-A3E5-C628CFA5063A}"/>
              </a:ext>
            </a:extLst>
          </p:cNvPr>
          <p:cNvGrpSpPr/>
          <p:nvPr/>
        </p:nvGrpSpPr>
        <p:grpSpPr>
          <a:xfrm>
            <a:off x="8328709" y="883483"/>
            <a:ext cx="3313162" cy="2275523"/>
            <a:chOff x="6278663" y="733485"/>
            <a:chExt cx="2821905" cy="1920935"/>
          </a:xfrm>
        </p:grpSpPr>
        <p:pic>
          <p:nvPicPr>
            <p:cNvPr id="26" name="Picture 25">
              <a:extLst>
                <a:ext uri="{FF2B5EF4-FFF2-40B4-BE49-F238E27FC236}">
                  <a16:creationId xmlns:a16="http://schemas.microsoft.com/office/drawing/2014/main" id="{5D07AF32-FC9C-45FF-B280-94E6B8D81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78663" y="765235"/>
              <a:ext cx="930074" cy="1885950"/>
            </a:xfrm>
            <a:prstGeom prst="rect">
              <a:avLst/>
            </a:prstGeom>
          </p:spPr>
        </p:pic>
        <p:pic>
          <p:nvPicPr>
            <p:cNvPr id="27" name="Picture 26">
              <a:extLst>
                <a:ext uri="{FF2B5EF4-FFF2-40B4-BE49-F238E27FC236}">
                  <a16:creationId xmlns:a16="http://schemas.microsoft.com/office/drawing/2014/main" id="{2D371908-8E85-40DC-A914-049678BFF1D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13251" y="733485"/>
              <a:ext cx="1270110" cy="1920935"/>
            </a:xfrm>
            <a:prstGeom prst="rect">
              <a:avLst/>
            </a:prstGeom>
          </p:spPr>
        </p:pic>
        <p:sp>
          <p:nvSpPr>
            <p:cNvPr id="28" name="Arrow: Down 27">
              <a:extLst>
                <a:ext uri="{FF2B5EF4-FFF2-40B4-BE49-F238E27FC236}">
                  <a16:creationId xmlns:a16="http://schemas.microsoft.com/office/drawing/2014/main" id="{EC8E7AC3-6974-4508-B63E-809F0B14BA3C}"/>
                </a:ext>
              </a:extLst>
            </p:cNvPr>
            <p:cNvSpPr/>
            <p:nvPr/>
          </p:nvSpPr>
          <p:spPr>
            <a:xfrm>
              <a:off x="7391400" y="838200"/>
              <a:ext cx="152400" cy="3048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D75C4B42-C25E-4D03-BDFF-7BB3AB1797E0}"/>
                </a:ext>
              </a:extLst>
            </p:cNvPr>
            <p:cNvSpPr/>
            <p:nvPr/>
          </p:nvSpPr>
          <p:spPr>
            <a:xfrm>
              <a:off x="7384794" y="1241485"/>
              <a:ext cx="152400" cy="3048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Down 29">
              <a:extLst>
                <a:ext uri="{FF2B5EF4-FFF2-40B4-BE49-F238E27FC236}">
                  <a16:creationId xmlns:a16="http://schemas.microsoft.com/office/drawing/2014/main" id="{0C630DA4-EA3A-4AF0-A6E5-9288317DE53A}"/>
                </a:ext>
              </a:extLst>
            </p:cNvPr>
            <p:cNvSpPr/>
            <p:nvPr/>
          </p:nvSpPr>
          <p:spPr>
            <a:xfrm>
              <a:off x="7384794" y="1660585"/>
              <a:ext cx="152400" cy="3048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Down 30">
              <a:extLst>
                <a:ext uri="{FF2B5EF4-FFF2-40B4-BE49-F238E27FC236}">
                  <a16:creationId xmlns:a16="http://schemas.microsoft.com/office/drawing/2014/main" id="{87479503-4211-4C41-B80E-EC9C69C7C64F}"/>
                </a:ext>
              </a:extLst>
            </p:cNvPr>
            <p:cNvSpPr/>
            <p:nvPr/>
          </p:nvSpPr>
          <p:spPr>
            <a:xfrm>
              <a:off x="7384794" y="2049493"/>
              <a:ext cx="152400" cy="3048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xplosion: 8 Points 31">
              <a:extLst>
                <a:ext uri="{FF2B5EF4-FFF2-40B4-BE49-F238E27FC236}">
                  <a16:creationId xmlns:a16="http://schemas.microsoft.com/office/drawing/2014/main" id="{372AEEDD-112C-4897-A614-36BB90DCCDBC}"/>
                </a:ext>
              </a:extLst>
            </p:cNvPr>
            <p:cNvSpPr/>
            <p:nvPr/>
          </p:nvSpPr>
          <p:spPr>
            <a:xfrm>
              <a:off x="8725918" y="1325592"/>
              <a:ext cx="374650" cy="685800"/>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633" name="Group 131"/>
          <p:cNvGrpSpPr>
            <a:grpSpLocks/>
          </p:cNvGrpSpPr>
          <p:nvPr/>
        </p:nvGrpSpPr>
        <p:grpSpPr bwMode="auto">
          <a:xfrm>
            <a:off x="9586693" y="2695469"/>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dirty="0"/>
            </a:p>
          </p:txBody>
        </p:sp>
      </p:grpSp>
      <p:sp>
        <p:nvSpPr>
          <p:cNvPr id="19" name="Rectangle 18">
            <a:extLst>
              <a:ext uri="{FF2B5EF4-FFF2-40B4-BE49-F238E27FC236}">
                <a16:creationId xmlns:a16="http://schemas.microsoft.com/office/drawing/2014/main" id="{4D4394AE-9DAC-4350-A8EE-7AA5968BEB66}"/>
              </a:ext>
            </a:extLst>
          </p:cNvPr>
          <p:cNvSpPr>
            <a:spLocks noChangeArrowheads="1"/>
          </p:cNvSpPr>
          <p:nvPr/>
        </p:nvSpPr>
        <p:spPr bwMode="auto">
          <a:xfrm>
            <a:off x="370702" y="6304934"/>
            <a:ext cx="8582025"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Operation, Engineering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847725" y="1225095"/>
            <a:ext cx="8351838" cy="4555093"/>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other PDO Contractors lead the Safety Meeting, when the task is under their Supervision?</a:t>
            </a:r>
          </a:p>
          <a:p>
            <a:pPr marL="342900" indent="-342900">
              <a:buFont typeface="+mj-lt"/>
              <a:buAutoNum type="arabicPeriod"/>
              <a:defRPr/>
            </a:pPr>
            <a:r>
              <a:rPr lang="en-US" dirty="0">
                <a:solidFill>
                  <a:srgbClr val="0033CC"/>
                </a:solidFill>
                <a:latin typeface="+mj-lt"/>
                <a:sym typeface="Wingdings" pitchFamily="2" charset="2"/>
              </a:rPr>
              <a:t>Do you ensure that all personnel in your company, that Supervise tasks have the FLS training in their Training matrix?</a:t>
            </a:r>
          </a:p>
          <a:p>
            <a:pPr marL="342900" indent="-342900">
              <a:buFont typeface="+mj-lt"/>
              <a:buAutoNum type="arabicPeriod"/>
              <a:defRPr/>
            </a:pPr>
            <a:r>
              <a:rPr lang="en-US" dirty="0">
                <a:solidFill>
                  <a:srgbClr val="0033CC"/>
                </a:solidFill>
                <a:latin typeface="+mj-lt"/>
                <a:sym typeface="Wingdings" pitchFamily="2" charset="2"/>
              </a:rPr>
              <a:t>Do you ensure that all your employees in Supervisory role know how to intervene?</a:t>
            </a:r>
          </a:p>
          <a:p>
            <a:pPr marL="342900" indent="-342900">
              <a:buFont typeface="+mj-lt"/>
              <a:buAutoNum type="arabicPeriod"/>
              <a:defRPr/>
            </a:pPr>
            <a:r>
              <a:rPr lang="en-US" dirty="0">
                <a:solidFill>
                  <a:srgbClr val="0033CC"/>
                </a:solidFill>
                <a:latin typeface="+mj-lt"/>
                <a:sym typeface="Wingdings" pitchFamily="2" charset="2"/>
              </a:rPr>
              <a:t>Do you ensure that all your employees in Supervisory role know, they shall supervise and not participate in a job?</a:t>
            </a:r>
          </a:p>
          <a:p>
            <a:pPr marL="342900" indent="-342900">
              <a:buFont typeface="+mj-lt"/>
              <a:buAutoNum type="arabicPeriod"/>
              <a:defRPr/>
            </a:pPr>
            <a:r>
              <a:rPr lang="en-US" dirty="0">
                <a:solidFill>
                  <a:srgbClr val="0033CC"/>
                </a:solidFill>
                <a:latin typeface="+mj-lt"/>
                <a:sym typeface="Wingdings" pitchFamily="2" charset="2"/>
              </a:rPr>
              <a:t>Do you ensure that you have a controls in your HEMP regulating the roles and responsibilities for work in collaboration with other PDO contractors?</a:t>
            </a:r>
            <a:endParaRPr lang="en-US"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eaLnBrk="1" hangingPunct="1">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831851" y="855763"/>
            <a:ext cx="7378102" cy="369332"/>
          </a:xfrm>
          <a:prstGeom prst="rect">
            <a:avLst/>
          </a:prstGeom>
          <a:noFill/>
          <a:ln w="9525">
            <a:noFill/>
            <a:miter lim="800000"/>
            <a:headEnd/>
            <a:tailEnd/>
          </a:ln>
        </p:spPr>
        <p:txBody>
          <a:bodyPr wrap="square">
            <a:spAutoFit/>
          </a:bodyPr>
          <a:lstStyle/>
          <a:p>
            <a:pPr marL="114300" indent="-114300" algn="just"/>
            <a:r>
              <a:rPr lang="en-GB" b="1" dirty="0">
                <a:solidFill>
                  <a:srgbClr val="333399"/>
                </a:solidFill>
                <a:latin typeface="Tahoma" pitchFamily="34" charset="0"/>
              </a:rPr>
              <a:t>Date:20.09.2020</a:t>
            </a:r>
            <a:r>
              <a:rPr lang="en-US" b="1" dirty="0">
                <a:solidFill>
                  <a:srgbClr val="333399"/>
                </a:solidFill>
                <a:latin typeface="Tahoma" pitchFamily="34" charset="0"/>
              </a:rPr>
              <a:t>     Incident title: LTI#24, Finger Injury</a:t>
            </a: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92524</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BD0498-B009-40A4-9D7D-0A54C67326B6}"/>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971</TotalTime>
  <Words>588</Words>
  <Application>Microsoft Office PowerPoint</Application>
  <PresentationFormat>Widescreen</PresentationFormat>
  <Paragraphs>47</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135</cp:revision>
  <dcterms:created xsi:type="dcterms:W3CDTF">2018-09-24T07:27:56Z</dcterms:created>
  <dcterms:modified xsi:type="dcterms:W3CDTF">2021-03-16T12:00:23Z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