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5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16/03/2021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16/03/2021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16/03/2021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16/03/2021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16/03/2021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16/03/2021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16/03/2021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920551" y="1037393"/>
            <a:ext cx="2880924" cy="18876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Photo explaining what was done wrong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65615" y="808344"/>
            <a:ext cx="7788679" cy="43011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08.08.2020    Incident title: Hipo#54 </a:t>
            </a: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Civil crew assigned for backfilling activities of an Ethernet cable trench between AL-418 and Al-426. Crew while doing the activity using a Backhoe loader, the loader tooth struck and damaged a live LV Cable feeding supply to well number AL-418.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plan the activity according to site condition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comply with the excavation procedure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adopt manual excavation near live facilities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apply a PTW for the specific activity.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communicate with your line management in case of doubt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conduct Dynamic Risk Review, if change in work location</a:t>
            </a: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690704" y="5271751"/>
            <a:ext cx="5334001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Proper Planning Prevents Poor Performance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3103" y="3449533"/>
            <a:ext cx="2884572" cy="21630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7BB31F-F687-4E92-980A-4767F610CE71}"/>
              </a:ext>
            </a:extLst>
          </p:cNvPr>
          <p:cNvGrpSpPr/>
          <p:nvPr/>
        </p:nvGrpSpPr>
        <p:grpSpPr>
          <a:xfrm>
            <a:off x="8993103" y="1158120"/>
            <a:ext cx="2750004" cy="1726740"/>
            <a:chOff x="5625076" y="990197"/>
            <a:chExt cx="3231956" cy="23224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A04A16-F5C5-4361-9A1D-E44AC7FDE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00" t="5556" r="6816" b="12119"/>
            <a:stretch/>
          </p:blipFill>
          <p:spPr>
            <a:xfrm>
              <a:off x="5634086" y="990197"/>
              <a:ext cx="3222946" cy="2322456"/>
            </a:xfrm>
            <a:prstGeom prst="rect">
              <a:avLst/>
            </a:prstGeom>
          </p:spPr>
        </p:pic>
        <p:pic>
          <p:nvPicPr>
            <p:cNvPr id="18" name="Picture 2" descr="C:\Users\Fujitsu\Desktop\jcb.jpg">
              <a:extLst>
                <a:ext uri="{FF2B5EF4-FFF2-40B4-BE49-F238E27FC236}">
                  <a16:creationId xmlns:a16="http://schemas.microsoft.com/office/drawing/2014/main" id="{2DC48598-91AA-43DD-9B4D-E4D0BD592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42" b="100000" l="0" r="96429">
                          <a14:backgroundMark x1="88961" y1="59006" x2="88961" y2="59006"/>
                          <a14:backgroundMark x1="88961" y1="52795" x2="88961" y2="52795"/>
                          <a14:backgroundMark x1="91234" y1="62112" x2="91234" y2="62112"/>
                          <a14:backgroundMark x1="86688" y1="44099" x2="86688" y2="44099"/>
                          <a14:backgroundMark x1="85065" y1="34783" x2="85065" y2="34783"/>
                          <a14:backgroundMark x1="83442" y1="45342" x2="83442" y2="45342"/>
                          <a14:backgroundMark x1="82792" y1="52795" x2="82792" y2="52795"/>
                          <a14:backgroundMark x1="82792" y1="60248" x2="82792" y2="60248"/>
                          <a14:backgroundMark x1="80844" y1="65217" x2="80844" y2="65217"/>
                          <a14:backgroundMark x1="80844" y1="70186" x2="80844" y2="70186"/>
                          <a14:backgroundMark x1="81169" y1="78261" x2="81169" y2="78261"/>
                          <a14:backgroundMark x1="80844" y1="85093" x2="80844" y2="85093"/>
                          <a14:backgroundMark x1="78247" y1="87578" x2="78247" y2="87578"/>
                          <a14:backgroundMark x1="77273" y1="92547" x2="77273" y2="92547"/>
                          <a14:backgroundMark x1="83117" y1="72671" x2="83117" y2="72671"/>
                          <a14:backgroundMark x1="86039" y1="77640" x2="86039" y2="77640"/>
                          <a14:backgroundMark x1="90584" y1="79503" x2="90584" y2="79503"/>
                          <a14:backgroundMark x1="93831" y1="76398" x2="93831" y2="76398"/>
                          <a14:backgroundMark x1="95455" y1="72671" x2="95455" y2="72671"/>
                          <a14:backgroundMark x1="98377" y1="68944" x2="98377" y2="68944"/>
                          <a14:backgroundMark x1="98377" y1="65217" x2="98377" y2="65217"/>
                          <a14:backgroundMark x1="95130" y1="57764" x2="95130" y2="57764"/>
                          <a14:backgroundMark x1="95130" y1="54658" x2="95130" y2="54658"/>
                          <a14:backgroundMark x1="95130" y1="45963" x2="95130" y2="45963"/>
                          <a14:backgroundMark x1="93831" y1="39130" x2="93831" y2="39130"/>
                          <a14:backgroundMark x1="92532" y1="32298" x2="92532" y2="32298"/>
                          <a14:backgroundMark x1="91234" y1="21118" x2="91234" y2="21118"/>
                          <a14:backgroundMark x1="90260" y1="13043" x2="90260" y2="13043"/>
                          <a14:backgroundMark x1="87662" y1="6211" x2="87662" y2="6211"/>
                          <a14:backgroundMark x1="80844" y1="5590" x2="80844" y2="5590"/>
                          <a14:backgroundMark x1="81169" y1="11180" x2="81169" y2="11180"/>
                          <a14:backgroundMark x1="78571" y1="18634" x2="78571" y2="18634"/>
                          <a14:backgroundMark x1="77597" y1="22981" x2="77597" y2="22981"/>
                          <a14:backgroundMark x1="74675" y1="28571" x2="74675" y2="28571"/>
                          <a14:backgroundMark x1="73701" y1="34161" x2="73701" y2="34161"/>
                          <a14:backgroundMark x1="71753" y1="37267" x2="71753" y2="37267"/>
                          <a14:backgroundMark x1="71753" y1="30435" x2="71753" y2="30435"/>
                          <a14:backgroundMark x1="71753" y1="24224" x2="71753" y2="24224"/>
                          <a14:backgroundMark x1="71753" y1="18634" x2="71753" y2="18634"/>
                          <a14:backgroundMark x1="71753" y1="14286" x2="71753" y2="14286"/>
                          <a14:backgroundMark x1="72078" y1="10559" x2="72078" y2="10559"/>
                          <a14:backgroundMark x1="71104" y1="8075" x2="71104" y2="8075"/>
                          <a14:backgroundMark x1="68831" y1="6211" x2="68831" y2="6211"/>
                          <a14:backgroundMark x1="66234" y1="5590" x2="66234" y2="5590"/>
                          <a14:backgroundMark x1="62338" y1="4348" x2="62338" y2="4348"/>
                          <a14:backgroundMark x1="58766" y1="4348" x2="58766" y2="4348"/>
                          <a14:backgroundMark x1="53896" y1="4348" x2="53896" y2="4348"/>
                          <a14:backgroundMark x1="50325" y1="4348" x2="50325" y2="4348"/>
                          <a14:backgroundMark x1="48377" y1="4348" x2="48377" y2="4348"/>
                          <a14:backgroundMark x1="45130" y1="5590" x2="45130" y2="5590"/>
                          <a14:backgroundMark x1="43182" y1="4969" x2="43182" y2="4969"/>
                          <a14:backgroundMark x1="42532" y1="8075" x2="42532" y2="8075"/>
                          <a14:backgroundMark x1="41558" y1="14286" x2="41558" y2="14286"/>
                          <a14:backgroundMark x1="41234" y1="20497" x2="41234" y2="20497"/>
                          <a14:backgroundMark x1="41558" y1="28571" x2="41558" y2="28571"/>
                          <a14:backgroundMark x1="41883" y1="33540" x2="41883" y2="33540"/>
                          <a14:backgroundMark x1="40584" y1="37267" x2="40584" y2="37267"/>
                          <a14:backgroundMark x1="37987" y1="39752" x2="37987" y2="39752"/>
                          <a14:backgroundMark x1="37338" y1="35404" x2="37338" y2="35404"/>
                          <a14:backgroundMark x1="34740" y1="35404" x2="34740" y2="35404"/>
                          <a14:backgroundMark x1="32143" y1="40373" x2="32143" y2="40373"/>
                          <a14:backgroundMark x1="29870" y1="45342" x2="29870" y2="45342"/>
                          <a14:backgroundMark x1="25974" y1="50311" x2="25974" y2="50311"/>
                          <a14:backgroundMark x1="24026" y1="55280" x2="22727" y2="54658"/>
                          <a14:backgroundMark x1="20779" y1="60248" x2="20779" y2="60248"/>
                          <a14:backgroundMark x1="16234" y1="62733" x2="16234" y2="62733"/>
                          <a14:backgroundMark x1="10714" y1="62112" x2="10714" y2="62112"/>
                          <a14:backgroundMark x1="6818" y1="62112" x2="6818" y2="62112"/>
                          <a14:backgroundMark x1="3896" y1="66460" x2="3896" y2="66460"/>
                          <a14:backgroundMark x1="4221" y1="72050" x2="4221" y2="72050"/>
                          <a14:backgroundMark x1="2922" y1="82609" x2="2922" y2="82609"/>
                          <a14:backgroundMark x1="1623" y1="90062" x2="1623" y2="90062"/>
                          <a14:backgroundMark x1="1623" y1="93789" x2="1623" y2="93789"/>
                          <a14:backgroundMark x1="3896" y1="95031" x2="3896" y2="95031"/>
                          <a14:backgroundMark x1="6169" y1="95031" x2="6169" y2="95031"/>
                          <a14:backgroundMark x1="9740" y1="96273" x2="9740" y2="96273"/>
                          <a14:backgroundMark x1="12987" y1="95031" x2="12987" y2="95031"/>
                          <a14:backgroundMark x1="15260" y1="95031" x2="15260" y2="95031"/>
                          <a14:backgroundMark x1="17857" y1="95652" x2="17857" y2="95652"/>
                          <a14:backgroundMark x1="21104" y1="95652" x2="21104" y2="95652"/>
                          <a14:backgroundMark x1="25974" y1="96273" x2="25974" y2="96273"/>
                          <a14:backgroundMark x1="29221" y1="95652" x2="29221" y2="95652"/>
                          <a14:backgroundMark x1="33442" y1="95031" x2="33442" y2="95031"/>
                          <a14:backgroundMark x1="36688" y1="95652" x2="36688" y2="95652"/>
                          <a14:backgroundMark x1="40584" y1="96273" x2="40584" y2="96273"/>
                          <a14:backgroundMark x1="42857" y1="95031" x2="42857" y2="95031"/>
                          <a14:backgroundMark x1="45130" y1="96894" x2="45130" y2="96894"/>
                          <a14:backgroundMark x1="48377" y1="97516" x2="48377" y2="97516"/>
                          <a14:backgroundMark x1="50325" y1="97516" x2="50325" y2="97516"/>
                          <a14:backgroundMark x1="53571" y1="96894" x2="53571" y2="96894"/>
                          <a14:backgroundMark x1="55519" y1="95031" x2="55519" y2="95031"/>
                          <a14:backgroundMark x1="56818" y1="90683" x2="56818" y2="90683"/>
                          <a14:backgroundMark x1="59416" y1="85093" x2="59416" y2="85093"/>
                          <a14:backgroundMark x1="61364" y1="85093" x2="61364" y2="85093"/>
                          <a14:backgroundMark x1="61688" y1="88820" x2="61688" y2="88820"/>
                          <a14:backgroundMark x1="62338" y1="94410" x2="62338" y2="94410"/>
                          <a14:backgroundMark x1="65584" y1="96894" x2="65584" y2="96894"/>
                          <a14:backgroundMark x1="68831" y1="97516" x2="68831" y2="97516"/>
                          <a14:backgroundMark x1="72403" y1="97516" x2="72403" y2="97516"/>
                          <a14:backgroundMark x1="75000" y1="96273" x2="75000" y2="96273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5246" flipH="1">
              <a:off x="5625076" y="1058814"/>
              <a:ext cx="1955502" cy="131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31">
            <a:extLst>
              <a:ext uri="{FF2B5EF4-FFF2-40B4-BE49-F238E27FC236}">
                <a16:creationId xmlns:a16="http://schemas.microsoft.com/office/drawing/2014/main" id="{64379323-833E-46F7-AAE1-111EE632E030}"/>
              </a:ext>
            </a:extLst>
          </p:cNvPr>
          <p:cNvGrpSpPr>
            <a:grpSpLocks/>
          </p:cNvGrpSpPr>
          <p:nvPr/>
        </p:nvGrpSpPr>
        <p:grpSpPr bwMode="auto">
          <a:xfrm>
            <a:off x="11376020" y="2358664"/>
            <a:ext cx="286363" cy="404844"/>
            <a:chOff x="3504" y="544"/>
            <a:chExt cx="2287" cy="1855"/>
          </a:xfrm>
        </p:grpSpPr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0A533D68-7398-4C2E-A54A-C1EDB216F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0">
              <a:extLst>
                <a:ext uri="{FF2B5EF4-FFF2-40B4-BE49-F238E27FC236}">
                  <a16:creationId xmlns:a16="http://schemas.microsoft.com/office/drawing/2014/main" id="{8AE0514A-9D6E-4BD8-AEA4-B1CBA0C9D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161A3B-F091-4A1A-A0B2-1B1636F9D5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40000"/>
          <a:stretch/>
        </p:blipFill>
        <p:spPr>
          <a:xfrm>
            <a:off x="9028222" y="3523152"/>
            <a:ext cx="2815407" cy="2039923"/>
          </a:xfrm>
          <a:prstGeom prst="rect">
            <a:avLst/>
          </a:prstGeom>
        </p:spPr>
      </p:pic>
      <p:sp>
        <p:nvSpPr>
          <p:cNvPr id="23" name="Freeform 132">
            <a:extLst>
              <a:ext uri="{FF2B5EF4-FFF2-40B4-BE49-F238E27FC236}">
                <a16:creationId xmlns:a16="http://schemas.microsoft.com/office/drawing/2014/main" id="{B814D4FD-3059-41D9-9FA8-BD8F78899FA9}"/>
              </a:ext>
            </a:extLst>
          </p:cNvPr>
          <p:cNvSpPr>
            <a:spLocks/>
          </p:cNvSpPr>
          <p:nvPr/>
        </p:nvSpPr>
        <p:spPr bwMode="auto">
          <a:xfrm>
            <a:off x="11298153" y="5032439"/>
            <a:ext cx="389022" cy="339927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DF06D7-0D5E-41B0-B944-221EAFDB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28" y="5812590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Operation, Engineering &amp; Construction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98558" y="1278619"/>
            <a:ext cx="8351838" cy="6217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your ensure that sufficient instructions are communicated to the work force before commencing work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under ground facilities are identified and protected before using mechanical equipments?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activities are planned and executed accordingly?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PTW is applied specific for the activity?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Dynamic risk assessments are conducted?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98558" y="824986"/>
            <a:ext cx="7596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08.08.2020	Incident title : Hipo#54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92515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0D02BDF-9157-40C9-8A9C-39BC1B15C988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461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101</cp:revision>
  <dcterms:created xsi:type="dcterms:W3CDTF">2018-09-24T07:27:56Z</dcterms:created>
  <dcterms:modified xsi:type="dcterms:W3CDTF">2021-03-16T12:17:52Z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