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7"/>
  </p:notesMasterIdLst>
  <p:sldIdLst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0D38B3"/>
    <a:srgbClr val="2710B0"/>
    <a:srgbClr val="16942A"/>
    <a:srgbClr val="24A316"/>
    <a:srgbClr val="FDD600"/>
    <a:srgbClr val="FFFC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74"/>
  </p:normalViewPr>
  <p:slideViewPr>
    <p:cSldViewPr snapToGrid="0" snapToObjects="1">
      <p:cViewPr varScale="1">
        <p:scale>
          <a:sx n="65" d="100"/>
          <a:sy n="65" d="100"/>
        </p:scale>
        <p:origin x="6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CC15C-7088-4C08-B145-E35BDB57786C}" type="datetimeFigureOut">
              <a:rPr lang="en-US" smtClean="0"/>
              <a:t>15/04/2024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06F0F-6AA3-414C-870B-3468ED710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19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81E8-6622-4A49-9FF2-EB24B86713DF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146D2-AFA6-4972-98EA-669A7C4EF4C1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A6E8-E675-402B-A2BD-D7D9A0B28C11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B20E9-F1D7-4215-B0B8-9261F74C594C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62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70DC-E9CE-47B7-914B-CCCB34812D12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04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7381-7ED1-4560-9CFE-229A02541128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11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3E44-24F4-4A1C-800C-6D9ECAE7974B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43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E653-A0E0-4FB0-90DA-8480B4419788}" type="datetime1">
              <a:rPr lang="en-US" smtClean="0"/>
              <a:t>15/04/2024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7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47A19-653E-48BE-A95B-6C8310E78F3C}" type="datetime1">
              <a:rPr lang="en-US" smtClean="0"/>
              <a:t>15/04/2024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01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3962-B721-4373-9C98-9475965557BA}" type="datetime1">
              <a:rPr lang="en-US" smtClean="0"/>
              <a:t>15/04/2024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49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EC87-D7C3-4B74-BBDD-829DC775F8F0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5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B10720-403F-4662-BB16-8970BE3DA711}"/>
              </a:ext>
            </a:extLst>
          </p:cNvPr>
          <p:cNvSpPr/>
          <p:nvPr userDrawn="1"/>
        </p:nvSpPr>
        <p:spPr>
          <a:xfrm>
            <a:off x="168961" y="6394151"/>
            <a:ext cx="40555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</a:rPr>
              <a:t>“This document is restricted and it is distributed for information purposes only and it shall not be shared with other than PDO employees and contracts without PDO permission”. 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802C-26DD-484F-B80D-C1016ACAF724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61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9217-FA8F-484B-A6C3-2FD273B1E69E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65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998F-5273-455B-8DC4-444548608F7A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CA95-DD1B-4F67-8C36-13F320194810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7674-DBA0-440A-8265-C49A3552B907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F15A-1620-45AF-A5BF-538FE3A47A7A}" type="datetime1">
              <a:rPr lang="en-US" smtClean="0"/>
              <a:t>15/04/2024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A1C8-634E-467E-BB69-93B0A13CDE3C}" type="datetime1">
              <a:rPr lang="en-US" smtClean="0"/>
              <a:t>15/04/2024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AE86-4E98-45D3-976A-F4279866EDBF}" type="datetime1">
              <a:rPr lang="en-US" smtClean="0"/>
              <a:t>15/04/2024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C93D-2470-45CB-B76C-8928E4B4B22A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C80C-0517-4D4D-B5C2-CBC9DB2DDDD2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87E80-01D6-44AC-917B-580F775AE8DF}" type="datetime1">
              <a:rPr lang="en-US" smtClean="0"/>
              <a:t>15/04/2024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 Ligh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 Ligh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 Ligh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F3A31-3D00-4E8B-A67B-CA580072632E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0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ad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984468" y="4723091"/>
            <a:ext cx="922020" cy="2048933"/>
          </a:xfrm>
          <a:prstGeom prst="rect">
            <a:avLst/>
          </a:prstGeom>
        </p:spPr>
      </p:pic>
      <p:sp>
        <p:nvSpPr>
          <p:cNvPr id="4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184"/>
            <a:ext cx="11811000" cy="70173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PDO Incident First Alert  </a:t>
            </a:r>
            <a:r>
              <a:rPr lang="en-GB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- </a:t>
            </a:r>
            <a:r>
              <a:rPr lang="en-GB" sz="4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PDO</a:t>
            </a: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322810" y="2683308"/>
            <a:ext cx="5562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happened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22810" y="2962589"/>
            <a:ext cx="749624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latin typeface="+mj-lt"/>
              </a:rPr>
              <a:t>While the Mechanic was attempting to guide the pipe spinner to its storage position suspended from a forklift boom, the pipe spinner initially rested on the positioning pins and fell down from 20 cm height on his left foot 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24662" y="3779893"/>
            <a:ext cx="4343400" cy="307975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>
              <a:defRPr/>
            </a:pPr>
            <a:r>
              <a:rPr lang="en-GB" sz="1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Mr. Musleh asks the questions of can it happen to you?</a:t>
            </a:r>
          </a:p>
        </p:txBody>
      </p:sp>
      <p:sp>
        <p:nvSpPr>
          <p:cNvPr id="10" name="Rounded Rectangular Callout 20"/>
          <p:cNvSpPr>
            <a:spLocks noChangeArrowheads="1"/>
          </p:cNvSpPr>
          <p:nvPr/>
        </p:nvSpPr>
        <p:spPr bwMode="auto">
          <a:xfrm>
            <a:off x="307569" y="4313583"/>
            <a:ext cx="5547359" cy="1085176"/>
          </a:xfrm>
          <a:prstGeom prst="wedgeRoundRectCallout">
            <a:avLst>
              <a:gd name="adj1" fmla="val 59398"/>
              <a:gd name="adj2" fmla="val 40208"/>
              <a:gd name="adj3" fmla="val 16667"/>
            </a:avLst>
          </a:prstGeom>
          <a:solidFill>
            <a:srgbClr val="FFC0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2900" lvl="0" indent="-342900">
              <a:buFontTx/>
              <a:buAutoNum type="arabicPeriod"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ensure you are stood in a safe place away from line of fire?</a:t>
            </a:r>
            <a:endParaRPr lang="en-US" sz="12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ensure you identify all hazards before starting the task ?</a:t>
            </a:r>
          </a:p>
          <a:p>
            <a:pPr marL="342900" lvl="0" indent="-342900">
              <a:buFontTx/>
              <a:buAutoNum type="arabicPeriod"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consider “what could go wrong?”</a:t>
            </a:r>
          </a:p>
          <a:p>
            <a:pPr marL="342900" lvl="0" indent="-342900">
              <a:buFontTx/>
              <a:buAutoNum type="arabicPeriod"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intervene whenever necessary?</a:t>
            </a:r>
          </a:p>
          <a:p>
            <a:pPr marL="342900" lvl="0" indent="-342900"/>
            <a:endParaRPr lang="en-US" sz="14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342900" lvl="0" indent="-342900">
              <a:buFontTx/>
              <a:buAutoNum type="arabicPeriod"/>
            </a:pPr>
            <a:endParaRPr lang="en-US" sz="1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GB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GB" sz="14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9468045"/>
              </p:ext>
            </p:extLst>
          </p:nvPr>
        </p:nvGraphicFramePr>
        <p:xfrm>
          <a:off x="2261061" y="957944"/>
          <a:ext cx="9856124" cy="1057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9348">
                  <a:extLst>
                    <a:ext uri="{9D8B030D-6E8A-4147-A177-3AD203B41FA5}">
                      <a16:colId xmlns:a16="http://schemas.microsoft.com/office/drawing/2014/main" val="4136576419"/>
                    </a:ext>
                  </a:extLst>
                </a:gridCol>
                <a:gridCol w="2723454">
                  <a:extLst>
                    <a:ext uri="{9D8B030D-6E8A-4147-A177-3AD203B41FA5}">
                      <a16:colId xmlns:a16="http://schemas.microsoft.com/office/drawing/2014/main" val="425046032"/>
                    </a:ext>
                  </a:extLst>
                </a:gridCol>
                <a:gridCol w="1542049">
                  <a:extLst>
                    <a:ext uri="{9D8B030D-6E8A-4147-A177-3AD203B41FA5}">
                      <a16:colId xmlns:a16="http://schemas.microsoft.com/office/drawing/2014/main" val="4255786960"/>
                    </a:ext>
                  </a:extLst>
                </a:gridCol>
                <a:gridCol w="3631273">
                  <a:extLst>
                    <a:ext uri="{9D8B030D-6E8A-4147-A177-3AD203B41FA5}">
                      <a16:colId xmlns:a16="http://schemas.microsoft.com/office/drawing/2014/main" val="2009492886"/>
                    </a:ext>
                  </a:extLst>
                </a:gridCol>
              </a:tblGrid>
              <a:tr h="370194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Incident Type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LTI#12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Pattern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Drops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748105"/>
                  </a:ext>
                </a:extLst>
              </a:tr>
              <a:tr h="348060">
                <a:tc>
                  <a:txBody>
                    <a:bodyPr/>
                    <a:lstStyle/>
                    <a:p>
                      <a:r>
                        <a:rPr lang="en-US" sz="1400" b="1" dirty="0"/>
                        <a:t>Date / Time 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/>
                        <a:t>29.05.2021@</a:t>
                      </a:r>
                      <a:r>
                        <a:rPr lang="en-GB" sz="1400" b="0" kern="1200" baseline="0" dirty="0"/>
                        <a:t>02:00hrs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Directorate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305567"/>
                  </a:ext>
                </a:extLst>
              </a:tr>
              <a:tr h="338894">
                <a:tc>
                  <a:txBody>
                    <a:bodyPr/>
                    <a:lstStyle/>
                    <a:p>
                      <a:r>
                        <a:rPr lang="en-US" sz="1400" b="1" dirty="0"/>
                        <a:t>Location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latin typeface="+mj-lt"/>
                        </a:rPr>
                        <a:t>Nimr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Dept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593395"/>
                  </a:ext>
                </a:extLst>
              </a:tr>
            </a:tbl>
          </a:graphicData>
        </a:graphic>
      </p:graphicFrame>
      <p:pic>
        <p:nvPicPr>
          <p:cNvPr id="15" name="Picture 18" descr="speakers-beu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1107" y="5562600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urved Down Arrow 15"/>
          <p:cNvSpPr/>
          <p:nvPr/>
        </p:nvSpPr>
        <p:spPr bwMode="auto">
          <a:xfrm>
            <a:off x="1517484" y="5504184"/>
            <a:ext cx="609600" cy="228600"/>
          </a:xfrm>
          <a:prstGeom prst="curved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ounded Rectangle 20"/>
          <p:cNvSpPr>
            <a:spLocks noChangeArrowheads="1"/>
          </p:cNvSpPr>
          <p:nvPr/>
        </p:nvSpPr>
        <p:spPr bwMode="auto">
          <a:xfrm>
            <a:off x="1561407" y="5802335"/>
            <a:ext cx="3276600" cy="609600"/>
          </a:xfrm>
          <a:prstGeom prst="roundRect">
            <a:avLst>
              <a:gd name="adj" fmla="val 16667"/>
            </a:avLst>
          </a:prstGeom>
          <a:solidFill>
            <a:schemeClr val="bg1">
              <a:alpha val="0"/>
            </a:schemeClr>
          </a:solidFill>
          <a:ln w="1587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algn="justLow"/>
            <a:r>
              <a:rPr lang="en-US" sz="1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Please disseminate this LTI notification to your teams and use it in your tool box talks and HSE meetings and notice boards.</a:t>
            </a:r>
            <a:endParaRPr lang="en-US" sz="1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07569" y="2174419"/>
            <a:ext cx="5562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en-US" b="1" dirty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Audience</a:t>
            </a:r>
            <a:r>
              <a:rPr lang="en-US" b="1" dirty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322810" y="2444252"/>
            <a:ext cx="5562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latin typeface="+mj-lt"/>
              </a:rPr>
              <a:t>Drilling, Operations, Engineering &amp; Construction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206538" y="6488957"/>
            <a:ext cx="4114800" cy="365125"/>
          </a:xfrm>
        </p:spPr>
        <p:txBody>
          <a:bodyPr/>
          <a:lstStyle/>
          <a:p>
            <a:r>
              <a:rPr lang="en-US" dirty="0"/>
              <a:t>V 1 (2020)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7DD9C99-D53F-48AC-8A83-EDE6AD05F4BF}"/>
              </a:ext>
            </a:extLst>
          </p:cNvPr>
          <p:cNvSpPr/>
          <p:nvPr/>
        </p:nvSpPr>
        <p:spPr>
          <a:xfrm>
            <a:off x="168961" y="6394151"/>
            <a:ext cx="40555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</a:rPr>
              <a:t>“This document is restricted and it is distributed for information purposes only and it shall not be shared with other than PDO employees and contracts without PDO permission”. </a:t>
            </a:r>
            <a:endParaRPr lang="en-US" sz="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6546A3-C708-42E7-B396-BCE3F065AC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687" y="770281"/>
            <a:ext cx="1413789" cy="13538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C1D82C-5957-4D3F-B027-30A7CB712F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6357" y="2830859"/>
            <a:ext cx="3492834" cy="290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890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92536</DocId>
    <ImageCreateDate xmlns="4880E4F8-4B7D-4BDD-91E3-E10D47036ECA" xsi:nil="true"/>
    <wic_System_Copyright xmlns="http://schemas.microsoft.com/sharepoint/v3/fields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43A46C-72B3-4012-8CB2-E0E23D8B71D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CEB1FCF-0E89-482E-A62E-598FF58845D8}">
  <ds:schemaRefs>
    <ds:schemaRef ds:uri="4880e4f8-4b7d-4bdd-91e3-e10d47036eca"/>
    <ds:schemaRef ds:uri="4880E4F8-4B7D-4BDD-91E3-E10D47036ECA"/>
    <ds:schemaRef ds:uri="9d51eac6-a7d5-47f5-a119-63d146adb134"/>
    <ds:schemaRef ds:uri="http://purl.org/dc/terms/"/>
    <ds:schemaRef ds:uri="http://schemas.microsoft.com/office/infopath/2007/PartnerControls"/>
    <ds:schemaRef ds:uri="http://schemas.microsoft.com/sharepoint/v3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sharepoint/v3/field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947E105-1D99-4BB7-94D9-1A60C143B2FB}"/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186</Words>
  <Application>Microsoft Office PowerPoint</Application>
  <PresentationFormat>Widescreen</PresentationFormat>
  <Paragraphs>26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Gill Sans</vt:lpstr>
      <vt:lpstr>Gill Sans Light</vt:lpstr>
      <vt:lpstr>Office Theme</vt:lpstr>
      <vt:lpstr>Custom Design</vt:lpstr>
      <vt:lpstr>PDO Incident First Alert  - PDO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nazar@umsoman.com</dc:creator>
  <cp:lastModifiedBy>Konduru, Raju IDI63X</cp:lastModifiedBy>
  <cp:revision>41</cp:revision>
  <dcterms:created xsi:type="dcterms:W3CDTF">2018-09-24T07:27:56Z</dcterms:created>
  <dcterms:modified xsi:type="dcterms:W3CDTF">2024-04-15T06:29:57Z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