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74" r:id="rId6"/>
    <p:sldId id="27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99" d="100"/>
          <a:sy n="99" d="100"/>
        </p:scale>
        <p:origin x="269"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15/06/2021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15/06/2021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15/06/2021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15/06/2021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15/06/2021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15/06/2021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15/06/2021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15/06/2021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15/06/2021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15/06/2021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15/06/2021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15/06/2021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15/06/2021</a:t>
            </a:fld>
            <a:endParaRPr lang="en-US"/>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15/06/2021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15/06/2021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15/06/2021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15/06/2021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15/06/2021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15/06/2021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15/06/2021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15/06/2021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15/06/2021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15/06/2021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15/06/2021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15/06/2021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569374" y="3540150"/>
            <a:ext cx="3357000" cy="2184349"/>
          </a:xfrm>
          <a:prstGeom prst="rect">
            <a:avLst/>
          </a:prstGeom>
        </p:spPr>
      </p:pic>
      <p:sp>
        <p:nvSpPr>
          <p:cNvPr id="14339" name="Text Box 2"/>
          <p:cNvSpPr txBox="1">
            <a:spLocks noChangeArrowheads="1"/>
          </p:cNvSpPr>
          <p:nvPr/>
        </p:nvSpPr>
        <p:spPr bwMode="auto">
          <a:xfrm>
            <a:off x="610731" y="635076"/>
            <a:ext cx="7737136" cy="6224781"/>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a:t>
            </a:r>
            <a:r>
              <a:rPr lang="en-US" b="1" dirty="0">
                <a:solidFill>
                  <a:srgbClr val="333399"/>
                </a:solidFill>
                <a:latin typeface="Tahoma" pitchFamily="34" charset="0"/>
              </a:rPr>
              <a:t> 02.01.2021     </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Incident title </a:t>
            </a:r>
            <a:r>
              <a:rPr lang="en-US" b="1" dirty="0">
                <a:solidFill>
                  <a:srgbClr val="333399"/>
                </a:solidFill>
                <a:latin typeface="Tahoma" pitchFamily="34" charset="0"/>
              </a:rPr>
              <a:t>LTI#1, Hand Injury </a:t>
            </a:r>
          </a:p>
          <a:p>
            <a:pPr marL="114300" indent="-114300" algn="just">
              <a:defRPr/>
            </a:pPr>
            <a:endParaRPr lang="en-US" sz="1300" b="1" dirty="0">
              <a:solidFill>
                <a:srgbClr val="FF0000"/>
              </a:solidFill>
              <a:latin typeface="Tahoma" pitchFamily="34" charset="0"/>
            </a:endParaRPr>
          </a:p>
          <a:p>
            <a:pPr marL="114300" indent="-114300" algn="just">
              <a:defRPr/>
            </a:pPr>
            <a:r>
              <a:rPr lang="en-US" sz="1600" b="1" dirty="0">
                <a:solidFill>
                  <a:srgbClr val="FF0000"/>
                </a:solidFill>
                <a:latin typeface="Tahoma" pitchFamily="34" charset="0"/>
              </a:rPr>
              <a:t>What happened?</a:t>
            </a:r>
            <a:endParaRPr lang="en-US" sz="1600" dirty="0">
              <a:solidFill>
                <a:srgbClr val="FF0000"/>
              </a:solidFill>
              <a:latin typeface="Tahoma" pitchFamily="34" charset="0"/>
            </a:endParaRPr>
          </a:p>
          <a:p>
            <a:pPr marL="342900" indent="-342900" algn="just">
              <a:tabLst>
                <a:tab pos="1017270" algn="l"/>
                <a:tab pos="3314700" algn="l"/>
              </a:tabLst>
              <a:defRPr/>
            </a:pPr>
            <a:endParaRPr lang="en-US" dirty="0">
              <a:latin typeface="Calibri" panose="020F0502020204030204" pitchFamily="34" charset="0"/>
              <a:cs typeface="Arial" pitchFamily="34" charset="0"/>
            </a:endParaRPr>
          </a:p>
          <a:p>
            <a:pPr indent="-342900">
              <a:tabLst>
                <a:tab pos="1017270" algn="l"/>
                <a:tab pos="3314700" algn="l"/>
              </a:tabLst>
              <a:defRPr/>
            </a:pPr>
            <a:r>
              <a:rPr lang="en-US" dirty="0">
                <a:latin typeface="Calibri" panose="020F0502020204030204" pitchFamily="34" charset="0"/>
              </a:rPr>
              <a:t> Operations was moving ambulance shade frame from to new location using ASM flat-bed truck. Helper climbed on the top of the trailer to unsecure / release the load. IP was required to be inside of the frame to perform this task.</a:t>
            </a:r>
          </a:p>
          <a:p>
            <a:pPr indent="-342900">
              <a:tabLst>
                <a:tab pos="1017270" algn="l"/>
                <a:tab pos="3314700" algn="l"/>
              </a:tabLst>
              <a:defRPr/>
            </a:pPr>
            <a:r>
              <a:rPr lang="en-US" dirty="0">
                <a:latin typeface="Calibri" panose="020F0502020204030204" pitchFamily="34" charset="0"/>
              </a:rPr>
              <a:t>  After completing the removal of the chains and boomers, one weld on a beam of the frame resting on the truck deck failed from the passenger side of the truck bed. This resulted in a weight shift and allowed the frame to come / roll off of the truck bed (driver’s side). While the frame was moving the IP (still on truck bed) lost his balance on the edge of the truck bed and fell to the ground from 1.6m height on the driver’s side, landed on his right hand, with  a wrist fracture.</a:t>
            </a:r>
          </a:p>
          <a:p>
            <a:pPr indent="-342900">
              <a:tabLst>
                <a:tab pos="1017270" algn="l"/>
                <a:tab pos="3314700" algn="l"/>
              </a:tabLst>
              <a:defRPr/>
            </a:pPr>
            <a:endParaRPr lang="en-US" dirty="0">
              <a:latin typeface="Calibri" panose="020F0502020204030204" pitchFamily="34" charset="0"/>
            </a:endParaRPr>
          </a:p>
          <a:p>
            <a:pPr marL="114300" indent="-114300" algn="just">
              <a:defRPr/>
            </a:pPr>
            <a:r>
              <a:rPr lang="en-US" sz="1600" b="1" dirty="0">
                <a:solidFill>
                  <a:srgbClr val="333399"/>
                </a:solidFill>
                <a:latin typeface="Tahoma" pitchFamily="34" charset="0"/>
              </a:rPr>
              <a:t>Your learning from this incident..</a:t>
            </a:r>
            <a:endParaRPr lang="en-US" sz="1600" dirty="0">
              <a:latin typeface="Calibri" panose="020F0502020204030204" pitchFamily="34" charset="0"/>
              <a:cs typeface="Tahoma" pitchFamily="34" charset="0"/>
            </a:endParaRPr>
          </a:p>
          <a:p>
            <a:pPr marL="174625" indent="-174625">
              <a:buFont typeface="Arial" pitchFamily="34" charset="0"/>
              <a:buChar char="•"/>
              <a:defRPr/>
            </a:pPr>
            <a:r>
              <a:rPr lang="en-US" dirty="0">
                <a:latin typeface="Calibri" panose="020F0502020204030204" pitchFamily="34" charset="0"/>
                <a:cs typeface="Tahoma" pitchFamily="34" charset="0"/>
              </a:rPr>
              <a:t>Always ensure load are secured from the ground.</a:t>
            </a:r>
          </a:p>
          <a:p>
            <a:pPr marL="174625" indent="-174625">
              <a:buFont typeface="Arial" pitchFamily="34" charset="0"/>
              <a:buChar char="•"/>
              <a:defRPr/>
            </a:pPr>
            <a:r>
              <a:rPr lang="en-US" dirty="0">
                <a:latin typeface="Calibri" panose="020F0502020204030204" pitchFamily="34" charset="0"/>
                <a:cs typeface="Tahoma" pitchFamily="34" charset="0"/>
              </a:rPr>
              <a:t>Ensure review of the JSA and mitigate the need to work from truck bed.</a:t>
            </a:r>
          </a:p>
          <a:p>
            <a:pPr marL="174625" indent="-174625">
              <a:buFont typeface="Arial" pitchFamily="34" charset="0"/>
              <a:buChar char="•"/>
              <a:defRPr/>
            </a:pPr>
            <a:r>
              <a:rPr lang="en-US" dirty="0">
                <a:latin typeface="Calibri" panose="020F0502020204030204" pitchFamily="34" charset="0"/>
                <a:cs typeface="Tahoma" pitchFamily="34" charset="0"/>
              </a:rPr>
              <a:t>Ensure engagement of sub contractors in adhering the BBS program.</a:t>
            </a:r>
          </a:p>
          <a:p>
            <a:pPr marL="174625" indent="-174625">
              <a:buFont typeface="Arial" pitchFamily="34" charset="0"/>
              <a:buChar char="•"/>
              <a:defRPr/>
            </a:pPr>
            <a:r>
              <a:rPr lang="en-US" dirty="0">
                <a:latin typeface="Calibri" panose="020F0502020204030204" pitchFamily="34" charset="0"/>
                <a:cs typeface="Tahoma" pitchFamily="34" charset="0"/>
              </a:rPr>
              <a:t>Ensure adequate supervision always on location.</a:t>
            </a:r>
          </a:p>
          <a:p>
            <a:pPr marL="114300" indent="-114300">
              <a:defRPr/>
            </a:pPr>
            <a:endParaRPr lang="en-US" sz="1050" dirty="0">
              <a:latin typeface="Arial" charset="0"/>
              <a:cs typeface="Tahoma" pitchFamily="34" charset="0"/>
            </a:endParaRPr>
          </a:p>
          <a:p>
            <a:pPr eaLnBrk="1" hangingPunct="1">
              <a:defRPr/>
            </a:pPr>
            <a:endParaRPr lang="en-US" sz="1050" dirty="0">
              <a:solidFill>
                <a:srgbClr val="FF0000"/>
              </a:solidFill>
              <a:latin typeface="Arial" charset="0"/>
              <a:cs typeface="Tahoma" pitchFamily="34" charset="0"/>
            </a:endParaRPr>
          </a:p>
          <a:p>
            <a:pPr eaLnBrk="1" hangingPunct="1">
              <a:defRPr/>
            </a:pPr>
            <a:endParaRPr lang="en-US" sz="1050" dirty="0">
              <a:solidFill>
                <a:srgbClr val="FF0000"/>
              </a:solidFill>
              <a:latin typeface="Arial" charset="0"/>
              <a:cs typeface="Tahoma" pitchFamily="34" charset="0"/>
            </a:endParaRPr>
          </a:p>
          <a:p>
            <a:pPr lvl="0"/>
            <a:r>
              <a:rPr lang="en-US" sz="2000" b="1" dirty="0">
                <a:solidFill>
                  <a:srgbClr val="0D38B3"/>
                </a:solidFill>
                <a:latin typeface="Arial" panose="020B0604020202020204" pitchFamily="34" charset="0"/>
                <a:cs typeface="Arial" panose="020B0604020202020204" pitchFamily="34" charset="0"/>
              </a:rPr>
              <a:t>Target</a:t>
            </a:r>
            <a:r>
              <a:rPr lang="en-US" sz="2000" b="1" dirty="0">
                <a:solidFill>
                  <a:srgbClr val="0D38B3"/>
                </a:solidFill>
                <a:latin typeface="Calibri Light" panose="020F0302020204030204"/>
                <a:cs typeface="Calibri" pitchFamily="34" charset="0"/>
              </a:rPr>
              <a:t> </a:t>
            </a:r>
            <a:r>
              <a:rPr lang="en-US" sz="2000" b="1" dirty="0">
                <a:solidFill>
                  <a:srgbClr val="0D38B3"/>
                </a:solidFill>
                <a:latin typeface="Arial" panose="020B0604020202020204" pitchFamily="34" charset="0"/>
                <a:cs typeface="Arial" panose="020B0604020202020204" pitchFamily="34" charset="0"/>
              </a:rPr>
              <a:t>Audience: </a:t>
            </a:r>
            <a:r>
              <a:rPr lang="en-US" sz="1600" b="1" dirty="0">
                <a:solidFill>
                  <a:prstClr val="black"/>
                </a:solidFill>
              </a:rPr>
              <a:t>Drilling, Logistics, Operation, Engineering &amp; Construction </a:t>
            </a:r>
            <a:endParaRPr lang="en-US" sz="1600" b="1" dirty="0">
              <a:solidFill>
                <a:srgbClr val="0D38B3"/>
              </a:solidFill>
              <a:latin typeface="Calibri Light" panose="020F0302020204030204"/>
              <a:cs typeface="Calibri" pitchFamily="34" charset="0"/>
            </a:endParaRPr>
          </a:p>
          <a:p>
            <a:pPr marL="119063" indent="-119063">
              <a:defRPr/>
            </a:pPr>
            <a:endParaRPr lang="en-US" sz="1400" dirty="0">
              <a:solidFill>
                <a:srgbClr val="000000"/>
              </a:solidFill>
              <a:latin typeface="Arial" charset="0"/>
            </a:endParaRP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dirty="0">
              <a:solidFill>
                <a:srgbClr val="FF0000"/>
              </a:solidFill>
              <a:sym typeface="Webdings" pitchFamily="18" charset="2"/>
            </a:endParaRPr>
          </a:p>
        </p:txBody>
      </p:sp>
      <p:sp>
        <p:nvSpPr>
          <p:cNvPr id="26628" name="TextBox 16"/>
          <p:cNvSpPr txBox="1">
            <a:spLocks noChangeArrowheads="1"/>
          </p:cNvSpPr>
          <p:nvPr/>
        </p:nvSpPr>
        <p:spPr bwMode="auto">
          <a:xfrm>
            <a:off x="1109247" y="5874819"/>
            <a:ext cx="6740104" cy="338554"/>
          </a:xfrm>
          <a:prstGeom prst="rect">
            <a:avLst/>
          </a:prstGeom>
          <a:solidFill>
            <a:srgbClr val="0000FF"/>
          </a:solidFill>
          <a:ln w="9525">
            <a:noFill/>
            <a:miter lim="800000"/>
            <a:headEnd/>
            <a:tailEnd/>
          </a:ln>
        </p:spPr>
        <p:txBody>
          <a:bodyPr wrap="square">
            <a:spAutoFit/>
          </a:bodyPr>
          <a:lstStyle>
            <a:defPPr>
              <a:defRPr lang="en-US"/>
            </a:defPPr>
            <a:lvl1pPr algn="ctr">
              <a:defRPr sz="1600" b="1">
                <a:solidFill>
                  <a:srgbClr val="FFFF00"/>
                </a:solidFill>
                <a:latin typeface="Tahoma" pitchFamily="34" charset="0"/>
              </a:defRPr>
            </a:lvl1pPr>
          </a:lstStyle>
          <a:p>
            <a:r>
              <a:rPr lang="en-US" dirty="0"/>
              <a:t>Always secure the load from the ground </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26634" name="Freeform 132"/>
          <p:cNvSpPr>
            <a:spLocks/>
          </p:cNvSpPr>
          <p:nvPr/>
        </p:nvSpPr>
        <p:spPr bwMode="auto">
          <a:xfrm>
            <a:off x="11203548" y="5063913"/>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dirty="0"/>
          </a:p>
        </p:txBody>
      </p:sp>
      <p:pic>
        <p:nvPicPr>
          <p:cNvPr id="4" name="Picture 3"/>
          <p:cNvPicPr>
            <a:picLocks noChangeAspect="1"/>
          </p:cNvPicPr>
          <p:nvPr/>
        </p:nvPicPr>
        <p:blipFill>
          <a:blip r:embed="rId4"/>
          <a:stretch>
            <a:fillRect/>
          </a:stretch>
        </p:blipFill>
        <p:spPr>
          <a:xfrm>
            <a:off x="8569374" y="925495"/>
            <a:ext cx="3357000" cy="2330963"/>
          </a:xfrm>
          <a:prstGeom prst="rect">
            <a:avLst/>
          </a:prstGeom>
        </p:spPr>
      </p:pic>
      <p:grpSp>
        <p:nvGrpSpPr>
          <p:cNvPr id="26633" name="Group 131"/>
          <p:cNvGrpSpPr>
            <a:grpSpLocks/>
          </p:cNvGrpSpPr>
          <p:nvPr/>
        </p:nvGrpSpPr>
        <p:grpSpPr bwMode="auto">
          <a:xfrm>
            <a:off x="11430355" y="2646235"/>
            <a:ext cx="33655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dirty="0"/>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218432" y="1145181"/>
            <a:ext cx="8351838" cy="5016758"/>
          </a:xfrm>
          <a:prstGeom prst="rect">
            <a:avLst/>
          </a:prstGeom>
          <a:noFill/>
          <a:ln w="19050">
            <a:noFill/>
            <a:miter lim="800000"/>
            <a:headEnd/>
            <a:tailEnd/>
          </a:ln>
        </p:spPr>
        <p:txBody>
          <a:bodyPr>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000FF"/>
                </a:solidFill>
                <a:latin typeface="+mj-lt"/>
                <a:ea typeface="Tahoma" panose="020B0604030504040204" pitchFamily="34" charset="0"/>
                <a:cs typeface="Tahoma" panose="020B0604030504040204" pitchFamily="34" charset="0"/>
                <a:sym typeface="Wingdings" pitchFamily="2" charset="2"/>
              </a:rPr>
              <a:t>Do you ensure that you are audit and review your sub contractor management system.</a:t>
            </a:r>
          </a:p>
          <a:p>
            <a:pPr marL="342900" indent="-342900">
              <a:buFont typeface="+mj-lt"/>
              <a:buAutoNum type="arabicPeriod"/>
              <a:defRPr/>
            </a:pPr>
            <a:r>
              <a:rPr lang="en-US" dirty="0">
                <a:solidFill>
                  <a:srgbClr val="0000FF"/>
                </a:solidFill>
                <a:latin typeface="+mj-lt"/>
                <a:ea typeface="Tahoma" panose="020B0604030504040204" pitchFamily="34" charset="0"/>
                <a:cs typeface="Tahoma" panose="020B0604030504040204" pitchFamily="34" charset="0"/>
                <a:sym typeface="Wingdings" pitchFamily="2" charset="2"/>
              </a:rPr>
              <a:t>Do you ensure that line of fire is considered in your risk assessment.</a:t>
            </a:r>
          </a:p>
          <a:p>
            <a:pPr marL="342900" indent="-342900">
              <a:buFont typeface="+mj-lt"/>
              <a:buAutoNum type="arabicPeriod"/>
              <a:defRPr/>
            </a:pPr>
            <a:r>
              <a:rPr lang="en-US" dirty="0">
                <a:solidFill>
                  <a:srgbClr val="0000FF"/>
                </a:solidFill>
                <a:latin typeface="+mj-lt"/>
                <a:ea typeface="Tahoma" panose="020B0604030504040204" pitchFamily="34" charset="0"/>
                <a:cs typeface="Tahoma" panose="020B0604030504040204" pitchFamily="34" charset="0"/>
                <a:sym typeface="Wingdings" pitchFamily="2" charset="2"/>
              </a:rPr>
              <a:t>Do You Ensure the loads are secured as per SP 2001?</a:t>
            </a:r>
          </a:p>
          <a:p>
            <a:pPr marL="342900" indent="-342900">
              <a:buFont typeface="+mj-lt"/>
              <a:buAutoNum type="arabicPeriod"/>
              <a:defRPr/>
            </a:pPr>
            <a:r>
              <a:rPr lang="en-US" dirty="0">
                <a:solidFill>
                  <a:srgbClr val="0000FF"/>
                </a:solidFill>
                <a:latin typeface="+mj-lt"/>
                <a:ea typeface="Tahoma" panose="020B0604030504040204" pitchFamily="34" charset="0"/>
                <a:cs typeface="Tahoma" panose="020B0604030504040204" pitchFamily="34" charset="0"/>
                <a:sym typeface="Wingdings" pitchFamily="2" charset="2"/>
              </a:rPr>
              <a:t>Do you ensure that loads are inspected and free from damage prior handling.</a:t>
            </a:r>
          </a:p>
          <a:p>
            <a:pPr marL="342900" indent="-342900">
              <a:buFont typeface="+mj-lt"/>
              <a:buAutoNum type="arabicPeriod"/>
              <a:defRPr/>
            </a:pPr>
            <a:r>
              <a:rPr lang="en-US" dirty="0">
                <a:solidFill>
                  <a:srgbClr val="0000FF"/>
                </a:solidFill>
                <a:latin typeface="+mj-lt"/>
                <a:ea typeface="Tahoma" panose="020B0604030504040204" pitchFamily="34" charset="0"/>
                <a:cs typeface="Tahoma" panose="020B0604030504040204" pitchFamily="34" charset="0"/>
                <a:sym typeface="Wingdings" pitchFamily="2" charset="2"/>
              </a:rPr>
              <a:t>Do you ensure that all subcontractors are engaged in BBS Program and adhere to apply stop work authority .</a:t>
            </a:r>
          </a:p>
          <a:p>
            <a:pPr marL="342900" indent="-342900">
              <a:buFont typeface="+mj-lt"/>
              <a:buAutoNum type="arabicPeriod"/>
              <a:defRPr/>
            </a:pPr>
            <a:r>
              <a:rPr lang="en-US" dirty="0">
                <a:solidFill>
                  <a:srgbClr val="0000FF"/>
                </a:solidFill>
                <a:latin typeface="+mj-lt"/>
                <a:ea typeface="Tahoma" panose="020B0604030504040204" pitchFamily="34" charset="0"/>
                <a:cs typeface="Tahoma" panose="020B0604030504040204" pitchFamily="34" charset="0"/>
                <a:sym typeface="Wingdings" pitchFamily="2" charset="2"/>
              </a:rPr>
              <a:t>Do you ensure that HEMP is communicated to rig movers and to all personnel. </a:t>
            </a:r>
          </a:p>
          <a:p>
            <a:pPr marL="342900" indent="-342900">
              <a:buFont typeface="+mj-lt"/>
              <a:buAutoNum type="arabicPeriod"/>
              <a:defRPr/>
            </a:pPr>
            <a:endParaRPr lang="en-US" sz="1400" dirty="0">
              <a:solidFill>
                <a:srgbClr val="0033CC"/>
              </a:solidFill>
              <a:latin typeface="+mj-lt"/>
              <a:sym typeface="Wingdings" pitchFamily="2" charset="2"/>
            </a:endParaRPr>
          </a:p>
          <a:p>
            <a:pPr eaLnBrk="1" hangingPunct="1">
              <a:defRPr/>
            </a:pPr>
            <a:endParaRPr lang="en-US" sz="1400" dirty="0">
              <a:solidFill>
                <a:srgbClr val="0033CC"/>
              </a:solidFill>
              <a:latin typeface="+mj-lt"/>
              <a:sym typeface="Wingdings" pitchFamily="2" charset="2"/>
            </a:endParaRPr>
          </a:p>
          <a:p>
            <a:pPr eaLnBrk="1" hangingPunct="1">
              <a:defRPr/>
            </a:pPr>
            <a:endParaRPr lang="en-US" sz="1400"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a:t>
            </a:r>
            <a:r>
              <a:rPr lang="en-US" sz="600" dirty="0">
                <a:solidFill>
                  <a:srgbClr val="000000"/>
                </a:solidFill>
                <a:latin typeface="Arial" charset="0"/>
                <a:sym typeface="Wingdings" pitchFamily="2" charset="2"/>
              </a:rPr>
              <a:t>. </a:t>
            </a:r>
          </a:p>
          <a:p>
            <a:pPr marL="119063" indent="-119063">
              <a:defRPr/>
            </a:pPr>
            <a:endParaRPr lang="en-US" sz="1400" dirty="0">
              <a:solidFill>
                <a:srgbClr val="0033CC"/>
              </a:solidFill>
              <a:latin typeface="+mj-lt"/>
              <a:sym typeface="Wingdings" pitchFamily="2" charset="2"/>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dirty="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dirty="0">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dirty="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704851" y="685800"/>
            <a:ext cx="6446050" cy="369332"/>
          </a:xfrm>
          <a:prstGeom prst="rect">
            <a:avLst/>
          </a:prstGeom>
          <a:noFill/>
          <a:ln w="9525">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a:t>
            </a:r>
            <a:r>
              <a:rPr lang="en-US" b="1" dirty="0">
                <a:solidFill>
                  <a:srgbClr val="333399"/>
                </a:solidFill>
                <a:latin typeface="Tahoma" pitchFamily="34" charset="0"/>
              </a:rPr>
              <a:t> 02.01.2021     </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Incident title </a:t>
            </a:r>
            <a:r>
              <a:rPr lang="en-US" b="1" dirty="0">
                <a:solidFill>
                  <a:srgbClr val="333399"/>
                </a:solidFill>
                <a:latin typeface="Tahoma" pitchFamily="34" charset="0"/>
              </a:rPr>
              <a:t>LTI#1, Hand Injury </a:t>
            </a:r>
          </a:p>
        </p:txBody>
      </p:sp>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92537</DocId>
    <ImageCreateDate xmlns="4880E4F8-4B7D-4BDD-91E3-E10D47036ECA"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EB1FCF-0E89-482E-A62E-598FF58845D8}">
  <ds:schemaRefs>
    <ds:schemaRef ds:uri="http://schemas.microsoft.com/office/2006/metadata/properties"/>
    <ds:schemaRef ds:uri="http://schemas.microsoft.com/office/infopath/2007/PartnerControls"/>
    <ds:schemaRef ds:uri="4880e4f8-4b7d-4bdd-91e3-e10d47036eca"/>
    <ds:schemaRef ds:uri="4880E4F8-4B7D-4BDD-91E3-E10D47036ECA"/>
    <ds:schemaRef ds:uri="http://schemas.microsoft.com/sharepoint/v3/fields"/>
  </ds:schemaRefs>
</ds:datastoreItem>
</file>

<file path=customXml/itemProps2.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3.xml><?xml version="1.0" encoding="utf-8"?>
<ds:datastoreItem xmlns:ds="http://schemas.openxmlformats.org/officeDocument/2006/customXml" ds:itemID="{F0C5858A-703C-4D99-B470-C9B07CB71D1A}"/>
</file>

<file path=docProps/app.xml><?xml version="1.0" encoding="utf-8"?>
<Properties xmlns="http://schemas.openxmlformats.org/officeDocument/2006/extended-properties" xmlns:vt="http://schemas.openxmlformats.org/officeDocument/2006/docPropsVTypes">
  <TotalTime>750</TotalTime>
  <Words>593</Words>
  <Application>Microsoft Office PowerPoint</Application>
  <PresentationFormat>Widescreen</PresentationFormat>
  <Paragraphs>57</Paragraphs>
  <Slides>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Arial</vt:lpstr>
      <vt:lpstr>Calibri</vt:lpstr>
      <vt:lpstr>Calibri Light</vt:lpstr>
      <vt:lpstr>Gill Sans</vt:lpstr>
      <vt:lpstr>Gill Sans Light</vt:lpstr>
      <vt:lpstr>Tahoma</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Konduru, Raju IDI32X</cp:lastModifiedBy>
  <cp:revision>117</cp:revision>
  <dcterms:created xsi:type="dcterms:W3CDTF">2018-09-24T07:27:56Z</dcterms:created>
  <dcterms:modified xsi:type="dcterms:W3CDTF">2021-06-15T06:14:04Z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