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5A939-C046-41CB-9F99-46E15AF9A0FA}" type="datetimeFigureOut">
              <a:rPr lang="en-US" smtClean="0"/>
              <a:t>15/04/2024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74F0B-15BB-49AC-A36F-7F87204D87DE}" type="slidenum">
              <a:rPr lang="en-US" smtClean="0"/>
              <a:t>‹#›</a:t>
            </a:fld>
            <a:endParaRPr lang="en-US"/>
          </a:p>
        </p:txBody>
      </p:sp>
    </p:spTree>
    <p:extLst>
      <p:ext uri="{BB962C8B-B14F-4D97-AF65-F5344CB8AC3E}">
        <p14:creationId xmlns:p14="http://schemas.microsoft.com/office/powerpoint/2010/main" val="63834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4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AA0A9-806B-428F-BD23-885680BED5F7}"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4413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D04885-0E91-407B-B2E8-FE4B274D3F3A}"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8614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EB2B-E8F7-4F93-B81E-CB53FEE69DBC}"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1888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3442C-FFEB-45CB-AB2A-1EAACB953DDD}"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6179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D94AC-5182-4414-A0D8-965C5520C549}" type="datetime1">
              <a:rPr lang="en-US" smtClean="0"/>
              <a:t>15/04/2024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173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23400-58B3-44D4-975A-B23AEB15F3DD}" type="datetime1">
              <a:rPr lang="en-US" smtClean="0"/>
              <a:t>15/04/2024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2892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BBE7F-647D-4592-AA88-09B33B19E668}" type="datetime1">
              <a:rPr lang="en-US" smtClean="0"/>
              <a:t>15/04/2024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6379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A6A87-052F-479F-9589-D8E692424D85}" type="datetime1">
              <a:rPr lang="en-US" smtClean="0"/>
              <a:t>15/04/2024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95659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0E254-5F18-4A7D-9049-40419775D6C7}" type="datetime1">
              <a:rPr lang="en-US" smtClean="0"/>
              <a:t>15/04/2024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9218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51F600-5AD5-4D85-8DB9-B4EDD86C3219}" type="datetime1">
              <a:rPr lang="en-US" smtClean="0"/>
              <a:t>15/04/2024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949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81A5A-AF62-49C2-BF17-6CD8C8770995}" type="datetime1">
              <a:rPr lang="en-US" smtClean="0"/>
              <a:t>15/04/2024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00044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5C446-164D-43A1-96F3-D566A799B82B}" type="datetime1">
              <a:rPr lang="en-US" smtClean="0"/>
              <a:t>15/04/2024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1"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3742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FF00"/>
          </a:solidFill>
        </p:spPr>
        <p:txBody>
          <a:bodyPr>
            <a:noAutofit/>
          </a:bodyPr>
          <a:lstStyle/>
          <a:p>
            <a:pPr algn="ctr"/>
            <a:r>
              <a:rPr lang="en-GB" sz="2800" dirty="0"/>
              <a:t>Learning From Incident  </a:t>
            </a:r>
            <a:br>
              <a:rPr lang="en-GB" sz="2800" dirty="0"/>
            </a:br>
            <a:r>
              <a:rPr lang="en-GB" sz="2800" b="1" dirty="0"/>
              <a:t>Awareness Alert </a:t>
            </a:r>
          </a:p>
        </p:txBody>
      </p:sp>
      <p:sp>
        <p:nvSpPr>
          <p:cNvPr id="22" name="Rectangle 21"/>
          <p:cNvSpPr>
            <a:spLocks noChangeArrowheads="1"/>
          </p:cNvSpPr>
          <p:nvPr/>
        </p:nvSpPr>
        <p:spPr bwMode="auto">
          <a:xfrm>
            <a:off x="404325" y="1752906"/>
            <a:ext cx="795523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Target audience for this alert</a:t>
            </a:r>
            <a:r>
              <a:rPr lang="en-US" altLang="en-US" sz="1600" dirty="0">
                <a:solidFill>
                  <a:prstClr val="black"/>
                </a:solidFill>
                <a:latin typeface="Calibri Light" panose="020F0302020204030204"/>
              </a:rPr>
              <a:t>: </a:t>
            </a:r>
            <a:r>
              <a:rPr lang="en-US" sz="1600" dirty="0">
                <a:solidFill>
                  <a:srgbClr val="58595B"/>
                </a:solidFill>
                <a:latin typeface="Calibri Light" panose="020F0302020204030204"/>
              </a:rPr>
              <a:t>Construction, Drilling, Operations ,Engineering, Exploration, Project and Logistic.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US" sz="1600" dirty="0">
              <a:solidFill>
                <a:srgbClr val="58595B"/>
              </a:solidFill>
              <a:latin typeface="Calibri Light" panose="020F0302020204030204"/>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Description of the incident: </a:t>
            </a:r>
            <a:endParaRPr kumimoji="0" lang="en-GB" altLang="zh-CN" sz="1600" b="0"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r>
              <a:rPr lang="en-US" sz="1600" dirty="0">
                <a:solidFill>
                  <a:srgbClr val="58595B"/>
                </a:solidFill>
                <a:latin typeface="Calibri Light" panose="020F0302020204030204"/>
              </a:rPr>
              <a:t>Two personnel with MEWP (Bucket Truck) were engaged in the conductor activity, while fixing the conductor on the cross arm of the pole, MEWP collapsed and two personnel working inside the bucket got injured due to collapse. Operator got injury to his right arm and the other got back pain.</a:t>
            </a:r>
          </a:p>
        </p:txBody>
      </p:sp>
      <p:graphicFrame>
        <p:nvGraphicFramePr>
          <p:cNvPr id="6" name="Table 5"/>
          <p:cNvGraphicFramePr>
            <a:graphicFrameLocks noGrp="1"/>
          </p:cNvGraphicFramePr>
          <p:nvPr>
            <p:extLst>
              <p:ext uri="{D42A27DB-BD31-4B8C-83A1-F6EECF244321}">
                <p14:modId xmlns:p14="http://schemas.microsoft.com/office/powerpoint/2010/main" val="3156315918"/>
              </p:ext>
            </p:extLst>
          </p:nvPr>
        </p:nvGraphicFramePr>
        <p:xfrm>
          <a:off x="404325" y="833801"/>
          <a:ext cx="11787675" cy="905807"/>
        </p:xfrm>
        <a:graphic>
          <a:graphicData uri="http://schemas.openxmlformats.org/drawingml/2006/table">
            <a:tbl>
              <a:tblPr firstRow="1" bandRow="1">
                <a:tableStyleId>{5C22544A-7EE6-4342-B048-85BDC9FD1C3A}</a:tableStyleId>
              </a:tblPr>
              <a:tblGrid>
                <a:gridCol w="2343331">
                  <a:extLst>
                    <a:ext uri="{9D8B030D-6E8A-4147-A177-3AD203B41FA5}">
                      <a16:colId xmlns:a16="http://schemas.microsoft.com/office/drawing/2014/main" val="4136576419"/>
                    </a:ext>
                  </a:extLst>
                </a:gridCol>
                <a:gridCol w="3257182">
                  <a:extLst>
                    <a:ext uri="{9D8B030D-6E8A-4147-A177-3AD203B41FA5}">
                      <a16:colId xmlns:a16="http://schemas.microsoft.com/office/drawing/2014/main" val="425046032"/>
                    </a:ext>
                  </a:extLst>
                </a:gridCol>
                <a:gridCol w="1844253">
                  <a:extLst>
                    <a:ext uri="{9D8B030D-6E8A-4147-A177-3AD203B41FA5}">
                      <a16:colId xmlns:a16="http://schemas.microsoft.com/office/drawing/2014/main" val="4255786960"/>
                    </a:ext>
                  </a:extLst>
                </a:gridCol>
                <a:gridCol w="4342909">
                  <a:extLst>
                    <a:ext uri="{9D8B030D-6E8A-4147-A177-3AD203B41FA5}">
                      <a16:colId xmlns:a16="http://schemas.microsoft.com/office/drawing/2014/main" val="2009492886"/>
                    </a:ext>
                  </a:extLst>
                </a:gridCol>
              </a:tblGrid>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chemeClr val="tx1"/>
                          </a:solidFill>
                          <a:effectLst/>
                          <a:latin typeface="+mn-lt"/>
                          <a:ea typeface="Times New Roman" panose="02020603050405020304" pitchFamily="18" charset="0"/>
                          <a:cs typeface="+mn-cs"/>
                        </a:rPr>
                        <a:t>PDO-LFI-LTI#15&amp;16 -202107071120-AW_Final</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Lifting &amp; Hoisting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Date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 </a:t>
                      </a:r>
                      <a:r>
                        <a:rPr lang="en-US" sz="1600" b="0" kern="1200" dirty="0">
                          <a:solidFill>
                            <a:schemeClr val="dk1"/>
                          </a:solidFill>
                          <a:effectLst/>
                          <a:latin typeface="+mn-lt"/>
                          <a:ea typeface="+mn-ea"/>
                          <a:cs typeface="+mn-cs"/>
                        </a:rPr>
                        <a:t>07/07/2021 @ 11:20</a:t>
                      </a:r>
                      <a:endParaRPr kumimoji="0" lang="en-US" sz="1400" b="0" i="0" u="none" strike="noStrike" kern="1200" cap="none" normalizeH="0" baseline="0" dirty="0">
                        <a:ln>
                          <a:noFill/>
                        </a:ln>
                        <a:solidFill>
                          <a:srgbClr val="58595B"/>
                        </a:solidFill>
                        <a:effectLst/>
                        <a:latin typeface="+mn-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Directorate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sp>
        <p:nvSpPr>
          <p:cNvPr id="7" name="Rectangle 6">
            <a:extLst>
              <a:ext uri="{FF2B5EF4-FFF2-40B4-BE49-F238E27FC236}">
                <a16:creationId xmlns:a16="http://schemas.microsoft.com/office/drawing/2014/main" id="{9231F32A-5DF0-4914-A0FE-1B313EE61A94}"/>
              </a:ext>
            </a:extLst>
          </p:cNvPr>
          <p:cNvSpPr/>
          <p:nvPr/>
        </p:nvSpPr>
        <p:spPr>
          <a:xfrm>
            <a:off x="365458" y="3770238"/>
            <a:ext cx="7955239" cy="25545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Why it happened:</a:t>
            </a:r>
            <a:endParaRPr kumimoji="0" lang="en-US"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eaLnBrk="0" fontAlgn="base" hangingPunct="0">
              <a:spcBef>
                <a:spcPct val="0"/>
              </a:spcBef>
              <a:spcAft>
                <a:spcPct val="0"/>
              </a:spcAft>
              <a:tabLst>
                <a:tab pos="107950" algn="l"/>
              </a:tabLst>
            </a:pPr>
            <a:r>
              <a:rPr lang="en-US" sz="1600" dirty="0">
                <a:solidFill>
                  <a:srgbClr val="58595B"/>
                </a:solidFill>
                <a:latin typeface="Calibri Light" panose="020F0302020204030204"/>
              </a:rPr>
              <a:t>Investigation is ongoing</a:t>
            </a:r>
            <a:endPar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Lessons learned</a:t>
            </a:r>
            <a:r>
              <a:rPr kumimoji="0" lang="en-US"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a:t>
            </a:r>
            <a:endParaRPr kumimoji="0" lang="en-GB" altLang="en-US" sz="24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indent="-285750">
              <a:buFont typeface="Arial" panose="020B0604020202020204" pitchFamily="34" charset="0"/>
              <a:buChar char="•"/>
            </a:pPr>
            <a:r>
              <a:rPr lang="en-GB" sz="1600" dirty="0">
                <a:solidFill>
                  <a:srgbClr val="58595B"/>
                </a:solidFill>
                <a:latin typeface="Calibri Light" panose="020F0302020204030204"/>
              </a:rPr>
              <a:t>Ensure that risk assessment is conducted and discussed prior operation </a:t>
            </a:r>
            <a:endParaRPr lang="en-US" sz="1600" dirty="0">
              <a:solidFill>
                <a:srgbClr val="58595B"/>
              </a:solidFill>
              <a:latin typeface="Calibri Light" panose="020F0302020204030204"/>
            </a:endParaRPr>
          </a:p>
          <a:p>
            <a:pPr marL="285750" indent="-285750">
              <a:buFont typeface="Arial" panose="020B0604020202020204" pitchFamily="34" charset="0"/>
              <a:buChar char="•"/>
            </a:pPr>
            <a:r>
              <a:rPr lang="en-US" sz="1600" dirty="0">
                <a:solidFill>
                  <a:srgbClr val="58595B"/>
                </a:solidFill>
                <a:latin typeface="Calibri Light" panose="020F0302020204030204"/>
              </a:rPr>
              <a:t>Ensure following operation manual</a:t>
            </a:r>
          </a:p>
          <a:p>
            <a:pPr marL="285750" indent="-285750">
              <a:buFont typeface="Arial" panose="020B0604020202020204" pitchFamily="34" charset="0"/>
              <a:buChar char="•"/>
            </a:pPr>
            <a:r>
              <a:rPr lang="en-US" sz="1600" dirty="0">
                <a:solidFill>
                  <a:srgbClr val="58595B"/>
                </a:solidFill>
                <a:latin typeface="Calibri Light" panose="020F0302020204030204"/>
              </a:rPr>
              <a:t>Ensure that levelling system is functioning and the machine in leveled position</a:t>
            </a:r>
          </a:p>
          <a:p>
            <a:pPr marL="285750" lvl="0" indent="-285750">
              <a:buFont typeface="Arial" panose="020B0604020202020204" pitchFamily="34" charset="0"/>
              <a:buChar char="•"/>
            </a:pPr>
            <a:r>
              <a:rPr lang="en-GB" sz="1600" dirty="0">
                <a:solidFill>
                  <a:srgbClr val="58595B"/>
                </a:solidFill>
                <a:latin typeface="Calibri Light" panose="020F0302020204030204"/>
              </a:rPr>
              <a:t>Ensure that you are working within the safe working load</a:t>
            </a:r>
          </a:p>
          <a:p>
            <a:pPr marL="285750" indent="-285750">
              <a:buFont typeface="Arial" panose="020B0604020202020204" pitchFamily="34" charset="0"/>
              <a:buChar char="•"/>
            </a:pPr>
            <a:r>
              <a:rPr lang="en-GB" sz="1600" dirty="0">
                <a:solidFill>
                  <a:srgbClr val="58595B"/>
                </a:solidFill>
                <a:latin typeface="Calibri Light" panose="020F0302020204030204"/>
              </a:rPr>
              <a:t>Ensure that operators is competent for the job.</a:t>
            </a:r>
          </a:p>
          <a:p>
            <a:pPr marL="285750" indent="-285750">
              <a:buFont typeface="Arial" panose="020B0604020202020204" pitchFamily="34" charset="0"/>
              <a:buChar char="•"/>
            </a:pPr>
            <a:r>
              <a:rPr lang="en-GB" altLang="en-US" sz="1600" dirty="0">
                <a:solidFill>
                  <a:srgbClr val="58595B"/>
                </a:solidFill>
                <a:latin typeface="Calibri Light" panose="020F0302020204030204"/>
              </a:rPr>
              <a:t>Ensure that machine has valid inspection certificate </a:t>
            </a:r>
          </a:p>
          <a:p>
            <a:pPr marL="285750" indent="-285750">
              <a:buFont typeface="Arial" panose="020B0604020202020204" pitchFamily="34" charset="0"/>
              <a:buChar char="•"/>
            </a:pPr>
            <a:r>
              <a:rPr lang="en-GB" altLang="en-US" sz="1600" dirty="0">
                <a:solidFill>
                  <a:srgbClr val="58595B"/>
                </a:solidFill>
                <a:latin typeface="Calibri Light" panose="020F0302020204030204"/>
              </a:rPr>
              <a:t>Ensure that maintenance is carried out as per OEM instruction. </a:t>
            </a:r>
          </a:p>
        </p:txBody>
      </p:sp>
      <p:pic>
        <p:nvPicPr>
          <p:cNvPr id="2" name="Picture 1">
            <a:extLst>
              <a:ext uri="{FF2B5EF4-FFF2-40B4-BE49-F238E27FC236}">
                <a16:creationId xmlns:a16="http://schemas.microsoft.com/office/drawing/2014/main" id="{944E5F47-FBC4-4761-AEE7-3B27CE5FABA4}"/>
              </a:ext>
            </a:extLst>
          </p:cNvPr>
          <p:cNvPicPr>
            <a:picLocks noChangeAspect="1"/>
          </p:cNvPicPr>
          <p:nvPr/>
        </p:nvPicPr>
        <p:blipFill>
          <a:blip r:embed="rId3"/>
          <a:stretch>
            <a:fillRect/>
          </a:stretch>
        </p:blipFill>
        <p:spPr>
          <a:xfrm>
            <a:off x="8320696" y="1687378"/>
            <a:ext cx="3786956" cy="2369855"/>
          </a:xfrm>
          <a:prstGeom prst="rect">
            <a:avLst/>
          </a:prstGeom>
        </p:spPr>
      </p:pic>
      <p:pic>
        <p:nvPicPr>
          <p:cNvPr id="8" name="Picture 7">
            <a:extLst>
              <a:ext uri="{FF2B5EF4-FFF2-40B4-BE49-F238E27FC236}">
                <a16:creationId xmlns:a16="http://schemas.microsoft.com/office/drawing/2014/main" id="{27B6FF96-886D-4B2F-BFB2-433D648A7972}"/>
              </a:ext>
            </a:extLst>
          </p:cNvPr>
          <p:cNvPicPr>
            <a:picLocks noChangeAspect="1"/>
          </p:cNvPicPr>
          <p:nvPr/>
        </p:nvPicPr>
        <p:blipFill>
          <a:blip r:embed="rId4"/>
          <a:stretch>
            <a:fillRect/>
          </a:stretch>
        </p:blipFill>
        <p:spPr>
          <a:xfrm>
            <a:off x="8320696" y="3985166"/>
            <a:ext cx="3786955" cy="2663283"/>
          </a:xfrm>
          <a:prstGeom prst="rect">
            <a:avLst/>
          </a:prstGeom>
        </p:spPr>
      </p:pic>
    </p:spTree>
    <p:extLst>
      <p:ext uri="{BB962C8B-B14F-4D97-AF65-F5344CB8AC3E}">
        <p14:creationId xmlns:p14="http://schemas.microsoft.com/office/powerpoint/2010/main" val="37842952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92542</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7E7E60-6278-46BC-B80B-786E676F2A2F}">
  <ds:schemaRefs>
    <ds:schemaRef ds:uri="http://schemas.microsoft.com/sharepoint/v3/contenttype/forms"/>
  </ds:schemaRefs>
</ds:datastoreItem>
</file>

<file path=customXml/itemProps2.xml><?xml version="1.0" encoding="utf-8"?>
<ds:datastoreItem xmlns:ds="http://schemas.openxmlformats.org/officeDocument/2006/customXml" ds:itemID="{ED119D39-09FB-4C79-BBB2-51FA6D5CDA49}">
  <ds:schemaRefs>
    <ds:schemaRef ds:uri="http://schemas.openxmlformats.org/package/2006/metadata/core-properties"/>
    <ds:schemaRef ds:uri="http://purl.org/dc/elements/1.1/"/>
    <ds:schemaRef ds:uri="4880e4f8-4b7d-4bdd-91e3-e10d47036eca"/>
    <ds:schemaRef ds:uri="4880E4F8-4B7D-4BDD-91E3-E10D47036ECA"/>
    <ds:schemaRef ds:uri="http://schemas.microsoft.com/office/2006/metadata/properties"/>
    <ds:schemaRef ds:uri="http://purl.org/dc/terms/"/>
    <ds:schemaRef ds:uri="http://schemas.microsoft.com/office/2006/documentManagement/types"/>
    <ds:schemaRef ds:uri="http://www.w3.org/XML/1998/namespace"/>
    <ds:schemaRef ds:uri="http://schemas.microsoft.com/sharepoint/v3/fields"/>
    <ds:schemaRef ds:uri="http://schemas.microsoft.com/office/infopath/2007/PartnerControls"/>
    <ds:schemaRef ds:uri="9d51eac6-a7d5-47f5-a119-63d146adb134"/>
    <ds:schemaRef ds:uri="http://schemas.microsoft.com/sharepoint/v3"/>
    <ds:schemaRef ds:uri="http://purl.org/dc/dcmitype/"/>
  </ds:schemaRefs>
</ds:datastoreItem>
</file>

<file path=customXml/itemProps3.xml><?xml version="1.0" encoding="utf-8"?>
<ds:datastoreItem xmlns:ds="http://schemas.openxmlformats.org/officeDocument/2006/customXml" ds:itemID="{AB61F23A-0947-4FC2-8235-C4E03D011D88}"/>
</file>

<file path=docProps/app.xml><?xml version="1.0" encoding="utf-8"?>
<Properties xmlns="http://schemas.openxmlformats.org/officeDocument/2006/extended-properties" xmlns:vt="http://schemas.openxmlformats.org/officeDocument/2006/docPropsVTypes">
  <TotalTime>138</TotalTime>
  <Words>377</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Gill Sans</vt:lpstr>
      <vt:lpstr>Gill Sans Light</vt:lpstr>
      <vt:lpstr>1_Office Theme</vt:lpstr>
      <vt:lpstr>Learning From Incident   Awareness Alert </vt:lpstr>
    </vt:vector>
  </TitlesOfParts>
  <Company>Petroleum Development Oman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Incident   Awareness Alert</dc:title>
  <dc:creator>Rawahi, Ahmed OSSN</dc:creator>
  <cp:lastModifiedBy>Konduru, Raju IDI63X</cp:lastModifiedBy>
  <cp:revision>14</cp:revision>
  <dcterms:created xsi:type="dcterms:W3CDTF">2020-10-21T08:50:05Z</dcterms:created>
  <dcterms:modified xsi:type="dcterms:W3CDTF">2024-04-15T06:28:52Z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