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
        <p:nvSpPr>
          <p:cNvPr id="7" name="Rectangle 6">
            <a:extLst>
              <a:ext uri="{FF2B5EF4-FFF2-40B4-BE49-F238E27FC236}">
                <a16:creationId xmlns:a16="http://schemas.microsoft.com/office/drawing/2014/main" id="{CBB10720-403F-4662-BB16-8970BE3DA711}"/>
              </a:ext>
            </a:extLst>
          </p:cNvPr>
          <p:cNvSpPr/>
          <p:nvPr userDrawn="1"/>
        </p:nvSpPr>
        <p:spPr>
          <a:xfrm>
            <a:off x="168961" y="6394151"/>
            <a:ext cx="4055553" cy="338554"/>
          </a:xfrm>
          <a:prstGeom prst="rect">
            <a:avLst/>
          </a:prstGeom>
        </p:spPr>
        <p:txBody>
          <a:bodyPr wrap="square">
            <a:spAutoFit/>
          </a:bodyPr>
          <a:lstStyle/>
          <a:p>
            <a:r>
              <a:rPr lang="en-US" sz="800" dirty="0">
                <a:solidFill>
                  <a:srgbClr val="000000"/>
                </a:solidFill>
                <a:latin typeface="Calibri" panose="020F0502020204030204" pitchFamily="34" charset="0"/>
              </a:rPr>
              <a:t>“This document is restricted and it is distributed for information purposes only and it shall not be shared with other than PDO employees and contracts without PDO permission”. </a:t>
            </a:r>
            <a:endParaRPr lang="en-US" sz="800" dirty="0"/>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149180" y="4723091"/>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68471" y="2726842"/>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68471" y="3014898"/>
            <a:ext cx="74962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While the Night Tool Pusher was attempting to stop the forklift from removing the unstable drill pipes on the catwalk, one drill pipe rolled across another dill pipe hitting his left leg causing fracture.</a:t>
            </a:r>
          </a:p>
        </p:txBody>
      </p:sp>
      <p:sp>
        <p:nvSpPr>
          <p:cNvPr id="9" name="Rectangle 4"/>
          <p:cNvSpPr>
            <a:spLocks noChangeArrowheads="1"/>
          </p:cNvSpPr>
          <p:nvPr/>
        </p:nvSpPr>
        <p:spPr bwMode="auto">
          <a:xfrm>
            <a:off x="624662" y="3779893"/>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06647"/>
            <a:ext cx="5768728" cy="1180734"/>
          </a:xfrm>
          <a:prstGeom prst="wedgeRoundRectCallout">
            <a:avLst>
              <a:gd name="adj1" fmla="val 59398"/>
              <a:gd name="adj2" fmla="val 44017"/>
              <a:gd name="adj3" fmla="val 16667"/>
            </a:avLst>
          </a:prstGeom>
          <a:solidFill>
            <a:srgbClr val="FFC000">
              <a:alpha val="59999"/>
            </a:srgbClr>
          </a:solidFill>
          <a:ln w="9525" algn="ctr">
            <a:solidFill>
              <a:schemeClr val="tx1"/>
            </a:solidFill>
            <a:round/>
            <a:headEnd/>
            <a:tailEnd/>
          </a:ln>
        </p:spPr>
        <p:txBody>
          <a:bodyPr/>
          <a:lstStyle/>
          <a:p>
            <a:pPr marL="342900" lvl="0" indent="-342900">
              <a:buFontTx/>
              <a:buAutoNum type="arabicPeriod"/>
            </a:pPr>
            <a:r>
              <a:rPr lang="en-US" sz="1400" dirty="0">
                <a:solidFill>
                  <a:srgbClr val="000000"/>
                </a:solidFill>
                <a:latin typeface="Calibri" pitchFamily="34" charset="0"/>
                <a:cs typeface="Calibri" pitchFamily="34" charset="0"/>
              </a:rPr>
              <a:t>Do you ensure you are stood in a safe place away from line of fire?</a:t>
            </a:r>
            <a:endParaRPr lang="en-US" sz="1200" b="1" dirty="0">
              <a:solidFill>
                <a:srgbClr val="000000"/>
              </a:solidFill>
              <a:latin typeface="Calibri" pitchFamily="34" charset="0"/>
              <a:cs typeface="Calibri" pitchFamily="34" charset="0"/>
            </a:endParaRPr>
          </a:p>
          <a:p>
            <a:pPr marL="342900" indent="-342900">
              <a:buFontTx/>
              <a:buAutoNum type="arabicPeriod"/>
            </a:pPr>
            <a:r>
              <a:rPr lang="en-US" sz="1400" dirty="0">
                <a:solidFill>
                  <a:srgbClr val="000000"/>
                </a:solidFill>
                <a:latin typeface="Calibri" pitchFamily="34" charset="0"/>
                <a:cs typeface="Calibri" pitchFamily="34" charset="0"/>
              </a:rPr>
              <a:t>Do you ensure you identify all hazards before starting the task ?</a:t>
            </a:r>
          </a:p>
          <a:p>
            <a:pPr marL="342900" lvl="0" indent="-342900">
              <a:buFontTx/>
              <a:buAutoNum type="arabicPeriod"/>
            </a:pPr>
            <a:r>
              <a:rPr lang="en-US" sz="1400" dirty="0">
                <a:solidFill>
                  <a:srgbClr val="000000"/>
                </a:solidFill>
                <a:latin typeface="Calibri" pitchFamily="34" charset="0"/>
                <a:cs typeface="Calibri" pitchFamily="34" charset="0"/>
              </a:rPr>
              <a:t>Do you consider “what could go wrong?”</a:t>
            </a:r>
          </a:p>
          <a:p>
            <a:pPr marL="342900" lvl="0" indent="-342900">
              <a:buFontTx/>
              <a:buAutoNum type="arabicPeriod"/>
            </a:pPr>
            <a:r>
              <a:rPr lang="en-US" sz="1400" dirty="0">
                <a:solidFill>
                  <a:srgbClr val="000000"/>
                </a:solidFill>
                <a:latin typeface="Calibri" pitchFamily="34" charset="0"/>
                <a:cs typeface="Calibri" pitchFamily="34" charset="0"/>
              </a:rPr>
              <a:t>Do you intervene whenever necessary?</a:t>
            </a:r>
          </a:p>
          <a:p>
            <a:pPr marL="342900" lvl="0" indent="-342900">
              <a:buFontTx/>
              <a:buAutoNum type="arabicPeriod"/>
            </a:pPr>
            <a:r>
              <a:rPr lang="en-US" sz="1400" dirty="0">
                <a:solidFill>
                  <a:srgbClr val="000000"/>
                </a:solidFill>
                <a:latin typeface="Calibri" pitchFamily="34" charset="0"/>
                <a:cs typeface="Calibri" pitchFamily="34" charset="0"/>
              </a:rPr>
              <a:t>Do you ensure no go zone barrier in place and adequately controlled?</a:t>
            </a:r>
          </a:p>
          <a:p>
            <a:pPr marL="342900" lvl="0" indent="-342900"/>
            <a:endParaRPr lang="en-US" sz="1400" dirty="0">
              <a:solidFill>
                <a:prstClr val="black"/>
              </a:solidFill>
              <a:latin typeface="Calibri" pitchFamily="34" charset="0"/>
              <a:cs typeface="Calibri" pitchFamily="34" charset="0"/>
            </a:endParaRPr>
          </a:p>
          <a:p>
            <a:pPr marL="342900" lvl="0" indent="-342900">
              <a:buFontTx/>
              <a:buAutoNum type="arabicPeriod"/>
            </a:pPr>
            <a:endParaRPr lang="en-US" sz="1400"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5726597"/>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LTI#23</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a:t>16.10.2021@</a:t>
                      </a:r>
                      <a:r>
                        <a:rPr lang="en-GB" sz="1400" b="0" kern="1200" baseline="0"/>
                        <a:t>23:51hrs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latin typeface="+mj-lt"/>
                        </a:rPr>
                        <a:t>Lekhwair</a:t>
                      </a: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802335"/>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sp>
        <p:nvSpPr>
          <p:cNvPr id="20" name="Rectangle 19">
            <a:extLst>
              <a:ext uri="{FF2B5EF4-FFF2-40B4-BE49-F238E27FC236}">
                <a16:creationId xmlns:a16="http://schemas.microsoft.com/office/drawing/2014/main" id="{57DD9C99-D53F-48AC-8A83-EDE6AD05F4BF}"/>
              </a:ext>
            </a:extLst>
          </p:cNvPr>
          <p:cNvSpPr/>
          <p:nvPr/>
        </p:nvSpPr>
        <p:spPr>
          <a:xfrm>
            <a:off x="168961" y="6394151"/>
            <a:ext cx="4055553" cy="338554"/>
          </a:xfrm>
          <a:prstGeom prst="rect">
            <a:avLst/>
          </a:prstGeom>
        </p:spPr>
        <p:txBody>
          <a:bodyPr wrap="square">
            <a:spAutoFit/>
          </a:bodyPr>
          <a:lstStyle/>
          <a:p>
            <a:r>
              <a:rPr lang="en-US" sz="800" dirty="0">
                <a:solidFill>
                  <a:srgbClr val="000000"/>
                </a:solidFill>
                <a:latin typeface="Calibri" panose="020F0502020204030204" pitchFamily="34" charset="0"/>
              </a:rPr>
              <a:t>“This document is restricted and it is distributed for information purposes only and it shall not be shared with other than PDO employees and contracts without PDO permission”. </a:t>
            </a:r>
            <a:endParaRPr lang="en-US" sz="800" dirty="0"/>
          </a:p>
        </p:txBody>
      </p:sp>
      <p:pic>
        <p:nvPicPr>
          <p:cNvPr id="21" name="Picture 20">
            <a:extLst>
              <a:ext uri="{FF2B5EF4-FFF2-40B4-BE49-F238E27FC236}">
                <a16:creationId xmlns:a16="http://schemas.microsoft.com/office/drawing/2014/main" id="{3D0E49E4-9A99-43C4-B656-DA24DC1CBAED}"/>
              </a:ext>
            </a:extLst>
          </p:cNvPr>
          <p:cNvPicPr>
            <a:picLocks noChangeAspect="1"/>
          </p:cNvPicPr>
          <p:nvPr/>
        </p:nvPicPr>
        <p:blipFill rotWithShape="1">
          <a:blip r:embed="rId4"/>
          <a:srcRect b="16887"/>
          <a:stretch/>
        </p:blipFill>
        <p:spPr>
          <a:xfrm>
            <a:off x="7836437" y="2006888"/>
            <a:ext cx="4047994" cy="2893094"/>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CFFB7D7D-B009-4324-B542-7EEC72FA45CD}"/>
              </a:ext>
            </a:extLst>
          </p:cNvPr>
          <p:cNvPicPr>
            <a:picLocks noChangeAspect="1"/>
          </p:cNvPicPr>
          <p:nvPr/>
        </p:nvPicPr>
        <p:blipFill>
          <a:blip r:embed="rId5"/>
          <a:stretch>
            <a:fillRect/>
          </a:stretch>
        </p:blipFill>
        <p:spPr>
          <a:xfrm>
            <a:off x="431107" y="590851"/>
            <a:ext cx="1118787" cy="1528743"/>
          </a:xfrm>
          <a:prstGeom prst="rect">
            <a:avLst/>
          </a:prstGeom>
        </p:spPr>
      </p:pic>
      <p:pic>
        <p:nvPicPr>
          <p:cNvPr id="22" name="Picture 21" descr="sad.png">
            <a:extLst>
              <a:ext uri="{FF2B5EF4-FFF2-40B4-BE49-F238E27FC236}">
                <a16:creationId xmlns:a16="http://schemas.microsoft.com/office/drawing/2014/main" id="{140C7E3A-46CC-44EF-A49D-B23AB7D95025}"/>
              </a:ext>
            </a:extLst>
          </p:cNvPr>
          <p:cNvPicPr>
            <a:picLocks noChangeAspect="1"/>
          </p:cNvPicPr>
          <p:nvPr/>
        </p:nvPicPr>
        <p:blipFill>
          <a:blip r:embed="rId2" cstate="email"/>
          <a:stretch>
            <a:fillRect/>
          </a:stretch>
        </p:blipFill>
        <p:spPr>
          <a:xfrm>
            <a:off x="9141086" y="3589583"/>
            <a:ext cx="543344" cy="1207431"/>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92547</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sharepoint/v3"/>
    <ds:schemaRef ds:uri="http://purl.org/dc/terms/"/>
    <ds:schemaRef ds:uri="4880E4F8-4B7D-4BDD-91E3-E10D47036ECA"/>
    <ds:schemaRef ds:uri="4880e4f8-4b7d-4bdd-91e3-e10d47036eca"/>
    <ds:schemaRef ds:uri="http://purl.org/dc/dcmitype/"/>
    <ds:schemaRef ds:uri="http://schemas.microsoft.com/office/infopath/2007/PartnerControls"/>
    <ds:schemaRef ds:uri="http://schemas.microsoft.com/sharepoint/v3/fields"/>
    <ds:schemaRef ds:uri="http://schemas.microsoft.com/office/2006/documentManagement/types"/>
    <ds:schemaRef ds:uri="http://schemas.microsoft.com/office/2006/metadata/properties"/>
    <ds:schemaRef ds:uri="http://schemas.openxmlformats.org/package/2006/metadata/core-properties"/>
    <ds:schemaRef ds:uri="9d51eac6-a7d5-47f5-a119-63d146adb134"/>
    <ds:schemaRef ds:uri="http://www.w3.org/XML/1998/namespace"/>
    <ds:schemaRef ds:uri="http://purl.org/dc/elements/1.1/"/>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34E3CF88-2C4F-4A26-AB98-1F125714DEC1}"/>
</file>

<file path=docProps/app.xml><?xml version="1.0" encoding="utf-8"?>
<Properties xmlns="http://schemas.openxmlformats.org/officeDocument/2006/extended-properties" xmlns:vt="http://schemas.openxmlformats.org/officeDocument/2006/docPropsVTypes">
  <TotalTime>227</TotalTime>
  <Words>193</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45</cp:revision>
  <dcterms:created xsi:type="dcterms:W3CDTF">2018-09-24T07:27:56Z</dcterms:created>
  <dcterms:modified xsi:type="dcterms:W3CDTF">2024-04-25T04:24:30Z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